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59" r:id="rId2"/>
    <p:sldId id="261" r:id="rId3"/>
    <p:sldId id="265" r:id="rId4"/>
    <p:sldId id="262" r:id="rId5"/>
    <p:sldId id="264" r:id="rId6"/>
    <p:sldId id="266" r:id="rId7"/>
    <p:sldId id="267" r:id="rId8"/>
    <p:sldId id="269" r:id="rId9"/>
    <p:sldId id="270" r:id="rId10"/>
    <p:sldId id="272" r:id="rId11"/>
    <p:sldId id="324" r:id="rId12"/>
    <p:sldId id="330" r:id="rId13"/>
    <p:sldId id="326" r:id="rId14"/>
    <p:sldId id="275" r:id="rId15"/>
    <p:sldId id="273" r:id="rId16"/>
    <p:sldId id="274" r:id="rId17"/>
    <p:sldId id="276" r:id="rId18"/>
    <p:sldId id="305" r:id="rId19"/>
    <p:sldId id="306" r:id="rId20"/>
    <p:sldId id="307" r:id="rId21"/>
    <p:sldId id="332" r:id="rId22"/>
    <p:sldId id="333" r:id="rId23"/>
    <p:sldId id="318" r:id="rId24"/>
    <p:sldId id="319" r:id="rId25"/>
    <p:sldId id="3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262"/>
            <p14:sldId id="264"/>
            <p14:sldId id="266"/>
            <p14:sldId id="267"/>
            <p14:sldId id="269"/>
            <p14:sldId id="270"/>
            <p14:sldId id="272"/>
            <p14:sldId id="324"/>
            <p14:sldId id="330"/>
            <p14:sldId id="326"/>
            <p14:sldId id="275"/>
            <p14:sldId id="273"/>
            <p14:sldId id="274"/>
            <p14:sldId id="276"/>
          </p14:sldIdLst>
        </p14:section>
        <p14:section name="2" id="{167DAD5F-9DF2-2D4D-88E7-DCAFC874DB57}">
          <p14:sldIdLst>
            <p14:sldId id="305"/>
            <p14:sldId id="306"/>
            <p14:sldId id="307"/>
            <p14:sldId id="332"/>
            <p14:sldId id="333"/>
            <p14:sldId id="318"/>
            <p14:sldId id="319"/>
          </p14:sldIdLst>
        </p14:section>
        <p14:section name="3" id="{2DED6F91-1FAB-A44D-BF4C-244F9967EDF9}">
          <p14:sldIdLst>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94694"/>
  </p:normalViewPr>
  <p:slideViewPr>
    <p:cSldViewPr snapToGrid="0" snapToObjects="1" showGuides="1">
      <p:cViewPr>
        <p:scale>
          <a:sx n="114" d="100"/>
          <a:sy n="114" d="100"/>
        </p:scale>
        <p:origin x="616"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11/30/22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11</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12</a:t>
            </a:fld>
            <a:endParaRPr lang="en-US"/>
          </a:p>
        </p:txBody>
      </p:sp>
    </p:spTree>
    <p:extLst>
      <p:ext uri="{BB962C8B-B14F-4D97-AF65-F5344CB8AC3E}">
        <p14:creationId xmlns:p14="http://schemas.microsoft.com/office/powerpoint/2010/main" val="295027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11/30/22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11/30/22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11/30/22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11/30/22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11/30/22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11/30/22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1.png"/><Relationship Id="rId5" Type="http://schemas.openxmlformats.org/officeDocument/2006/relationships/image" Target="../media/image1.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 Id="rId1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28.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18.svg"/><Relationship Id="rId5" Type="http://schemas.openxmlformats.org/officeDocument/2006/relationships/image" Target="../media/image26.svg"/><Relationship Id="rId10" Type="http://schemas.openxmlformats.org/officeDocument/2006/relationships/image" Target="../media/image17.png"/><Relationship Id="rId4" Type="http://schemas.openxmlformats.org/officeDocument/2006/relationships/image" Target="../media/image25.png"/><Relationship Id="rId9"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gif"/><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up to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How you win bonus points will depend on the day you are playing at the casino.</a:t>
            </a:r>
          </a:p>
          <a:p>
            <a:pPr algn="ctr"/>
            <a:endParaRPr lang="en-US" sz="2400" dirty="0"/>
          </a:p>
          <a:p>
            <a:pPr algn="ctr"/>
            <a:r>
              <a:rPr lang="en-US" sz="2400" dirty="0"/>
              <a:t>On some days, you will win points  </a:t>
            </a:r>
            <a:r>
              <a:rPr lang="en-US" sz="2400" b="1" u="sng" dirty="0"/>
              <a:t>every time </a:t>
            </a:r>
            <a:r>
              <a:rPr lang="en-US" sz="2400" dirty="0"/>
              <a:t>the card you pick is above 5,  </a:t>
            </a:r>
            <a:r>
              <a:rPr lang="en-US" sz="2400" b="1" dirty="0"/>
              <a:t>regardless </a:t>
            </a:r>
            <a:r>
              <a:rPr lang="en-US" sz="2400" dirty="0"/>
              <a:t>of if it is </a:t>
            </a:r>
            <a:r>
              <a:rPr lang="en-US" sz="2400" b="1" u="sng" dirty="0"/>
              <a:t>black</a:t>
            </a:r>
            <a:r>
              <a:rPr lang="en-US" sz="2400" dirty="0"/>
              <a:t> or </a:t>
            </a:r>
            <a:r>
              <a:rPr lang="en-US" sz="2400" b="1" u="sng" dirty="0">
                <a:solidFill>
                  <a:srgbClr val="FF0000"/>
                </a:solidFill>
              </a:rPr>
              <a:t>red</a:t>
            </a:r>
            <a:r>
              <a:rPr lang="en-US" sz="2400" dirty="0"/>
              <a:t>. In examples below, you would win points in both cases.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Other days, you will only </a:t>
            </a:r>
            <a:r>
              <a:rPr lang="en-US" sz="2400" b="1" dirty="0"/>
              <a:t>sometimes</a:t>
            </a:r>
            <a:r>
              <a:rPr lang="en-US" sz="2400" dirty="0"/>
              <a:t> win points when the card you pick is above 5. </a:t>
            </a:r>
          </a:p>
          <a:p>
            <a:pPr algn="ctr"/>
            <a:endParaRPr lang="en-US" sz="2400" dirty="0"/>
          </a:p>
          <a:p>
            <a:pPr algn="ctr"/>
            <a:r>
              <a:rPr lang="en-US" sz="2400" dirty="0"/>
              <a:t>In examples below, </a:t>
            </a:r>
            <a:r>
              <a:rPr lang="en-US" sz="2400" u="sng" dirty="0"/>
              <a:t>even though the chosen card is above 5</a:t>
            </a:r>
            <a:r>
              <a:rPr lang="en-US" sz="2400" i="1" dirty="0"/>
              <a:t>, </a:t>
            </a:r>
            <a:r>
              <a:rPr lang="en-US" sz="2400" dirty="0"/>
              <a:t>there is a chance you would still not win points.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369692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2308324"/>
          </a:xfrm>
          <a:prstGeom prst="rect">
            <a:avLst/>
          </a:prstGeom>
          <a:noFill/>
        </p:spPr>
        <p:txBody>
          <a:bodyPr wrap="square" rtlCol="0">
            <a:spAutoFit/>
          </a:bodyPr>
          <a:lstStyle/>
          <a:p>
            <a:pPr algn="ctr"/>
            <a:r>
              <a:rPr lang="en-US" sz="2400" dirty="0"/>
              <a:t>There is one exception.</a:t>
            </a:r>
          </a:p>
          <a:p>
            <a:pPr algn="ctr"/>
            <a:endParaRPr lang="en-US" sz="2400" dirty="0"/>
          </a:p>
          <a:p>
            <a:pPr algn="ctr"/>
            <a:r>
              <a:rPr lang="en-US" sz="2400" dirty="0"/>
              <a:t>Sometimes you will be shown </a:t>
            </a:r>
            <a:r>
              <a:rPr lang="en-US" sz="2400" b="1" dirty="0"/>
              <a:t>lightning cards</a:t>
            </a:r>
            <a:r>
              <a:rPr lang="en-US" sz="2400" dirty="0"/>
              <a:t>. With lightning cards, you will</a:t>
            </a:r>
          </a:p>
          <a:p>
            <a:pPr algn="ctr"/>
            <a:r>
              <a:rPr lang="en-US" sz="2400" b="1" u="sng" dirty="0"/>
              <a:t>always win </a:t>
            </a:r>
            <a:r>
              <a:rPr lang="en-US" sz="2400" dirty="0"/>
              <a:t>regardless of what card you pick. This is true for both </a:t>
            </a:r>
            <a:r>
              <a:rPr lang="en-US" sz="2400" b="1" dirty="0"/>
              <a:t>black</a:t>
            </a:r>
          </a:p>
          <a:p>
            <a:pPr algn="ctr"/>
            <a:r>
              <a:rPr lang="en-US" sz="2400" dirty="0"/>
              <a:t>And </a:t>
            </a:r>
            <a:r>
              <a:rPr lang="en-US" sz="2400" b="1" dirty="0">
                <a:solidFill>
                  <a:srgbClr val="FF0000"/>
                </a:solidFill>
              </a:rPr>
              <a:t>red</a:t>
            </a:r>
            <a:r>
              <a:rPr lang="en-US" sz="2400" dirty="0">
                <a:solidFill>
                  <a:srgbClr val="FF0000"/>
                </a:solidFill>
              </a:rPr>
              <a:t> </a:t>
            </a:r>
            <a:r>
              <a:rPr lang="en-US" sz="2400" dirty="0"/>
              <a:t>lightning cards.</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and black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416320"/>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win and sometimes not;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630640"/>
            <a:ext cx="11992304" cy="1938992"/>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a:t>
            </a:r>
            <a:r>
              <a:rPr lang="en-US" sz="2400" dirty="0"/>
              <a:t>.</a:t>
            </a:r>
          </a:p>
          <a:p>
            <a:pPr algn="ctr"/>
            <a:endParaRPr lang="en-US" sz="2400" dirty="0"/>
          </a:p>
          <a:p>
            <a:pPr algn="ctr"/>
            <a:r>
              <a:rPr lang="en-US" sz="2400" dirty="0"/>
              <a:t>We will ask you to pick between </a:t>
            </a:r>
            <a:r>
              <a:rPr lang="en-US" sz="2400" b="1" dirty="0">
                <a:solidFill>
                  <a:srgbClr val="FF0000"/>
                </a:solidFill>
              </a:rPr>
              <a:t>red</a:t>
            </a:r>
            <a:r>
              <a:rPr lang="en-US" sz="2400" dirty="0"/>
              <a:t> and </a:t>
            </a:r>
            <a:r>
              <a:rPr lang="en-US" sz="2400" b="1" dirty="0"/>
              <a:t>black</a:t>
            </a:r>
            <a:r>
              <a:rPr lang="en-US" sz="2400" dirty="0"/>
              <a:t> decks.  Please select the deck you</a:t>
            </a:r>
          </a:p>
          <a:p>
            <a:pPr algn="ctr"/>
            <a:r>
              <a:rPr lang="en-US" sz="2400" dirty="0"/>
              <a:t>would rather play with.</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4154984"/>
          </a:xfrm>
          <a:prstGeom prst="rect">
            <a:avLst/>
          </a:prstGeom>
          <a:noFill/>
        </p:spPr>
        <p:txBody>
          <a:bodyPr wrap="square" rtlCol="0">
            <a:spAutoFit/>
          </a:bodyPr>
          <a:lstStyle/>
          <a:p>
            <a:pPr algn="ctr"/>
            <a:r>
              <a:rPr lang="en-US" sz="2400" dirty="0"/>
              <a:t>Today we will ask you to imagine you are playing a game at the casino. </a:t>
            </a:r>
          </a:p>
          <a:p>
            <a:pPr algn="ctr"/>
            <a:endParaRPr lang="en-US" sz="2400" dirty="0"/>
          </a:p>
          <a:p>
            <a:pPr algn="ctr"/>
            <a:r>
              <a:rPr lang="en-US" sz="2400" dirty="0"/>
              <a:t>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deck</a:t>
            </a:r>
            <a:r>
              <a:rPr lang="en-US" sz="2400" dirty="0"/>
              <a:t>, press the key under the red deck.</a:t>
            </a:r>
          </a:p>
          <a:p>
            <a:pPr algn="ctr"/>
            <a:r>
              <a:rPr lang="en-US" sz="2400" dirty="0"/>
              <a:t>To choose the </a:t>
            </a:r>
            <a:r>
              <a:rPr lang="en-US" sz="2400" b="1" dirty="0"/>
              <a:t>black deck</a:t>
            </a:r>
            <a:r>
              <a:rPr lang="en-US" sz="2400" dirty="0"/>
              <a:t>, press the key under the black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3046988"/>
          </a:xfrm>
          <a:prstGeom prst="rect">
            <a:avLst/>
          </a:prstGeom>
          <a:noFill/>
        </p:spPr>
        <p:txBody>
          <a:bodyPr wrap="square" rtlCol="0">
            <a:spAutoFit/>
          </a:bodyPr>
          <a:lstStyle/>
          <a:p>
            <a:pPr algn="ctr"/>
            <a:r>
              <a:rPr lang="en-US" sz="2400" dirty="0"/>
              <a:t>Like we said earlier, whether or not a winning a card (a card above 5) will </a:t>
            </a:r>
            <a:r>
              <a:rPr lang="en-US" sz="2400" b="1" dirty="0"/>
              <a:t>always</a:t>
            </a:r>
            <a:r>
              <a:rPr lang="en-US" sz="2400" dirty="0"/>
              <a:t> give you points depends on the day you are playing at the casino.</a:t>
            </a:r>
          </a:p>
          <a:p>
            <a:pPr algn="ctr"/>
            <a:endParaRPr lang="en-US" sz="2400" dirty="0"/>
          </a:p>
          <a:p>
            <a:pPr algn="ctr"/>
            <a:r>
              <a:rPr lang="en-US" sz="2400" dirty="0"/>
              <a:t>Every time a day at the casino finishes, you will see the picture below. </a:t>
            </a:r>
          </a:p>
          <a:p>
            <a:pPr algn="ctr"/>
            <a:endParaRPr lang="en-US" sz="2400" dirty="0"/>
          </a:p>
          <a:p>
            <a:pPr algn="ctr"/>
            <a:r>
              <a:rPr lang="en-US" sz="2400" dirty="0"/>
              <a:t>The next time you play at the casino, the relationship between winning cards and points may change, so be sure to pay attention!</a:t>
            </a:r>
          </a:p>
          <a:p>
            <a:pPr algn="ctr"/>
            <a:r>
              <a:rPr lang="en-US" sz="2400" dirty="0"/>
              <a:t> </a:t>
            </a:r>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9" name="Picture 8" descr="Logo, icon&#10;&#10;Description automatically generated">
            <a:extLst>
              <a:ext uri="{FF2B5EF4-FFF2-40B4-BE49-F238E27FC236}">
                <a16:creationId xmlns:a16="http://schemas.microsoft.com/office/drawing/2014/main" id="{EB678504-AEC0-DBFD-38E5-D0B4D6538E7F}"/>
              </a:ext>
            </a:extLst>
          </p:cNvPr>
          <p:cNvPicPr>
            <a:picLocks noChangeAspect="1"/>
          </p:cNvPicPr>
          <p:nvPr/>
        </p:nvPicPr>
        <p:blipFill>
          <a:blip r:embed="rId6"/>
          <a:stretch>
            <a:fillRect/>
          </a:stretch>
        </p:blipFill>
        <p:spPr>
          <a:xfrm>
            <a:off x="4942113" y="3221833"/>
            <a:ext cx="2064657" cy="2064657"/>
          </a:xfrm>
          <a:prstGeom prst="rect">
            <a:avLst/>
          </a:prstGeom>
        </p:spPr>
      </p:pic>
    </p:spTree>
    <p:extLst>
      <p:ext uri="{BB962C8B-B14F-4D97-AF65-F5344CB8AC3E}">
        <p14:creationId xmlns:p14="http://schemas.microsoft.com/office/powerpoint/2010/main" val="7949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2677656"/>
          </a:xfrm>
          <a:prstGeom prst="rect">
            <a:avLst/>
          </a:prstGeom>
          <a:noFill/>
        </p:spPr>
        <p:txBody>
          <a:bodyPr wrap="square" rtlCol="0">
            <a:spAutoFit/>
          </a:bodyPr>
          <a:lstStyle/>
          <a:p>
            <a:pPr algn="ctr"/>
            <a:r>
              <a:rPr lang="en-US" sz="2400" dirty="0"/>
              <a:t>To be sure you are paying attention to the different days at the casino, we will sometimes ask you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cxnSp>
        <p:nvCxnSpPr>
          <p:cNvPr id="3" name="Straight Connector 2">
            <a:extLst>
              <a:ext uri="{FF2B5EF4-FFF2-40B4-BE49-F238E27FC236}">
                <a16:creationId xmlns:a16="http://schemas.microsoft.com/office/drawing/2014/main" id="{1330B03A-BADE-C223-BFC4-D10867161B38}"/>
              </a:ext>
            </a:extLst>
          </p:cNvPr>
          <p:cNvCxnSpPr/>
          <p:nvPr/>
        </p:nvCxnSpPr>
        <p:spPr>
          <a:xfrm>
            <a:off x="3712028" y="4343400"/>
            <a:ext cx="476794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DE4DDAD-B820-8548-C0B7-9512B91544AA}"/>
              </a:ext>
            </a:extLst>
          </p:cNvPr>
          <p:cNvSpPr>
            <a:spLocks noChangeAspect="1"/>
          </p:cNvSpPr>
          <p:nvPr/>
        </p:nvSpPr>
        <p:spPr>
          <a:xfrm>
            <a:off x="5916000" y="4175781"/>
            <a:ext cx="360000" cy="360000"/>
          </a:xfrm>
          <a:prstGeom prst="ellipse">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42ED7A-D06B-136D-F851-0471A27549F4}"/>
              </a:ext>
            </a:extLst>
          </p:cNvPr>
          <p:cNvSpPr txBox="1"/>
          <p:nvPr/>
        </p:nvSpPr>
        <p:spPr>
          <a:xfrm>
            <a:off x="3314699" y="3711585"/>
            <a:ext cx="5562600" cy="369332"/>
          </a:xfrm>
          <a:prstGeom prst="rect">
            <a:avLst/>
          </a:prstGeom>
          <a:noFill/>
        </p:spPr>
        <p:txBody>
          <a:bodyPr wrap="square" rtlCol="0">
            <a:spAutoFit/>
          </a:bodyPr>
          <a:lstStyle/>
          <a:p>
            <a:pPr algn="ctr"/>
            <a:r>
              <a:rPr lang="en-US" dirty="0"/>
              <a:t>How confident are you that you will win points?</a:t>
            </a:r>
          </a:p>
        </p:txBody>
      </p:sp>
      <p:sp>
        <p:nvSpPr>
          <p:cNvPr id="6" name="TextBox 5">
            <a:extLst>
              <a:ext uri="{FF2B5EF4-FFF2-40B4-BE49-F238E27FC236}">
                <a16:creationId xmlns:a16="http://schemas.microsoft.com/office/drawing/2014/main" id="{24AD5A9A-9CF6-3653-067D-E1D6537564DF}"/>
              </a:ext>
            </a:extLst>
          </p:cNvPr>
          <p:cNvSpPr txBox="1"/>
          <p:nvPr/>
        </p:nvSpPr>
        <p:spPr>
          <a:xfrm>
            <a:off x="3478631" y="4520668"/>
            <a:ext cx="466794"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80B191DE-1D18-9CC6-D973-CDF52C3A8D54}"/>
              </a:ext>
            </a:extLst>
          </p:cNvPr>
          <p:cNvSpPr txBox="1"/>
          <p:nvPr/>
        </p:nvSpPr>
        <p:spPr>
          <a:xfrm>
            <a:off x="5842607" y="4511020"/>
            <a:ext cx="583814" cy="369332"/>
          </a:xfrm>
          <a:prstGeom prst="rect">
            <a:avLst/>
          </a:prstGeom>
          <a:noFill/>
        </p:spPr>
        <p:txBody>
          <a:bodyPr wrap="none" rtlCol="0">
            <a:spAutoFit/>
          </a:bodyPr>
          <a:lstStyle/>
          <a:p>
            <a:r>
              <a:rPr lang="en-US" dirty="0"/>
              <a:t>50%</a:t>
            </a:r>
          </a:p>
        </p:txBody>
      </p:sp>
      <p:sp>
        <p:nvSpPr>
          <p:cNvPr id="12" name="TextBox 11">
            <a:extLst>
              <a:ext uri="{FF2B5EF4-FFF2-40B4-BE49-F238E27FC236}">
                <a16:creationId xmlns:a16="http://schemas.microsoft.com/office/drawing/2014/main" id="{7EE1D384-9D6F-5989-8387-CEE8154B003A}"/>
              </a:ext>
            </a:extLst>
          </p:cNvPr>
          <p:cNvSpPr txBox="1"/>
          <p:nvPr/>
        </p:nvSpPr>
        <p:spPr>
          <a:xfrm>
            <a:off x="8129554" y="4520668"/>
            <a:ext cx="700833" cy="369332"/>
          </a:xfrm>
          <a:prstGeom prst="rect">
            <a:avLst/>
          </a:prstGeom>
          <a:noFill/>
        </p:spPr>
        <p:txBody>
          <a:bodyPr wrap="none" rtlCol="0">
            <a:spAutoFit/>
          </a:bodyPr>
          <a:lstStyle/>
          <a:p>
            <a:r>
              <a:rPr lang="en-US" dirty="0"/>
              <a:t>100%</a:t>
            </a:r>
          </a:p>
        </p:txBody>
      </p:sp>
    </p:spTree>
    <p:extLst>
      <p:ext uri="{BB962C8B-B14F-4D97-AF65-F5344CB8AC3E}">
        <p14:creationId xmlns:p14="http://schemas.microsoft.com/office/powerpoint/2010/main" val="64637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6001643"/>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win and </a:t>
            </a:r>
            <a:r>
              <a:rPr lang="en-US" sz="2400" b="1" dirty="0"/>
              <a:t>sometimes not</a:t>
            </a:r>
            <a:r>
              <a:rPr lang="en-US" sz="2400" dirty="0"/>
              <a:t>; </a:t>
            </a:r>
          </a:p>
          <a:p>
            <a:pPr marL="342900" indent="-342900">
              <a:buFont typeface="Arial" panose="020B0604020202020204" pitchFamily="34" charset="0"/>
              <a:buChar char="•"/>
            </a:pPr>
            <a:r>
              <a:rPr lang="en-US" sz="2400" dirty="0"/>
              <a:t>Whether you are certain to get points when you win depends on the </a:t>
            </a:r>
            <a:r>
              <a:rPr lang="en-US" sz="2400" b="1" dirty="0"/>
              <a:t>day</a:t>
            </a:r>
            <a:r>
              <a:rPr lang="en-US" sz="2400" dirty="0"/>
              <a:t>;</a:t>
            </a:r>
            <a:r>
              <a:rPr lang="en-US" sz="2400" b="1" dirty="0"/>
              <a:t> </a:t>
            </a:r>
            <a:endParaRPr lang="en-US" sz="2400" dirty="0"/>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a:p>
            <a:pPr marL="342900" indent="-342900">
              <a:buFont typeface="Arial" panose="020B0604020202020204" pitchFamily="34" charset="0"/>
              <a:buChar char="•"/>
            </a:pPr>
            <a:r>
              <a:rPr lang="en-US" sz="2400" dirty="0"/>
              <a:t>Sometimes you you how likely you think it is to receive points after choosing a card.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the task, 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The dealer at the casino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a:t>
            </a:r>
            <a:r>
              <a:rPr lang="en-US" sz="2400" dirty="0"/>
              <a:t>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313627" y="3110856"/>
            <a:ext cx="1469600" cy="213840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05401" y="3149151"/>
            <a:ext cx="1472974" cy="2143309"/>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solidFill>
                  <a:srgbClr val="FF0000"/>
                </a:solidFill>
              </a:rPr>
              <a:t>red</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329812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t>black</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8750" y="2464229"/>
            <a:ext cx="1256830"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1007021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1502</Words>
  <Application>Microsoft Macintosh PowerPoint</Application>
  <PresentationFormat>Widescreen</PresentationFormat>
  <Paragraphs>153</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243</cp:revision>
  <dcterms:created xsi:type="dcterms:W3CDTF">2022-04-13T19:59:07Z</dcterms:created>
  <dcterms:modified xsi:type="dcterms:W3CDTF">2022-11-30T19:35:23Z</dcterms:modified>
</cp:coreProperties>
</file>