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7"/>
  </p:notesMasterIdLst>
  <p:sldIdLst>
    <p:sldId id="259" r:id="rId2"/>
    <p:sldId id="261" r:id="rId3"/>
    <p:sldId id="265" r:id="rId4"/>
    <p:sldId id="262" r:id="rId5"/>
    <p:sldId id="264" r:id="rId6"/>
    <p:sldId id="266" r:id="rId7"/>
    <p:sldId id="267" r:id="rId8"/>
    <p:sldId id="269" r:id="rId9"/>
    <p:sldId id="270" r:id="rId10"/>
    <p:sldId id="272" r:id="rId11"/>
    <p:sldId id="324" r:id="rId12"/>
    <p:sldId id="330" r:id="rId13"/>
    <p:sldId id="326" r:id="rId14"/>
    <p:sldId id="275" r:id="rId15"/>
    <p:sldId id="273" r:id="rId16"/>
    <p:sldId id="274" r:id="rId17"/>
    <p:sldId id="276" r:id="rId18"/>
    <p:sldId id="305" r:id="rId19"/>
    <p:sldId id="306" r:id="rId20"/>
    <p:sldId id="307" r:id="rId21"/>
    <p:sldId id="332" r:id="rId22"/>
    <p:sldId id="333" r:id="rId23"/>
    <p:sldId id="318" r:id="rId24"/>
    <p:sldId id="319" r:id="rId25"/>
    <p:sldId id="32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id="{5165E479-3163-A647-A904-5CF9F308B470}">
          <p14:sldIdLst>
            <p14:sldId id="259"/>
            <p14:sldId id="261"/>
            <p14:sldId id="265"/>
            <p14:sldId id="262"/>
            <p14:sldId id="264"/>
            <p14:sldId id="266"/>
            <p14:sldId id="267"/>
            <p14:sldId id="269"/>
            <p14:sldId id="270"/>
            <p14:sldId id="272"/>
            <p14:sldId id="324"/>
            <p14:sldId id="330"/>
            <p14:sldId id="326"/>
            <p14:sldId id="275"/>
            <p14:sldId id="273"/>
            <p14:sldId id="274"/>
            <p14:sldId id="276"/>
          </p14:sldIdLst>
        </p14:section>
        <p14:section name="2" id="{167DAD5F-9DF2-2D4D-88E7-DCAFC874DB57}">
          <p14:sldIdLst>
            <p14:sldId id="305"/>
            <p14:sldId id="306"/>
            <p14:sldId id="307"/>
            <p14:sldId id="332"/>
            <p14:sldId id="333"/>
            <p14:sldId id="318"/>
            <p14:sldId id="319"/>
          </p14:sldIdLst>
        </p14:section>
        <p14:section name="3" id="{2DED6F91-1FAB-A44D-BF4C-244F9967EDF9}">
          <p14:sldIdLst>
            <p14:sldId id="32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94694"/>
  </p:normalViewPr>
  <p:slideViewPr>
    <p:cSldViewPr snapToGrid="0" snapToObjects="1" showGuides="1">
      <p:cViewPr varScale="1">
        <p:scale>
          <a:sx n="117" d="100"/>
          <a:sy n="117" d="100"/>
        </p:scale>
        <p:origin x="504"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1F608-826A-A341-B025-D4E3FB4DCD56}" type="datetimeFigureOut">
              <a:rPr lang="en-US" smtClean="0"/>
              <a:t>12/1/22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4344B-4342-A345-A965-2EB1247D37FD}" type="slidenum">
              <a:rPr lang="en-US" smtClean="0"/>
              <a:t>‹#›</a:t>
            </a:fld>
            <a:endParaRPr lang="en-US"/>
          </a:p>
        </p:txBody>
      </p:sp>
    </p:spTree>
    <p:extLst>
      <p:ext uri="{BB962C8B-B14F-4D97-AF65-F5344CB8AC3E}">
        <p14:creationId xmlns:p14="http://schemas.microsoft.com/office/powerpoint/2010/main" val="3349757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4344B-4342-A345-A965-2EB1247D37FD}" type="slidenum">
              <a:rPr lang="en-US" smtClean="0"/>
              <a:t>11</a:t>
            </a:fld>
            <a:endParaRPr lang="en-US"/>
          </a:p>
        </p:txBody>
      </p:sp>
    </p:spTree>
    <p:extLst>
      <p:ext uri="{BB962C8B-B14F-4D97-AF65-F5344CB8AC3E}">
        <p14:creationId xmlns:p14="http://schemas.microsoft.com/office/powerpoint/2010/main" val="3132967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4344B-4342-A345-A965-2EB1247D37FD}" type="slidenum">
              <a:rPr lang="en-US" smtClean="0"/>
              <a:t>12</a:t>
            </a:fld>
            <a:endParaRPr lang="en-US"/>
          </a:p>
        </p:txBody>
      </p:sp>
    </p:spTree>
    <p:extLst>
      <p:ext uri="{BB962C8B-B14F-4D97-AF65-F5344CB8AC3E}">
        <p14:creationId xmlns:p14="http://schemas.microsoft.com/office/powerpoint/2010/main" val="2950278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4344B-4342-A345-A965-2EB1247D37FD}" type="slidenum">
              <a:rPr lang="en-US" smtClean="0"/>
              <a:t>13</a:t>
            </a:fld>
            <a:endParaRPr lang="en-US"/>
          </a:p>
        </p:txBody>
      </p:sp>
    </p:spTree>
    <p:extLst>
      <p:ext uri="{BB962C8B-B14F-4D97-AF65-F5344CB8AC3E}">
        <p14:creationId xmlns:p14="http://schemas.microsoft.com/office/powerpoint/2010/main" val="3431611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302551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72652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67058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406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CA0347-634C-9643-8047-4E30C1D40C05}" type="datetimeFigureOut">
              <a:rPr lang="en-US" smtClean="0"/>
              <a:t>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144771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CA0347-634C-9643-8047-4E30C1D40C05}" type="datetimeFigureOut">
              <a:rPr lang="en-US" smtClean="0"/>
              <a:t>12/1/22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258125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CA0347-634C-9643-8047-4E30C1D40C05}" type="datetimeFigureOut">
              <a:rPr lang="en-US" smtClean="0"/>
              <a:t>12/1/22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82051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CA0347-634C-9643-8047-4E30C1D40C05}" type="datetimeFigureOut">
              <a:rPr lang="en-US" smtClean="0"/>
              <a:t>12/1/22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2671707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A0347-634C-9643-8047-4E30C1D40C05}" type="datetimeFigureOut">
              <a:rPr lang="en-US" smtClean="0"/>
              <a:t>12/1/22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13500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A0347-634C-9643-8047-4E30C1D40C05}" type="datetimeFigureOut">
              <a:rPr lang="en-US" smtClean="0"/>
              <a:t>12/1/22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84802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A0347-634C-9643-8047-4E30C1D40C05}" type="datetimeFigureOut">
              <a:rPr lang="en-US" smtClean="0"/>
              <a:t>12/1/22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365787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CA0347-634C-9643-8047-4E30C1D40C05}" type="datetimeFigureOut">
              <a:rPr lang="en-US" smtClean="0"/>
              <a:t>12/1/22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92E62-1802-7146-9CAB-ECC264D3BBDD}" type="slidenum">
              <a:rPr lang="en-US" smtClean="0"/>
              <a:t>‹#›</a:t>
            </a:fld>
            <a:endParaRPr lang="en-US"/>
          </a:p>
        </p:txBody>
      </p:sp>
    </p:spTree>
    <p:extLst>
      <p:ext uri="{BB962C8B-B14F-4D97-AF65-F5344CB8AC3E}">
        <p14:creationId xmlns:p14="http://schemas.microsoft.com/office/powerpoint/2010/main" val="230606573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1.png"/><Relationship Id="rId12" Type="http://schemas.openxmlformats.org/officeDocument/2006/relationships/image" Target="../media/image10.svg"/><Relationship Id="rId2" Type="http://schemas.openxmlformats.org/officeDocument/2006/relationships/notesSlide" Target="../notesSlides/notesSlide1.xml"/><Relationship Id="rId16"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9.png"/><Relationship Id="rId5" Type="http://schemas.openxmlformats.org/officeDocument/2006/relationships/image" Target="../media/image1.png"/><Relationship Id="rId15" Type="http://schemas.openxmlformats.org/officeDocument/2006/relationships/image" Target="../media/image17.png"/><Relationship Id="rId10" Type="http://schemas.openxmlformats.org/officeDocument/2006/relationships/image" Target="../media/image14.svg"/><Relationship Id="rId4" Type="http://schemas.openxmlformats.org/officeDocument/2006/relationships/image" Target="../media/image4.svg"/><Relationship Id="rId9" Type="http://schemas.openxmlformats.org/officeDocument/2006/relationships/image" Target="../media/image13.png"/><Relationship Id="rId14" Type="http://schemas.openxmlformats.org/officeDocument/2006/relationships/image" Target="../media/image16.svg"/></Relationships>
</file>

<file path=ppt/slides/_rels/slide1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1.png"/><Relationship Id="rId12" Type="http://schemas.openxmlformats.org/officeDocument/2006/relationships/image" Target="../media/image10.svg"/><Relationship Id="rId2" Type="http://schemas.openxmlformats.org/officeDocument/2006/relationships/notesSlide" Target="../notesSlides/notesSlide2.xml"/><Relationship Id="rId16"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9.png"/><Relationship Id="rId5" Type="http://schemas.openxmlformats.org/officeDocument/2006/relationships/image" Target="../media/image1.png"/><Relationship Id="rId15" Type="http://schemas.openxmlformats.org/officeDocument/2006/relationships/image" Target="../media/image17.png"/><Relationship Id="rId10" Type="http://schemas.openxmlformats.org/officeDocument/2006/relationships/image" Target="../media/image14.svg"/><Relationship Id="rId4" Type="http://schemas.openxmlformats.org/officeDocument/2006/relationships/image" Target="../media/image4.svg"/><Relationship Id="rId9" Type="http://schemas.openxmlformats.org/officeDocument/2006/relationships/image" Target="../media/image13.png"/><Relationship Id="rId14" Type="http://schemas.openxmlformats.org/officeDocument/2006/relationships/image" Target="../media/image16.svg"/></Relationships>
</file>

<file path=ppt/slides/_rels/slide13.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13.png"/><Relationship Id="rId12" Type="http://schemas.openxmlformats.org/officeDocument/2006/relationships/image" Target="../media/image22.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21.png"/><Relationship Id="rId5" Type="http://schemas.openxmlformats.org/officeDocument/2006/relationships/image" Target="../media/image1.png"/><Relationship Id="rId10" Type="http://schemas.openxmlformats.org/officeDocument/2006/relationships/image" Target="../media/image12.svg"/><Relationship Id="rId4" Type="http://schemas.openxmlformats.org/officeDocument/2006/relationships/image" Target="../media/image4.svg"/><Relationship Id="rId9" Type="http://schemas.openxmlformats.org/officeDocument/2006/relationships/image" Target="../media/image11.png"/><Relationship Id="rId14" Type="http://schemas.openxmlformats.org/officeDocument/2006/relationships/image" Target="../media/image24.sv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18.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0.sv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0.svg"/><Relationship Id="rId3" Type="http://schemas.openxmlformats.org/officeDocument/2006/relationships/image" Target="../media/image2.svg"/><Relationship Id="rId7" Type="http://schemas.openxmlformats.org/officeDocument/2006/relationships/image" Target="../media/image28.sv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18.svg"/><Relationship Id="rId5" Type="http://schemas.openxmlformats.org/officeDocument/2006/relationships/image" Target="../media/image26.svg"/><Relationship Id="rId10" Type="http://schemas.openxmlformats.org/officeDocument/2006/relationships/image" Target="../media/image17.png"/><Relationship Id="rId4" Type="http://schemas.openxmlformats.org/officeDocument/2006/relationships/image" Target="../media/image25.png"/><Relationship Id="rId9"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9.gif"/><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0.svg"/><Relationship Id="rId5" Type="http://schemas.openxmlformats.org/officeDocument/2006/relationships/image" Target="../media/image2.svg"/><Relationship Id="rId10"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18.sv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1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2677656"/>
          </a:xfrm>
          <a:prstGeom prst="rect">
            <a:avLst/>
          </a:prstGeom>
          <a:noFill/>
        </p:spPr>
        <p:txBody>
          <a:bodyPr wrap="square" rtlCol="0">
            <a:spAutoFit/>
          </a:bodyPr>
          <a:lstStyle/>
          <a:p>
            <a:pPr algn="ctr"/>
            <a:r>
              <a:rPr lang="en-US" sz="2400" dirty="0"/>
              <a:t>Welcome to this study!</a:t>
            </a:r>
          </a:p>
          <a:p>
            <a:pPr algn="ctr"/>
            <a:endParaRPr lang="en-US" sz="2400" dirty="0"/>
          </a:p>
          <a:p>
            <a:pPr algn="ctr"/>
            <a:r>
              <a:rPr lang="en-US" sz="2400" dirty="0"/>
              <a:t>Use the LEFT and RIGHT arrow keys on the keyboard to navigate through the instructions.</a:t>
            </a:r>
          </a:p>
          <a:p>
            <a:pPr algn="ctr"/>
            <a:endParaRPr lang="en-US" sz="2400" dirty="0"/>
          </a:p>
          <a:p>
            <a:pPr algn="ctr"/>
            <a:r>
              <a:rPr lang="en-US" sz="2400" dirty="0"/>
              <a:t>The LEFT key will go back to the previous instruction screen.</a:t>
            </a:r>
          </a:p>
          <a:p>
            <a:pPr algn="ctr"/>
            <a:endParaRPr lang="en-US" sz="2400" dirty="0"/>
          </a:p>
          <a:p>
            <a:pPr algn="ctr"/>
            <a:r>
              <a:rPr lang="en-US" sz="2400" dirty="0"/>
              <a:t>The RIGHT key will go to the next instruction screen</a:t>
            </a:r>
          </a:p>
        </p:txBody>
      </p:sp>
    </p:spTree>
    <p:extLst>
      <p:ext uri="{BB962C8B-B14F-4D97-AF65-F5344CB8AC3E}">
        <p14:creationId xmlns:p14="http://schemas.microsoft.com/office/powerpoint/2010/main" val="1499343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68761"/>
            <a:ext cx="11992304" cy="2308324"/>
          </a:xfrm>
          <a:prstGeom prst="rect">
            <a:avLst/>
          </a:prstGeom>
          <a:noFill/>
        </p:spPr>
        <p:txBody>
          <a:bodyPr wrap="square" rtlCol="0">
            <a:spAutoFit/>
          </a:bodyPr>
          <a:lstStyle/>
          <a:p>
            <a:pPr algn="ctr"/>
            <a:r>
              <a:rPr lang="en-US" sz="2400" dirty="0"/>
              <a:t>If you win the game, you will win some points.</a:t>
            </a:r>
          </a:p>
          <a:p>
            <a:pPr algn="ctr"/>
            <a:r>
              <a:rPr lang="en-US" sz="2400" dirty="0"/>
              <a:t>Points will be converted to a cash bonus of up to </a:t>
            </a:r>
            <a:r>
              <a:rPr lang="en-US" sz="2400" b="1" u="sng" dirty="0"/>
              <a:t>$4 USD</a:t>
            </a:r>
            <a:r>
              <a:rPr lang="en-US" sz="2400" b="1" dirty="0"/>
              <a:t>. </a:t>
            </a:r>
          </a:p>
          <a:p>
            <a:pPr algn="ctr"/>
            <a:r>
              <a:rPr lang="en-US" sz="2400" dirty="0"/>
              <a:t>The more points you earn, the higher your bonus pay.</a:t>
            </a:r>
          </a:p>
          <a:p>
            <a:pPr algn="ctr"/>
            <a:endParaRPr lang="en-US" sz="2400" dirty="0"/>
          </a:p>
          <a:p>
            <a:pPr algn="ctr"/>
            <a:r>
              <a:rPr lang="en-US" sz="2400" dirty="0"/>
              <a:t>If you lose, you will </a:t>
            </a:r>
            <a:r>
              <a:rPr lang="en-US" sz="2400" b="1" i="1" dirty="0"/>
              <a:t>not</a:t>
            </a:r>
            <a:r>
              <a:rPr lang="en-US" sz="2400" i="1" dirty="0"/>
              <a:t> </a:t>
            </a:r>
            <a:r>
              <a:rPr lang="en-US" sz="2400" dirty="0"/>
              <a:t>get any bonus pay, </a:t>
            </a:r>
          </a:p>
          <a:p>
            <a:pPr algn="ctr"/>
            <a:r>
              <a:rPr lang="en-US" sz="2400" dirty="0"/>
              <a:t>but you will still receive your base pay ($3.00).</a:t>
            </a:r>
          </a:p>
        </p:txBody>
      </p:sp>
    </p:spTree>
    <p:extLst>
      <p:ext uri="{BB962C8B-B14F-4D97-AF65-F5344CB8AC3E}">
        <p14:creationId xmlns:p14="http://schemas.microsoft.com/office/powerpoint/2010/main" val="586479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938992"/>
          </a:xfrm>
          <a:prstGeom prst="rect">
            <a:avLst/>
          </a:prstGeom>
          <a:noFill/>
        </p:spPr>
        <p:txBody>
          <a:bodyPr wrap="square" rtlCol="0">
            <a:spAutoFit/>
          </a:bodyPr>
          <a:lstStyle/>
          <a:p>
            <a:pPr algn="ctr"/>
            <a:r>
              <a:rPr lang="en-US" sz="2400" dirty="0"/>
              <a:t>How you win bonus points will depend on the day you are playing at the casino.</a:t>
            </a:r>
          </a:p>
          <a:p>
            <a:pPr algn="ctr"/>
            <a:endParaRPr lang="en-US" sz="2400" dirty="0"/>
          </a:p>
          <a:p>
            <a:pPr algn="ctr"/>
            <a:r>
              <a:rPr lang="en-US" sz="2400" dirty="0"/>
              <a:t>On some days, you will win points  </a:t>
            </a:r>
            <a:r>
              <a:rPr lang="en-US" sz="2400" b="1" u="sng" dirty="0"/>
              <a:t>every time </a:t>
            </a:r>
            <a:r>
              <a:rPr lang="en-US" sz="2400" dirty="0"/>
              <a:t>the card you pick is above 5. In examples below, you would win points in both cases.</a:t>
            </a:r>
          </a:p>
          <a:p>
            <a:pPr algn="ctr"/>
            <a:endParaRPr lang="en-US" sz="2400" dirty="0"/>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90954" y="4622632"/>
            <a:ext cx="495300" cy="508000"/>
          </a:xfrm>
          <a:prstGeom prst="rect">
            <a:avLst/>
          </a:prstGeom>
        </p:spPr>
      </p:pic>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24065" y="4622632"/>
            <a:ext cx="495300" cy="508000"/>
          </a:xfrm>
          <a:prstGeom prst="rect">
            <a:avLst/>
          </a:prstGeom>
        </p:spPr>
      </p:pic>
      <p:pic>
        <p:nvPicPr>
          <p:cNvPr id="4" name="Graphic 3">
            <a:extLst>
              <a:ext uri="{FF2B5EF4-FFF2-40B4-BE49-F238E27FC236}">
                <a16:creationId xmlns:a16="http://schemas.microsoft.com/office/drawing/2014/main" id="{4576686B-47F9-0262-95A2-230A8D1D29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1490" y="2798024"/>
            <a:ext cx="1060450" cy="1543050"/>
          </a:xfrm>
          <a:prstGeom prst="rect">
            <a:avLst/>
          </a:prstGeom>
        </p:spPr>
      </p:pic>
      <p:pic>
        <p:nvPicPr>
          <p:cNvPr id="11" name="Graphic 10">
            <a:extLst>
              <a:ext uri="{FF2B5EF4-FFF2-40B4-BE49-F238E27FC236}">
                <a16:creationId xmlns:a16="http://schemas.microsoft.com/office/drawing/2014/main" id="{451D45B5-C80B-2099-221C-38B5EF6413CA}"/>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3202740" y="2798024"/>
            <a:ext cx="1060450" cy="1543050"/>
          </a:xfrm>
          <a:prstGeom prst="rect">
            <a:avLst/>
          </a:prstGeom>
        </p:spPr>
      </p:pic>
      <p:pic>
        <p:nvPicPr>
          <p:cNvPr id="6" name="Graphic 5">
            <a:extLst>
              <a:ext uri="{FF2B5EF4-FFF2-40B4-BE49-F238E27FC236}">
                <a16:creationId xmlns:a16="http://schemas.microsoft.com/office/drawing/2014/main" id="{52AD41C6-440B-3FB7-C2AB-EF69C1B8E3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28810" y="4622632"/>
            <a:ext cx="495300" cy="508000"/>
          </a:xfrm>
          <a:prstGeom prst="rect">
            <a:avLst/>
          </a:prstGeom>
        </p:spPr>
      </p:pic>
      <p:pic>
        <p:nvPicPr>
          <p:cNvPr id="16" name="Graphic 15">
            <a:extLst>
              <a:ext uri="{FF2B5EF4-FFF2-40B4-BE49-F238E27FC236}">
                <a16:creationId xmlns:a16="http://schemas.microsoft.com/office/drawing/2014/main" id="{40A45A9B-7005-C828-1822-D1C14A59F646}"/>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646234" y="2798024"/>
            <a:ext cx="1060450" cy="1543051"/>
          </a:xfrm>
          <a:prstGeom prst="rect">
            <a:avLst/>
          </a:prstGeom>
        </p:spPr>
      </p:pic>
      <p:pic>
        <p:nvPicPr>
          <p:cNvPr id="17" name="Graphic 16">
            <a:extLst>
              <a:ext uri="{FF2B5EF4-FFF2-40B4-BE49-F238E27FC236}">
                <a16:creationId xmlns:a16="http://schemas.microsoft.com/office/drawing/2014/main" id="{F0D2E2EA-0F6D-BD08-145E-5C802D568F2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207484" y="2798023"/>
            <a:ext cx="1060451" cy="1543051"/>
          </a:xfrm>
          <a:prstGeom prst="rect">
            <a:avLst/>
          </a:prstGeom>
        </p:spPr>
      </p:pic>
      <p:sp>
        <p:nvSpPr>
          <p:cNvPr id="18" name="TextBox 17">
            <a:extLst>
              <a:ext uri="{FF2B5EF4-FFF2-40B4-BE49-F238E27FC236}">
                <a16:creationId xmlns:a16="http://schemas.microsoft.com/office/drawing/2014/main" id="{BC5CD75D-9DBE-C366-F934-C99188CDF50D}"/>
              </a:ext>
            </a:extLst>
          </p:cNvPr>
          <p:cNvSpPr txBox="1"/>
          <p:nvPr/>
        </p:nvSpPr>
        <p:spPr>
          <a:xfrm>
            <a:off x="5353256" y="3136612"/>
            <a:ext cx="1202911" cy="584775"/>
          </a:xfrm>
          <a:prstGeom prst="rect">
            <a:avLst/>
          </a:prstGeom>
          <a:noFill/>
        </p:spPr>
        <p:txBody>
          <a:bodyPr wrap="square" rtlCol="0">
            <a:spAutoFit/>
          </a:bodyPr>
          <a:lstStyle/>
          <a:p>
            <a:pPr algn="ctr"/>
            <a:r>
              <a:rPr lang="en-US" sz="3200" dirty="0"/>
              <a:t>OR</a:t>
            </a:r>
            <a:endParaRPr lang="en-US" dirty="0"/>
          </a:p>
        </p:txBody>
      </p:sp>
    </p:spTree>
    <p:extLst>
      <p:ext uri="{BB962C8B-B14F-4D97-AF65-F5344CB8AC3E}">
        <p14:creationId xmlns:p14="http://schemas.microsoft.com/office/powerpoint/2010/main" val="492722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938992"/>
          </a:xfrm>
          <a:prstGeom prst="rect">
            <a:avLst/>
          </a:prstGeom>
          <a:noFill/>
        </p:spPr>
        <p:txBody>
          <a:bodyPr wrap="square" rtlCol="0">
            <a:spAutoFit/>
          </a:bodyPr>
          <a:lstStyle/>
          <a:p>
            <a:pPr algn="ctr"/>
            <a:r>
              <a:rPr lang="en-US" sz="2400" dirty="0"/>
              <a:t>Other days, you will only </a:t>
            </a:r>
            <a:r>
              <a:rPr lang="en-US" sz="2400" b="1" dirty="0"/>
              <a:t>sometimes</a:t>
            </a:r>
            <a:r>
              <a:rPr lang="en-US" sz="2400" dirty="0"/>
              <a:t> win points when the card you pick is above 5. </a:t>
            </a:r>
          </a:p>
          <a:p>
            <a:pPr algn="ctr"/>
            <a:endParaRPr lang="en-US" sz="2400" dirty="0"/>
          </a:p>
          <a:p>
            <a:pPr algn="ctr"/>
            <a:r>
              <a:rPr lang="en-US" sz="2400" dirty="0"/>
              <a:t>In examples below, </a:t>
            </a:r>
            <a:r>
              <a:rPr lang="en-US" sz="2400" u="sng" dirty="0"/>
              <a:t>even though the chosen card is above 5</a:t>
            </a:r>
            <a:r>
              <a:rPr lang="en-US" sz="2400" i="1" dirty="0"/>
              <a:t>, </a:t>
            </a:r>
            <a:r>
              <a:rPr lang="en-US" sz="2400" dirty="0"/>
              <a:t>there is a chance you would still not win points.</a:t>
            </a:r>
          </a:p>
          <a:p>
            <a:pPr algn="ctr"/>
            <a:endParaRPr lang="en-US" sz="2400" dirty="0"/>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90954" y="4622632"/>
            <a:ext cx="495300" cy="508000"/>
          </a:xfrm>
          <a:prstGeom prst="rect">
            <a:avLst/>
          </a:prstGeom>
        </p:spPr>
      </p:pic>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24065" y="4622632"/>
            <a:ext cx="495300" cy="508000"/>
          </a:xfrm>
          <a:prstGeom prst="rect">
            <a:avLst/>
          </a:prstGeom>
        </p:spPr>
      </p:pic>
      <p:pic>
        <p:nvPicPr>
          <p:cNvPr id="4" name="Graphic 3">
            <a:extLst>
              <a:ext uri="{FF2B5EF4-FFF2-40B4-BE49-F238E27FC236}">
                <a16:creationId xmlns:a16="http://schemas.microsoft.com/office/drawing/2014/main" id="{4576686B-47F9-0262-95A2-230A8D1D29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1490" y="2798024"/>
            <a:ext cx="1060450" cy="1543050"/>
          </a:xfrm>
          <a:prstGeom prst="rect">
            <a:avLst/>
          </a:prstGeom>
        </p:spPr>
      </p:pic>
      <p:pic>
        <p:nvPicPr>
          <p:cNvPr id="11" name="Graphic 10">
            <a:extLst>
              <a:ext uri="{FF2B5EF4-FFF2-40B4-BE49-F238E27FC236}">
                <a16:creationId xmlns:a16="http://schemas.microsoft.com/office/drawing/2014/main" id="{451D45B5-C80B-2099-221C-38B5EF6413CA}"/>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3202740" y="2798024"/>
            <a:ext cx="1060450" cy="1543050"/>
          </a:xfrm>
          <a:prstGeom prst="rect">
            <a:avLst/>
          </a:prstGeom>
        </p:spPr>
      </p:pic>
      <p:pic>
        <p:nvPicPr>
          <p:cNvPr id="6" name="Graphic 5">
            <a:extLst>
              <a:ext uri="{FF2B5EF4-FFF2-40B4-BE49-F238E27FC236}">
                <a16:creationId xmlns:a16="http://schemas.microsoft.com/office/drawing/2014/main" id="{52AD41C6-440B-3FB7-C2AB-EF69C1B8E3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28810" y="4622632"/>
            <a:ext cx="495300" cy="508000"/>
          </a:xfrm>
          <a:prstGeom prst="rect">
            <a:avLst/>
          </a:prstGeom>
        </p:spPr>
      </p:pic>
      <p:pic>
        <p:nvPicPr>
          <p:cNvPr id="16" name="Graphic 15">
            <a:extLst>
              <a:ext uri="{FF2B5EF4-FFF2-40B4-BE49-F238E27FC236}">
                <a16:creationId xmlns:a16="http://schemas.microsoft.com/office/drawing/2014/main" id="{40A45A9B-7005-C828-1822-D1C14A59F646}"/>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646234" y="2798024"/>
            <a:ext cx="1060450" cy="1543051"/>
          </a:xfrm>
          <a:prstGeom prst="rect">
            <a:avLst/>
          </a:prstGeom>
        </p:spPr>
      </p:pic>
      <p:pic>
        <p:nvPicPr>
          <p:cNvPr id="17" name="Graphic 16">
            <a:extLst>
              <a:ext uri="{FF2B5EF4-FFF2-40B4-BE49-F238E27FC236}">
                <a16:creationId xmlns:a16="http://schemas.microsoft.com/office/drawing/2014/main" id="{F0D2E2EA-0F6D-BD08-145E-5C802D568F2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207484" y="2798023"/>
            <a:ext cx="1060451" cy="1543051"/>
          </a:xfrm>
          <a:prstGeom prst="rect">
            <a:avLst/>
          </a:prstGeom>
        </p:spPr>
      </p:pic>
      <p:sp>
        <p:nvSpPr>
          <p:cNvPr id="18" name="TextBox 17">
            <a:extLst>
              <a:ext uri="{FF2B5EF4-FFF2-40B4-BE49-F238E27FC236}">
                <a16:creationId xmlns:a16="http://schemas.microsoft.com/office/drawing/2014/main" id="{BC5CD75D-9DBE-C366-F934-C99188CDF50D}"/>
              </a:ext>
            </a:extLst>
          </p:cNvPr>
          <p:cNvSpPr txBox="1"/>
          <p:nvPr/>
        </p:nvSpPr>
        <p:spPr>
          <a:xfrm>
            <a:off x="5353256" y="3136612"/>
            <a:ext cx="1202911" cy="584775"/>
          </a:xfrm>
          <a:prstGeom prst="rect">
            <a:avLst/>
          </a:prstGeom>
          <a:noFill/>
        </p:spPr>
        <p:txBody>
          <a:bodyPr wrap="square" rtlCol="0">
            <a:spAutoFit/>
          </a:bodyPr>
          <a:lstStyle/>
          <a:p>
            <a:pPr algn="ctr"/>
            <a:r>
              <a:rPr lang="en-US" sz="3200" dirty="0"/>
              <a:t>OR</a:t>
            </a:r>
            <a:endParaRPr lang="en-US" dirty="0"/>
          </a:p>
        </p:txBody>
      </p:sp>
    </p:spTree>
    <p:extLst>
      <p:ext uri="{BB962C8B-B14F-4D97-AF65-F5344CB8AC3E}">
        <p14:creationId xmlns:p14="http://schemas.microsoft.com/office/powerpoint/2010/main" val="369692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2308324"/>
          </a:xfrm>
          <a:prstGeom prst="rect">
            <a:avLst/>
          </a:prstGeom>
          <a:noFill/>
        </p:spPr>
        <p:txBody>
          <a:bodyPr wrap="square" rtlCol="0">
            <a:spAutoFit/>
          </a:bodyPr>
          <a:lstStyle/>
          <a:p>
            <a:pPr algn="ctr"/>
            <a:r>
              <a:rPr lang="en-US" sz="2400" dirty="0"/>
              <a:t>There is one exception.</a:t>
            </a:r>
          </a:p>
          <a:p>
            <a:pPr algn="ctr"/>
            <a:endParaRPr lang="en-US" sz="2400" dirty="0"/>
          </a:p>
          <a:p>
            <a:pPr algn="ctr"/>
            <a:r>
              <a:rPr lang="en-US" sz="2400" dirty="0"/>
              <a:t>Sometimes you will be shown </a:t>
            </a:r>
            <a:r>
              <a:rPr lang="en-US" sz="2400" b="1" dirty="0"/>
              <a:t>lightning cards</a:t>
            </a:r>
            <a:r>
              <a:rPr lang="en-US" sz="2400" dirty="0"/>
              <a:t>. With lightning cards, you will</a:t>
            </a:r>
          </a:p>
          <a:p>
            <a:pPr algn="ctr"/>
            <a:r>
              <a:rPr lang="en-US" sz="2400" b="1" u="sng" dirty="0"/>
              <a:t>always win points </a:t>
            </a:r>
            <a:r>
              <a:rPr lang="en-US" sz="2400" dirty="0"/>
              <a:t>regardless of what card you pick. This is true for both </a:t>
            </a:r>
            <a:r>
              <a:rPr lang="en-US" sz="2400" b="1" dirty="0"/>
              <a:t>black</a:t>
            </a:r>
          </a:p>
          <a:p>
            <a:pPr algn="ctr"/>
            <a:r>
              <a:rPr lang="en-US" sz="2400" dirty="0"/>
              <a:t>And </a:t>
            </a:r>
            <a:r>
              <a:rPr lang="en-US" sz="2400" b="1" dirty="0">
                <a:solidFill>
                  <a:srgbClr val="FF0000"/>
                </a:solidFill>
              </a:rPr>
              <a:t>red</a:t>
            </a:r>
            <a:r>
              <a:rPr lang="en-US" sz="2400" dirty="0">
                <a:solidFill>
                  <a:srgbClr val="FF0000"/>
                </a:solidFill>
              </a:rPr>
              <a:t> </a:t>
            </a:r>
            <a:r>
              <a:rPr lang="en-US" sz="2400" dirty="0"/>
              <a:t>lightning cards.</a:t>
            </a:r>
          </a:p>
          <a:p>
            <a:pPr algn="ctr"/>
            <a:endParaRPr lang="en-US" sz="2400" dirty="0"/>
          </a:p>
        </p:txBody>
      </p:sp>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24065" y="4622632"/>
            <a:ext cx="495300" cy="508000"/>
          </a:xfrm>
          <a:prstGeom prst="rect">
            <a:avLst/>
          </a:prstGeom>
        </p:spPr>
      </p:pic>
      <p:pic>
        <p:nvPicPr>
          <p:cNvPr id="2" name="Graphic 1">
            <a:extLst>
              <a:ext uri="{FF2B5EF4-FFF2-40B4-BE49-F238E27FC236}">
                <a16:creationId xmlns:a16="http://schemas.microsoft.com/office/drawing/2014/main" id="{CDD7FE71-355B-77A9-6B1F-EE703E3088C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495699" y="4622632"/>
            <a:ext cx="495300" cy="508000"/>
          </a:xfrm>
          <a:prstGeom prst="rect">
            <a:avLst/>
          </a:prstGeom>
        </p:spPr>
      </p:pic>
      <p:pic>
        <p:nvPicPr>
          <p:cNvPr id="6" name="Graphic 5">
            <a:extLst>
              <a:ext uri="{FF2B5EF4-FFF2-40B4-BE49-F238E27FC236}">
                <a16:creationId xmlns:a16="http://schemas.microsoft.com/office/drawing/2014/main" id="{52AD41C6-440B-3FB7-C2AB-EF69C1B8E35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28810" y="4622632"/>
            <a:ext cx="495300" cy="508000"/>
          </a:xfrm>
          <a:prstGeom prst="rect">
            <a:avLst/>
          </a:prstGeom>
        </p:spPr>
      </p:pic>
      <p:sp>
        <p:nvSpPr>
          <p:cNvPr id="18" name="TextBox 17">
            <a:extLst>
              <a:ext uri="{FF2B5EF4-FFF2-40B4-BE49-F238E27FC236}">
                <a16:creationId xmlns:a16="http://schemas.microsoft.com/office/drawing/2014/main" id="{BC5CD75D-9DBE-C366-F934-C99188CDF50D}"/>
              </a:ext>
            </a:extLst>
          </p:cNvPr>
          <p:cNvSpPr txBox="1"/>
          <p:nvPr/>
        </p:nvSpPr>
        <p:spPr>
          <a:xfrm>
            <a:off x="5353256" y="3136612"/>
            <a:ext cx="1202911" cy="584775"/>
          </a:xfrm>
          <a:prstGeom prst="rect">
            <a:avLst/>
          </a:prstGeom>
          <a:noFill/>
        </p:spPr>
        <p:txBody>
          <a:bodyPr wrap="square" rtlCol="0">
            <a:spAutoFit/>
          </a:bodyPr>
          <a:lstStyle/>
          <a:p>
            <a:pPr algn="ctr"/>
            <a:r>
              <a:rPr lang="en-US" sz="3200" dirty="0"/>
              <a:t>OR</a:t>
            </a:r>
            <a:endParaRPr lang="en-US" dirty="0"/>
          </a:p>
        </p:txBody>
      </p:sp>
      <p:pic>
        <p:nvPicPr>
          <p:cNvPr id="9" name="Graphic 8">
            <a:extLst>
              <a:ext uri="{FF2B5EF4-FFF2-40B4-BE49-F238E27FC236}">
                <a16:creationId xmlns:a16="http://schemas.microsoft.com/office/drawing/2014/main" id="{A26C1B65-38F0-CA39-EF63-3ADFB90E41F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1490" y="2705977"/>
            <a:ext cx="1060450" cy="1543050"/>
          </a:xfrm>
          <a:prstGeom prst="rect">
            <a:avLst/>
          </a:prstGeom>
        </p:spPr>
      </p:pic>
      <p:pic>
        <p:nvPicPr>
          <p:cNvPr id="11" name="Graphic 10">
            <a:extLst>
              <a:ext uri="{FF2B5EF4-FFF2-40B4-BE49-F238E27FC236}">
                <a16:creationId xmlns:a16="http://schemas.microsoft.com/office/drawing/2014/main" id="{38ACDE55-5A84-A138-1BAB-E174057A14E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08379" y="2705977"/>
            <a:ext cx="1060450" cy="1543050"/>
          </a:xfrm>
          <a:prstGeom prst="rect">
            <a:avLst/>
          </a:prstGeom>
        </p:spPr>
      </p:pic>
      <p:pic>
        <p:nvPicPr>
          <p:cNvPr id="20" name="Graphic 19">
            <a:extLst>
              <a:ext uri="{FF2B5EF4-FFF2-40B4-BE49-F238E27FC236}">
                <a16:creationId xmlns:a16="http://schemas.microsoft.com/office/drawing/2014/main" id="{55D78016-F5A4-8727-8BAA-0B3AD005900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40594" y="2657474"/>
            <a:ext cx="1060450" cy="1543050"/>
          </a:xfrm>
          <a:prstGeom prst="rect">
            <a:avLst/>
          </a:prstGeom>
        </p:spPr>
      </p:pic>
      <p:pic>
        <p:nvPicPr>
          <p:cNvPr id="21" name="Graphic 20">
            <a:extLst>
              <a:ext uri="{FF2B5EF4-FFF2-40B4-BE49-F238E27FC236}">
                <a16:creationId xmlns:a16="http://schemas.microsoft.com/office/drawing/2014/main" id="{ECB0BDE6-1C4D-D4F9-2C3B-01785D41A43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07483" y="2657474"/>
            <a:ext cx="1060450" cy="1543050"/>
          </a:xfrm>
          <a:prstGeom prst="rect">
            <a:avLst/>
          </a:prstGeom>
        </p:spPr>
      </p:pic>
    </p:spTree>
    <p:extLst>
      <p:ext uri="{BB962C8B-B14F-4D97-AF65-F5344CB8AC3E}">
        <p14:creationId xmlns:p14="http://schemas.microsoft.com/office/powerpoint/2010/main" val="3104161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821313"/>
            <a:ext cx="11992304" cy="1938992"/>
          </a:xfrm>
          <a:prstGeom prst="rect">
            <a:avLst/>
          </a:prstGeom>
          <a:noFill/>
        </p:spPr>
        <p:txBody>
          <a:bodyPr wrap="square" rtlCol="0">
            <a:spAutoFit/>
          </a:bodyPr>
          <a:lstStyle/>
          <a:p>
            <a:pPr algn="ctr"/>
            <a:r>
              <a:rPr lang="en-US" sz="2400" dirty="0"/>
              <a:t>You will have a time limit to choose the cards, </a:t>
            </a:r>
          </a:p>
          <a:p>
            <a:pPr algn="ctr"/>
            <a:r>
              <a:rPr lang="en-US" sz="2400" dirty="0"/>
              <a:t>so be sure to answer as soon as you know which card you want to pick.</a:t>
            </a:r>
          </a:p>
          <a:p>
            <a:pPr algn="ctr"/>
            <a:endParaRPr lang="en-US" sz="2400" b="1" dirty="0"/>
          </a:p>
          <a:p>
            <a:pPr algn="ctr"/>
            <a:r>
              <a:rPr lang="en-US" sz="2400" dirty="0"/>
              <a:t>If you don’t answer in time a “</a:t>
            </a:r>
            <a:r>
              <a:rPr lang="en-US" sz="2400" b="1" dirty="0"/>
              <a:t>Too Slow!</a:t>
            </a:r>
            <a:r>
              <a:rPr lang="en-US" sz="2400" dirty="0"/>
              <a:t>” message will appear on the screen and </a:t>
            </a:r>
          </a:p>
          <a:p>
            <a:pPr algn="ctr"/>
            <a:r>
              <a:rPr lang="en-US" sz="2400" dirty="0"/>
              <a:t>you automatically lose your potential bonus.</a:t>
            </a:r>
          </a:p>
        </p:txBody>
      </p:sp>
    </p:spTree>
    <p:extLst>
      <p:ext uri="{BB962C8B-B14F-4D97-AF65-F5344CB8AC3E}">
        <p14:creationId xmlns:p14="http://schemas.microsoft.com/office/powerpoint/2010/main" val="1858735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68761"/>
            <a:ext cx="11992304" cy="2677656"/>
          </a:xfrm>
          <a:prstGeom prst="rect">
            <a:avLst/>
          </a:prstGeom>
          <a:noFill/>
        </p:spPr>
        <p:txBody>
          <a:bodyPr wrap="square" rtlCol="0">
            <a:spAutoFit/>
          </a:bodyPr>
          <a:lstStyle/>
          <a:p>
            <a:pPr algn="ctr"/>
            <a:r>
              <a:rPr lang="en-US" sz="2400" dirty="0"/>
              <a:t>In the next part of the study, you will practice playing this game many times. </a:t>
            </a:r>
          </a:p>
          <a:p>
            <a:pPr algn="ctr"/>
            <a:endParaRPr lang="en-US" sz="2400" dirty="0"/>
          </a:p>
          <a:p>
            <a:pPr algn="ctr"/>
            <a:r>
              <a:rPr lang="en-US" sz="2400" dirty="0"/>
              <a:t>This part may feel a little long, but it is important that you have experience playing with the red and black cards before you play the game for real money.</a:t>
            </a:r>
          </a:p>
          <a:p>
            <a:pPr algn="ctr"/>
            <a:endParaRPr lang="en-US" sz="2400" dirty="0"/>
          </a:p>
          <a:p>
            <a:pPr algn="ctr"/>
            <a:r>
              <a:rPr lang="en-US" sz="2400" dirty="0"/>
              <a:t>On the next screen, we will review the instructions you have just learned and </a:t>
            </a:r>
          </a:p>
          <a:p>
            <a:pPr algn="ctr"/>
            <a:r>
              <a:rPr lang="en-US" sz="2400" dirty="0"/>
              <a:t>then you can start playing! </a:t>
            </a:r>
          </a:p>
        </p:txBody>
      </p:sp>
    </p:spTree>
    <p:extLst>
      <p:ext uri="{BB962C8B-B14F-4D97-AF65-F5344CB8AC3E}">
        <p14:creationId xmlns:p14="http://schemas.microsoft.com/office/powerpoint/2010/main" val="1919947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148650"/>
            <a:ext cx="11992304" cy="3416320"/>
          </a:xfrm>
          <a:prstGeom prst="rect">
            <a:avLst/>
          </a:prstGeom>
          <a:noFill/>
        </p:spPr>
        <p:txBody>
          <a:bodyPr wrap="square" rtlCol="0">
            <a:spAutoFit/>
          </a:bodyPr>
          <a:lstStyle/>
          <a:p>
            <a:pPr algn="ctr"/>
            <a:r>
              <a:rPr lang="en-US" sz="2400" b="1" u="sng" dirty="0"/>
              <a:t>REMEMBER THE RULES:</a:t>
            </a:r>
          </a:p>
          <a:p>
            <a:pPr algn="ctr"/>
            <a:endParaRPr lang="en-US" sz="2400" b="1" u="sng" dirty="0"/>
          </a:p>
          <a:p>
            <a:pPr marL="342900" indent="-342900">
              <a:buFont typeface="Arial" panose="020B0604020202020204" pitchFamily="34" charset="0"/>
              <a:buChar char="•"/>
            </a:pPr>
            <a:r>
              <a:rPr lang="en-US" sz="2400" dirty="0"/>
              <a:t>When the cards are </a:t>
            </a:r>
            <a:r>
              <a:rPr lang="en-US" sz="2400" b="1" dirty="0">
                <a:solidFill>
                  <a:srgbClr val="FF0000"/>
                </a:solidFill>
              </a:rPr>
              <a:t>red</a:t>
            </a:r>
            <a:r>
              <a:rPr lang="en-US" sz="2400" dirty="0"/>
              <a:t>, you can choose whichever card you prefer; </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black</a:t>
            </a:r>
            <a:r>
              <a:rPr lang="en-US" sz="2400" dirty="0"/>
              <a:t>, you must pick the card with a key below it;</a:t>
            </a:r>
          </a:p>
          <a:p>
            <a:pPr marL="342900" indent="-342900">
              <a:buFont typeface="Arial" panose="020B0604020202020204" pitchFamily="34" charset="0"/>
              <a:buChar char="•"/>
            </a:pPr>
            <a:r>
              <a:rPr lang="en-US" sz="2400" dirty="0"/>
              <a:t>If the card you picked is </a:t>
            </a:r>
            <a:r>
              <a:rPr lang="en-US" sz="2400" b="1" u="sng" dirty="0"/>
              <a:t>greater than 5</a:t>
            </a:r>
            <a:r>
              <a:rPr lang="en-US" sz="2400" dirty="0"/>
              <a:t>, you win;</a:t>
            </a:r>
          </a:p>
          <a:p>
            <a:pPr marL="342900" indent="-342900">
              <a:buFont typeface="Arial" panose="020B0604020202020204" pitchFamily="34" charset="0"/>
              <a:buChar char="•"/>
            </a:pPr>
            <a:r>
              <a:rPr lang="en-US" sz="2400" dirty="0"/>
              <a:t>When you win, you will </a:t>
            </a:r>
            <a:r>
              <a:rPr lang="en-US" sz="2400" b="1" dirty="0"/>
              <a:t>sometimes </a:t>
            </a:r>
            <a:r>
              <a:rPr lang="en-US" sz="2400" dirty="0"/>
              <a:t>earn points and sometimes not, depending on the day; </a:t>
            </a:r>
          </a:p>
          <a:p>
            <a:pPr marL="342900" indent="-342900">
              <a:buFont typeface="Arial" panose="020B0604020202020204" pitchFamily="34" charset="0"/>
              <a:buChar char="•"/>
            </a:pPr>
            <a:r>
              <a:rPr lang="en-US" sz="2400" dirty="0"/>
              <a:t>When the cards </a:t>
            </a:r>
            <a:r>
              <a:rPr lang="en-US" sz="2400"/>
              <a:t>are </a:t>
            </a:r>
            <a:r>
              <a:rPr lang="en-US" sz="2400" b="1"/>
              <a:t>lightning cards</a:t>
            </a:r>
            <a:r>
              <a:rPr lang="en-US" sz="2400"/>
              <a:t>, </a:t>
            </a:r>
            <a:r>
              <a:rPr lang="en-US" sz="2400" dirty="0"/>
              <a:t>you always win;</a:t>
            </a:r>
          </a:p>
          <a:p>
            <a:pPr marL="342900" indent="-342900">
              <a:buFont typeface="Arial" panose="020B0604020202020204" pitchFamily="34" charset="0"/>
              <a:buChar char="•"/>
            </a:pPr>
            <a:r>
              <a:rPr lang="en-US" sz="2400" dirty="0"/>
              <a:t>To choose a card, use the </a:t>
            </a:r>
            <a:r>
              <a:rPr lang="en-US" sz="2400" b="1" dirty="0"/>
              <a:t>Z </a:t>
            </a:r>
            <a:r>
              <a:rPr lang="en-US" sz="2400" dirty="0"/>
              <a:t>and </a:t>
            </a:r>
            <a:r>
              <a:rPr lang="en-US" sz="2400" b="1" dirty="0"/>
              <a:t>M </a:t>
            </a:r>
            <a:r>
              <a:rPr lang="en-US" sz="2400" dirty="0"/>
              <a:t>keys on your keyboard;</a:t>
            </a:r>
          </a:p>
          <a:p>
            <a:pPr marL="342900" indent="-342900">
              <a:buFont typeface="Arial" panose="020B0604020202020204" pitchFamily="34" charset="0"/>
              <a:buChar char="•"/>
            </a:pPr>
            <a:r>
              <a:rPr lang="en-US" sz="2400" dirty="0"/>
              <a:t>You have a time limit to answer.</a:t>
            </a:r>
          </a:p>
        </p:txBody>
      </p:sp>
    </p:spTree>
    <p:extLst>
      <p:ext uri="{BB962C8B-B14F-4D97-AF65-F5344CB8AC3E}">
        <p14:creationId xmlns:p14="http://schemas.microsoft.com/office/powerpoint/2010/main" val="1914115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938443"/>
            <a:ext cx="11992304" cy="3785652"/>
          </a:xfrm>
          <a:prstGeom prst="rect">
            <a:avLst/>
          </a:prstGeom>
          <a:noFill/>
        </p:spPr>
        <p:txBody>
          <a:bodyPr wrap="square" rtlCol="0">
            <a:spAutoFit/>
          </a:bodyPr>
          <a:lstStyle/>
          <a:p>
            <a:pPr algn="ctr"/>
            <a:r>
              <a:rPr lang="en-US" sz="2400" dirty="0"/>
              <a:t>These are all the instructions for now.</a:t>
            </a:r>
          </a:p>
          <a:p>
            <a:pPr algn="ctr"/>
            <a:r>
              <a:rPr lang="en-US" sz="2400" dirty="0"/>
              <a:t> </a:t>
            </a:r>
          </a:p>
          <a:p>
            <a:pPr algn="ctr"/>
            <a:r>
              <a:rPr lang="en-US" sz="2400" u="sng" dirty="0"/>
              <a:t>During the practice phase, you cannot earn any extra money</a:t>
            </a:r>
            <a:r>
              <a:rPr lang="en-US" sz="2400" dirty="0"/>
              <a:t>, but we will still show you the bonus when you win so you can learn how the game works for later. </a:t>
            </a:r>
          </a:p>
          <a:p>
            <a:pPr algn="ctr"/>
            <a:endParaRPr lang="en-US" sz="2400" dirty="0"/>
          </a:p>
          <a:p>
            <a:pPr algn="ctr"/>
            <a:r>
              <a:rPr lang="en-US" sz="2400" dirty="0"/>
              <a:t>If you are confused about anything, go back through the instructions and</a:t>
            </a:r>
          </a:p>
          <a:p>
            <a:pPr algn="ctr"/>
            <a:r>
              <a:rPr lang="en-US" sz="2400" dirty="0"/>
              <a:t>read them again using the LEFT key. </a:t>
            </a:r>
          </a:p>
          <a:p>
            <a:pPr algn="ctr"/>
            <a:endParaRPr lang="en-US" sz="2400" dirty="0"/>
          </a:p>
          <a:p>
            <a:pPr algn="ctr"/>
            <a:r>
              <a:rPr lang="en-US" sz="2400" dirty="0"/>
              <a:t>When you are ready to start, press the RIGHT key. </a:t>
            </a:r>
          </a:p>
          <a:p>
            <a:pPr algn="ctr"/>
            <a:endParaRPr lang="en-US" sz="2400" dirty="0"/>
          </a:p>
        </p:txBody>
      </p:sp>
    </p:spTree>
    <p:extLst>
      <p:ext uri="{BB962C8B-B14F-4D97-AF65-F5344CB8AC3E}">
        <p14:creationId xmlns:p14="http://schemas.microsoft.com/office/powerpoint/2010/main" val="1741321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674167"/>
            <a:ext cx="11992304" cy="3046988"/>
          </a:xfrm>
          <a:prstGeom prst="rect">
            <a:avLst/>
          </a:prstGeom>
          <a:noFill/>
        </p:spPr>
        <p:txBody>
          <a:bodyPr wrap="square" rtlCol="0">
            <a:spAutoFit/>
          </a:bodyPr>
          <a:lstStyle/>
          <a:p>
            <a:pPr algn="ctr"/>
            <a:r>
              <a:rPr lang="en-US" sz="2400" dirty="0"/>
              <a:t>Great job!</a:t>
            </a:r>
          </a:p>
          <a:p>
            <a:pPr algn="ctr"/>
            <a:endParaRPr lang="en-US" sz="2400" dirty="0"/>
          </a:p>
          <a:p>
            <a:pPr algn="ctr"/>
            <a:r>
              <a:rPr lang="en-US" sz="2400" dirty="0"/>
              <a:t>You should now understand how the game works.</a:t>
            </a:r>
          </a:p>
          <a:p>
            <a:pPr algn="ctr"/>
            <a:endParaRPr lang="en-US" sz="2400" dirty="0"/>
          </a:p>
          <a:p>
            <a:pPr algn="ctr"/>
            <a:r>
              <a:rPr lang="en-US" sz="2400" dirty="0"/>
              <a:t>In the next part of the study, </a:t>
            </a:r>
          </a:p>
          <a:p>
            <a:pPr algn="ctr"/>
            <a:r>
              <a:rPr lang="en-US" sz="2400" dirty="0"/>
              <a:t>we are going to ask you </a:t>
            </a:r>
            <a:r>
              <a:rPr lang="en-US" sz="2400" i="1" dirty="0"/>
              <a:t>which </a:t>
            </a:r>
            <a:r>
              <a:rPr lang="en-US" sz="2400" dirty="0"/>
              <a:t>deck you want to play with.</a:t>
            </a:r>
          </a:p>
          <a:p>
            <a:pPr algn="ctr"/>
            <a:endParaRPr lang="en-US" sz="2400" dirty="0"/>
          </a:p>
          <a:p>
            <a:pPr algn="ctr"/>
            <a:r>
              <a:rPr lang="en-US" sz="2400" dirty="0"/>
              <a:t>Press RIGHT to learn more.</a:t>
            </a:r>
          </a:p>
        </p:txBody>
      </p:sp>
    </p:spTree>
    <p:extLst>
      <p:ext uri="{BB962C8B-B14F-4D97-AF65-F5344CB8AC3E}">
        <p14:creationId xmlns:p14="http://schemas.microsoft.com/office/powerpoint/2010/main" val="4118862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630640"/>
            <a:ext cx="11992304" cy="1938992"/>
          </a:xfrm>
          <a:prstGeom prst="rect">
            <a:avLst/>
          </a:prstGeom>
          <a:noFill/>
        </p:spPr>
        <p:txBody>
          <a:bodyPr wrap="square" rtlCol="0">
            <a:spAutoFit/>
          </a:bodyPr>
          <a:lstStyle/>
          <a:p>
            <a:pPr algn="ctr"/>
            <a:r>
              <a:rPr lang="en-US" sz="2400" dirty="0"/>
              <a:t>You will now be able to choose the deck you want to play with. </a:t>
            </a:r>
          </a:p>
          <a:p>
            <a:pPr algn="ctr"/>
            <a:r>
              <a:rPr lang="en-US" sz="2400" dirty="0"/>
              <a:t>As you learned, the deck can either be </a:t>
            </a:r>
            <a:r>
              <a:rPr lang="en-US" sz="2400" b="1" dirty="0">
                <a:solidFill>
                  <a:schemeClr val="tx1">
                    <a:lumMod val="95000"/>
                    <a:lumOff val="5000"/>
                  </a:schemeClr>
                </a:solidFill>
              </a:rPr>
              <a:t>black</a:t>
            </a:r>
            <a:r>
              <a:rPr lang="en-US" sz="2400" b="1" dirty="0"/>
              <a:t> </a:t>
            </a:r>
            <a:r>
              <a:rPr lang="en-US" sz="2400" dirty="0"/>
              <a:t>or </a:t>
            </a:r>
            <a:r>
              <a:rPr lang="en-US" sz="2400" b="1" dirty="0">
                <a:solidFill>
                  <a:srgbClr val="FF0000"/>
                </a:solidFill>
              </a:rPr>
              <a:t>red</a:t>
            </a:r>
            <a:r>
              <a:rPr lang="en-US" sz="2400" dirty="0"/>
              <a:t>.</a:t>
            </a:r>
          </a:p>
          <a:p>
            <a:pPr algn="ctr"/>
            <a:endParaRPr lang="en-US" sz="2400" dirty="0"/>
          </a:p>
          <a:p>
            <a:pPr algn="ctr"/>
            <a:r>
              <a:rPr lang="en-US" sz="2400" dirty="0"/>
              <a:t>We will ask you to pick between </a:t>
            </a:r>
            <a:r>
              <a:rPr lang="en-US" sz="2400" b="1" dirty="0">
                <a:solidFill>
                  <a:srgbClr val="FF0000"/>
                </a:solidFill>
              </a:rPr>
              <a:t>red</a:t>
            </a:r>
            <a:r>
              <a:rPr lang="en-US" sz="2400" dirty="0"/>
              <a:t> and </a:t>
            </a:r>
            <a:r>
              <a:rPr lang="en-US" sz="2400" b="1" dirty="0"/>
              <a:t>black</a:t>
            </a:r>
            <a:r>
              <a:rPr lang="en-US" sz="2400" dirty="0"/>
              <a:t> decks.  Please select the deck you</a:t>
            </a:r>
          </a:p>
          <a:p>
            <a:pPr algn="ctr"/>
            <a:r>
              <a:rPr lang="en-US" sz="2400" dirty="0"/>
              <a:t>would rather play with.</a:t>
            </a:r>
          </a:p>
        </p:txBody>
      </p:sp>
      <p:pic>
        <p:nvPicPr>
          <p:cNvPr id="10" name="Graphic 9">
            <a:extLst>
              <a:ext uri="{FF2B5EF4-FFF2-40B4-BE49-F238E27FC236}">
                <a16:creationId xmlns:a16="http://schemas.microsoft.com/office/drawing/2014/main" id="{7A39DF9C-3CEF-5AB0-A36D-66F4F6AC81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65171" y="5686971"/>
            <a:ext cx="921430" cy="945056"/>
          </a:xfrm>
          <a:prstGeom prst="rect">
            <a:avLst/>
          </a:prstGeom>
        </p:spPr>
      </p:pic>
      <p:pic>
        <p:nvPicPr>
          <p:cNvPr id="3" name="Graphic 2">
            <a:extLst>
              <a:ext uri="{FF2B5EF4-FFF2-40B4-BE49-F238E27FC236}">
                <a16:creationId xmlns:a16="http://schemas.microsoft.com/office/drawing/2014/main" id="{60B88FA7-9F61-4F79-DD27-F400C349A038}"/>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6426421" y="3429000"/>
            <a:ext cx="1060450" cy="1543050"/>
          </a:xfrm>
          <a:prstGeom prst="rect">
            <a:avLst/>
          </a:prstGeom>
        </p:spPr>
      </p:pic>
      <p:pic>
        <p:nvPicPr>
          <p:cNvPr id="6" name="Graphic 5">
            <a:extLst>
              <a:ext uri="{FF2B5EF4-FFF2-40B4-BE49-F238E27FC236}">
                <a16:creationId xmlns:a16="http://schemas.microsoft.com/office/drawing/2014/main" id="{163E412A-4790-953A-ED6B-4CD789E4557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05130" y="3429000"/>
            <a:ext cx="1060450" cy="1543050"/>
          </a:xfrm>
          <a:prstGeom prst="rect">
            <a:avLst/>
          </a:prstGeom>
        </p:spPr>
      </p:pic>
    </p:spTree>
    <p:extLst>
      <p:ext uri="{BB962C8B-B14F-4D97-AF65-F5344CB8AC3E}">
        <p14:creationId xmlns:p14="http://schemas.microsoft.com/office/powerpoint/2010/main" val="109946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4154984"/>
          </a:xfrm>
          <a:prstGeom prst="rect">
            <a:avLst/>
          </a:prstGeom>
          <a:noFill/>
        </p:spPr>
        <p:txBody>
          <a:bodyPr wrap="square" rtlCol="0">
            <a:spAutoFit/>
          </a:bodyPr>
          <a:lstStyle/>
          <a:p>
            <a:pPr algn="ctr"/>
            <a:r>
              <a:rPr lang="en-US" sz="2400" dirty="0"/>
              <a:t>Today we will ask you to imagine you are playing a game at the casino. </a:t>
            </a:r>
          </a:p>
          <a:p>
            <a:pPr algn="ctr"/>
            <a:endParaRPr lang="en-US" sz="2400" dirty="0"/>
          </a:p>
          <a:p>
            <a:pPr algn="ctr"/>
            <a:r>
              <a:rPr lang="en-US" sz="2400" dirty="0"/>
              <a:t>The rules are simple. </a:t>
            </a:r>
          </a:p>
          <a:p>
            <a:pPr algn="ctr"/>
            <a:endParaRPr lang="en-US" sz="2400" dirty="0"/>
          </a:p>
          <a:p>
            <a:pPr algn="ctr"/>
            <a:r>
              <a:rPr lang="en-US" sz="2400" dirty="0"/>
              <a:t>You will pick one of two cards chosen randomly from a deck. </a:t>
            </a:r>
          </a:p>
          <a:p>
            <a:pPr algn="ctr"/>
            <a:endParaRPr lang="en-US" sz="2400" dirty="0"/>
          </a:p>
          <a:p>
            <a:pPr algn="ctr"/>
            <a:r>
              <a:rPr lang="en-US" sz="2400" dirty="0"/>
              <a:t>If the card you pick is </a:t>
            </a:r>
            <a:r>
              <a:rPr lang="en-US" sz="2400" b="1" u="sng" dirty="0"/>
              <a:t>bigger than 5</a:t>
            </a:r>
            <a:r>
              <a:rPr lang="en-US" sz="2400" dirty="0"/>
              <a:t>, you win. </a:t>
            </a:r>
          </a:p>
          <a:p>
            <a:pPr algn="ctr"/>
            <a:r>
              <a:rPr lang="en-US" sz="2400" dirty="0"/>
              <a:t>If the card you pick is </a:t>
            </a:r>
            <a:r>
              <a:rPr lang="en-US" sz="2400" b="1" u="sng" dirty="0"/>
              <a:t>smaller than 5</a:t>
            </a:r>
            <a:r>
              <a:rPr lang="en-US" sz="2400" dirty="0"/>
              <a:t>, you lose. </a:t>
            </a:r>
          </a:p>
          <a:p>
            <a:pPr algn="ctr"/>
            <a:endParaRPr lang="en-US" sz="2400" dirty="0"/>
          </a:p>
          <a:p>
            <a:pPr algn="ctr"/>
            <a:r>
              <a:rPr lang="en-US" sz="2400" dirty="0"/>
              <a:t>We explain more in the next slides. </a:t>
            </a:r>
          </a:p>
          <a:p>
            <a:pPr algn="ctr"/>
            <a:endParaRPr lang="en-US" sz="2400" dirty="0"/>
          </a:p>
        </p:txBody>
      </p:sp>
    </p:spTree>
    <p:extLst>
      <p:ext uri="{BB962C8B-B14F-4D97-AF65-F5344CB8AC3E}">
        <p14:creationId xmlns:p14="http://schemas.microsoft.com/office/powerpoint/2010/main" val="3545468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319109"/>
            <a:ext cx="11992304" cy="830997"/>
          </a:xfrm>
          <a:prstGeom prst="rect">
            <a:avLst/>
          </a:prstGeom>
          <a:noFill/>
        </p:spPr>
        <p:txBody>
          <a:bodyPr wrap="square" rtlCol="0">
            <a:spAutoFit/>
          </a:bodyPr>
          <a:lstStyle/>
          <a:p>
            <a:pPr algn="ctr"/>
            <a:r>
              <a:rPr lang="en-US" sz="2400" dirty="0"/>
              <a:t>To choose the </a:t>
            </a:r>
            <a:r>
              <a:rPr lang="en-US" sz="2400" b="1" dirty="0">
                <a:solidFill>
                  <a:srgbClr val="FF0000"/>
                </a:solidFill>
              </a:rPr>
              <a:t>red deck</a:t>
            </a:r>
            <a:r>
              <a:rPr lang="en-US" sz="2400" dirty="0"/>
              <a:t>, press the key under the red deck.</a:t>
            </a:r>
          </a:p>
          <a:p>
            <a:pPr algn="ctr"/>
            <a:r>
              <a:rPr lang="en-US" sz="2400" dirty="0"/>
              <a:t>To choose the </a:t>
            </a:r>
            <a:r>
              <a:rPr lang="en-US" sz="2400" b="1" dirty="0"/>
              <a:t>black deck</a:t>
            </a:r>
            <a:r>
              <a:rPr lang="en-US" sz="2400" dirty="0"/>
              <a:t>, press the key under the black deck.</a:t>
            </a:r>
          </a:p>
        </p:txBody>
      </p:sp>
      <p:pic>
        <p:nvPicPr>
          <p:cNvPr id="3" name="Graphic 2">
            <a:extLst>
              <a:ext uri="{FF2B5EF4-FFF2-40B4-BE49-F238E27FC236}">
                <a16:creationId xmlns:a16="http://schemas.microsoft.com/office/drawing/2014/main" id="{5FD3198F-E65B-31CA-A179-F320F2D726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65085" y="4514617"/>
            <a:ext cx="495300" cy="508000"/>
          </a:xfrm>
          <a:prstGeom prst="rect">
            <a:avLst/>
          </a:prstGeom>
        </p:spPr>
      </p:pic>
      <p:pic>
        <p:nvPicPr>
          <p:cNvPr id="6" name="Graphic 5">
            <a:extLst>
              <a:ext uri="{FF2B5EF4-FFF2-40B4-BE49-F238E27FC236}">
                <a16:creationId xmlns:a16="http://schemas.microsoft.com/office/drawing/2014/main" id="{59390269-6DDD-2CBC-6CBB-41A7EAB3163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26552" y="4514617"/>
            <a:ext cx="495300" cy="508000"/>
          </a:xfrm>
          <a:prstGeom prst="rect">
            <a:avLst/>
          </a:prstGeom>
        </p:spPr>
      </p:pic>
      <p:pic>
        <p:nvPicPr>
          <p:cNvPr id="10" name="Graphic 9">
            <a:extLst>
              <a:ext uri="{FF2B5EF4-FFF2-40B4-BE49-F238E27FC236}">
                <a16:creationId xmlns:a16="http://schemas.microsoft.com/office/drawing/2014/main" id="{A7FC3428-17D8-C705-464E-66953BFFA5B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65171" y="5686971"/>
            <a:ext cx="921430" cy="945056"/>
          </a:xfrm>
          <a:prstGeom prst="rect">
            <a:avLst/>
          </a:prstGeom>
        </p:spPr>
      </p:pic>
      <p:pic>
        <p:nvPicPr>
          <p:cNvPr id="2" name="Graphic 1">
            <a:extLst>
              <a:ext uri="{FF2B5EF4-FFF2-40B4-BE49-F238E27FC236}">
                <a16:creationId xmlns:a16="http://schemas.microsoft.com/office/drawing/2014/main" id="{569AEDF8-BBF1-6743-52C3-194E38F1D9BF}"/>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6426421" y="2814459"/>
            <a:ext cx="1060450" cy="1543050"/>
          </a:xfrm>
          <a:prstGeom prst="rect">
            <a:avLst/>
          </a:prstGeom>
        </p:spPr>
      </p:pic>
      <p:pic>
        <p:nvPicPr>
          <p:cNvPr id="4" name="Graphic 3">
            <a:extLst>
              <a:ext uri="{FF2B5EF4-FFF2-40B4-BE49-F238E27FC236}">
                <a16:creationId xmlns:a16="http://schemas.microsoft.com/office/drawing/2014/main" id="{0F9B1630-7FED-E1A2-E9C5-1352CD13AD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705130" y="2814459"/>
            <a:ext cx="1060450" cy="1543050"/>
          </a:xfrm>
          <a:prstGeom prst="rect">
            <a:avLst/>
          </a:prstGeom>
        </p:spPr>
      </p:pic>
    </p:spTree>
    <p:extLst>
      <p:ext uri="{BB962C8B-B14F-4D97-AF65-F5344CB8AC3E}">
        <p14:creationId xmlns:p14="http://schemas.microsoft.com/office/powerpoint/2010/main" val="2822681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543290"/>
            <a:ext cx="11992304" cy="3046988"/>
          </a:xfrm>
          <a:prstGeom prst="rect">
            <a:avLst/>
          </a:prstGeom>
          <a:noFill/>
        </p:spPr>
        <p:txBody>
          <a:bodyPr wrap="square" rtlCol="0">
            <a:spAutoFit/>
          </a:bodyPr>
          <a:lstStyle/>
          <a:p>
            <a:pPr algn="ctr"/>
            <a:r>
              <a:rPr lang="en-US" sz="2400" dirty="0"/>
              <a:t>Like we said earlier, whether or not a winning card (a card above 5) will </a:t>
            </a:r>
            <a:r>
              <a:rPr lang="en-US" sz="2400" b="1" dirty="0"/>
              <a:t>always</a:t>
            </a:r>
            <a:r>
              <a:rPr lang="en-US" sz="2400" dirty="0"/>
              <a:t> give you points or </a:t>
            </a:r>
            <a:r>
              <a:rPr lang="en-US" sz="2400" b="1" dirty="0"/>
              <a:t>sometimes</a:t>
            </a:r>
            <a:r>
              <a:rPr lang="en-US" sz="2400" dirty="0"/>
              <a:t> give you points depends on the day you are playing at the casino.</a:t>
            </a:r>
          </a:p>
          <a:p>
            <a:pPr algn="ctr"/>
            <a:endParaRPr lang="en-US" sz="2400" dirty="0"/>
          </a:p>
          <a:p>
            <a:pPr algn="ctr"/>
            <a:r>
              <a:rPr lang="en-US" sz="2400" dirty="0"/>
              <a:t>Every time a day at the casino finishes, you will see the picture below. </a:t>
            </a:r>
          </a:p>
          <a:p>
            <a:pPr algn="ctr"/>
            <a:endParaRPr lang="en-US" sz="2400" dirty="0"/>
          </a:p>
          <a:p>
            <a:pPr algn="ctr"/>
            <a:r>
              <a:rPr lang="en-US" sz="2400" dirty="0"/>
              <a:t>The next time you play at the casino, the relationship between winning cards and points may change, so be sure to pay attention!</a:t>
            </a:r>
          </a:p>
          <a:p>
            <a:pPr algn="ctr"/>
            <a:r>
              <a:rPr lang="en-US" sz="2400" dirty="0"/>
              <a:t> </a:t>
            </a:r>
          </a:p>
        </p:txBody>
      </p:sp>
      <p:pic>
        <p:nvPicPr>
          <p:cNvPr id="10" name="Graphic 9">
            <a:extLst>
              <a:ext uri="{FF2B5EF4-FFF2-40B4-BE49-F238E27FC236}">
                <a16:creationId xmlns:a16="http://schemas.microsoft.com/office/drawing/2014/main" id="{A7FC3428-17D8-C705-464E-66953BFFA5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65171" y="5686971"/>
            <a:ext cx="921430" cy="945056"/>
          </a:xfrm>
          <a:prstGeom prst="rect">
            <a:avLst/>
          </a:prstGeom>
        </p:spPr>
      </p:pic>
      <p:pic>
        <p:nvPicPr>
          <p:cNvPr id="9" name="Picture 8" descr="Logo, icon&#10;&#10;Description automatically generated">
            <a:extLst>
              <a:ext uri="{FF2B5EF4-FFF2-40B4-BE49-F238E27FC236}">
                <a16:creationId xmlns:a16="http://schemas.microsoft.com/office/drawing/2014/main" id="{EB678504-AEC0-DBFD-38E5-D0B4D6538E7F}"/>
              </a:ext>
            </a:extLst>
          </p:cNvPr>
          <p:cNvPicPr>
            <a:picLocks noChangeAspect="1"/>
          </p:cNvPicPr>
          <p:nvPr/>
        </p:nvPicPr>
        <p:blipFill>
          <a:blip r:embed="rId6"/>
          <a:stretch>
            <a:fillRect/>
          </a:stretch>
        </p:blipFill>
        <p:spPr>
          <a:xfrm>
            <a:off x="4942113" y="3221833"/>
            <a:ext cx="2064657" cy="2064657"/>
          </a:xfrm>
          <a:prstGeom prst="rect">
            <a:avLst/>
          </a:prstGeom>
        </p:spPr>
      </p:pic>
    </p:spTree>
    <p:extLst>
      <p:ext uri="{BB962C8B-B14F-4D97-AF65-F5344CB8AC3E}">
        <p14:creationId xmlns:p14="http://schemas.microsoft.com/office/powerpoint/2010/main" val="79490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543290"/>
            <a:ext cx="11992304" cy="2677656"/>
          </a:xfrm>
          <a:prstGeom prst="rect">
            <a:avLst/>
          </a:prstGeom>
          <a:noFill/>
        </p:spPr>
        <p:txBody>
          <a:bodyPr wrap="square" rtlCol="0">
            <a:spAutoFit/>
          </a:bodyPr>
          <a:lstStyle/>
          <a:p>
            <a:pPr algn="ctr"/>
            <a:r>
              <a:rPr lang="en-US" sz="2400" dirty="0"/>
              <a:t>To be sure you are paying attention to the different days at the casino, we will sometimes ask you how likely you think it is you will receive your additional points after choosing a card. </a:t>
            </a:r>
          </a:p>
          <a:p>
            <a:pPr algn="ctr"/>
            <a:endParaRPr lang="en-US" sz="2400" dirty="0"/>
          </a:p>
          <a:p>
            <a:pPr algn="ctr"/>
            <a:r>
              <a:rPr lang="en-US" sz="2400" dirty="0"/>
              <a:t>To answer, you will use a slider. Slide it to the right to indicate that it is very likely you will receive your points given the card you picked, to the left if you think it is very unlikely, and near the middle if you think it is 50/50.  </a:t>
            </a:r>
          </a:p>
          <a:p>
            <a:pPr algn="ctr"/>
            <a:endParaRPr lang="en-US" sz="2400" dirty="0"/>
          </a:p>
        </p:txBody>
      </p:sp>
      <p:pic>
        <p:nvPicPr>
          <p:cNvPr id="10" name="Graphic 9">
            <a:extLst>
              <a:ext uri="{FF2B5EF4-FFF2-40B4-BE49-F238E27FC236}">
                <a16:creationId xmlns:a16="http://schemas.microsoft.com/office/drawing/2014/main" id="{A7FC3428-17D8-C705-464E-66953BFFA5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65171" y="5686971"/>
            <a:ext cx="921430" cy="945056"/>
          </a:xfrm>
          <a:prstGeom prst="rect">
            <a:avLst/>
          </a:prstGeom>
        </p:spPr>
      </p:pic>
      <p:cxnSp>
        <p:nvCxnSpPr>
          <p:cNvPr id="3" name="Straight Connector 2">
            <a:extLst>
              <a:ext uri="{FF2B5EF4-FFF2-40B4-BE49-F238E27FC236}">
                <a16:creationId xmlns:a16="http://schemas.microsoft.com/office/drawing/2014/main" id="{1330B03A-BADE-C223-BFC4-D10867161B38}"/>
              </a:ext>
            </a:extLst>
          </p:cNvPr>
          <p:cNvCxnSpPr/>
          <p:nvPr/>
        </p:nvCxnSpPr>
        <p:spPr>
          <a:xfrm>
            <a:off x="3712028" y="4343400"/>
            <a:ext cx="476794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4DE4DDAD-B820-8548-C0B7-9512B91544AA}"/>
              </a:ext>
            </a:extLst>
          </p:cNvPr>
          <p:cNvSpPr>
            <a:spLocks noChangeAspect="1"/>
          </p:cNvSpPr>
          <p:nvPr/>
        </p:nvSpPr>
        <p:spPr>
          <a:xfrm>
            <a:off x="5916000" y="4175781"/>
            <a:ext cx="360000" cy="360000"/>
          </a:xfrm>
          <a:prstGeom prst="ellipse">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142ED7A-D06B-136D-F851-0471A27549F4}"/>
              </a:ext>
            </a:extLst>
          </p:cNvPr>
          <p:cNvSpPr txBox="1"/>
          <p:nvPr/>
        </p:nvSpPr>
        <p:spPr>
          <a:xfrm>
            <a:off x="3314699" y="3711585"/>
            <a:ext cx="5562600" cy="369332"/>
          </a:xfrm>
          <a:prstGeom prst="rect">
            <a:avLst/>
          </a:prstGeom>
          <a:noFill/>
        </p:spPr>
        <p:txBody>
          <a:bodyPr wrap="square" rtlCol="0">
            <a:spAutoFit/>
          </a:bodyPr>
          <a:lstStyle/>
          <a:p>
            <a:pPr algn="ctr"/>
            <a:r>
              <a:rPr lang="en-US" dirty="0"/>
              <a:t>How confident are you that you will win points?</a:t>
            </a:r>
          </a:p>
        </p:txBody>
      </p:sp>
      <p:sp>
        <p:nvSpPr>
          <p:cNvPr id="6" name="TextBox 5">
            <a:extLst>
              <a:ext uri="{FF2B5EF4-FFF2-40B4-BE49-F238E27FC236}">
                <a16:creationId xmlns:a16="http://schemas.microsoft.com/office/drawing/2014/main" id="{24AD5A9A-9CF6-3653-067D-E1D6537564DF}"/>
              </a:ext>
            </a:extLst>
          </p:cNvPr>
          <p:cNvSpPr txBox="1"/>
          <p:nvPr/>
        </p:nvSpPr>
        <p:spPr>
          <a:xfrm>
            <a:off x="3478631" y="4520668"/>
            <a:ext cx="466794" cy="369332"/>
          </a:xfrm>
          <a:prstGeom prst="rect">
            <a:avLst/>
          </a:prstGeom>
          <a:noFill/>
        </p:spPr>
        <p:txBody>
          <a:bodyPr wrap="none" rtlCol="0">
            <a:spAutoFit/>
          </a:bodyPr>
          <a:lstStyle/>
          <a:p>
            <a:r>
              <a:rPr lang="en-US" dirty="0"/>
              <a:t>0%</a:t>
            </a:r>
          </a:p>
        </p:txBody>
      </p:sp>
      <p:sp>
        <p:nvSpPr>
          <p:cNvPr id="11" name="TextBox 10">
            <a:extLst>
              <a:ext uri="{FF2B5EF4-FFF2-40B4-BE49-F238E27FC236}">
                <a16:creationId xmlns:a16="http://schemas.microsoft.com/office/drawing/2014/main" id="{80B191DE-1D18-9CC6-D973-CDF52C3A8D54}"/>
              </a:ext>
            </a:extLst>
          </p:cNvPr>
          <p:cNvSpPr txBox="1"/>
          <p:nvPr/>
        </p:nvSpPr>
        <p:spPr>
          <a:xfrm>
            <a:off x="5842607" y="4511020"/>
            <a:ext cx="583814" cy="369332"/>
          </a:xfrm>
          <a:prstGeom prst="rect">
            <a:avLst/>
          </a:prstGeom>
          <a:noFill/>
        </p:spPr>
        <p:txBody>
          <a:bodyPr wrap="none" rtlCol="0">
            <a:spAutoFit/>
          </a:bodyPr>
          <a:lstStyle/>
          <a:p>
            <a:r>
              <a:rPr lang="en-US" dirty="0"/>
              <a:t>50%</a:t>
            </a:r>
          </a:p>
        </p:txBody>
      </p:sp>
      <p:sp>
        <p:nvSpPr>
          <p:cNvPr id="12" name="TextBox 11">
            <a:extLst>
              <a:ext uri="{FF2B5EF4-FFF2-40B4-BE49-F238E27FC236}">
                <a16:creationId xmlns:a16="http://schemas.microsoft.com/office/drawing/2014/main" id="{7EE1D384-9D6F-5989-8387-CEE8154B003A}"/>
              </a:ext>
            </a:extLst>
          </p:cNvPr>
          <p:cNvSpPr txBox="1"/>
          <p:nvPr/>
        </p:nvSpPr>
        <p:spPr>
          <a:xfrm>
            <a:off x="8129554" y="4520668"/>
            <a:ext cx="700833" cy="369332"/>
          </a:xfrm>
          <a:prstGeom prst="rect">
            <a:avLst/>
          </a:prstGeom>
          <a:noFill/>
        </p:spPr>
        <p:txBody>
          <a:bodyPr wrap="none" rtlCol="0">
            <a:spAutoFit/>
          </a:bodyPr>
          <a:lstStyle/>
          <a:p>
            <a:r>
              <a:rPr lang="en-US" dirty="0"/>
              <a:t>100%</a:t>
            </a:r>
          </a:p>
        </p:txBody>
      </p:sp>
    </p:spTree>
    <p:extLst>
      <p:ext uri="{BB962C8B-B14F-4D97-AF65-F5344CB8AC3E}">
        <p14:creationId xmlns:p14="http://schemas.microsoft.com/office/powerpoint/2010/main" val="646379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96401"/>
            <a:ext cx="11992304" cy="6001643"/>
          </a:xfrm>
          <a:prstGeom prst="rect">
            <a:avLst/>
          </a:prstGeom>
          <a:noFill/>
        </p:spPr>
        <p:txBody>
          <a:bodyPr wrap="square" rtlCol="0">
            <a:spAutoFit/>
          </a:bodyPr>
          <a:lstStyle/>
          <a:p>
            <a:pPr algn="ctr"/>
            <a:r>
              <a:rPr lang="en-US" sz="2400" b="1" u="sng" dirty="0"/>
              <a:t>REMEMBER THE RULES:</a:t>
            </a:r>
          </a:p>
          <a:p>
            <a:pPr algn="ctr"/>
            <a:endParaRPr lang="en-US" sz="2400" dirty="0"/>
          </a:p>
          <a:p>
            <a:pPr marL="342900" indent="-342900">
              <a:buFont typeface="Arial" panose="020B0604020202020204" pitchFamily="34" charset="0"/>
              <a:buChar char="•"/>
            </a:pPr>
            <a:r>
              <a:rPr lang="en-US" sz="2400" dirty="0"/>
              <a:t>When the cards are </a:t>
            </a:r>
            <a:r>
              <a:rPr lang="en-US" sz="2400" b="1" dirty="0">
                <a:solidFill>
                  <a:srgbClr val="FF0000"/>
                </a:solidFill>
              </a:rPr>
              <a:t>red</a:t>
            </a:r>
            <a:r>
              <a:rPr lang="en-US" sz="2400" dirty="0"/>
              <a:t>, you can choose whichever card you prefer; </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black</a:t>
            </a:r>
            <a:r>
              <a:rPr lang="en-US" sz="2400" dirty="0"/>
              <a:t>, you must pick the card with a key below it;</a:t>
            </a:r>
          </a:p>
          <a:p>
            <a:pPr marL="342900" indent="-342900">
              <a:buFont typeface="Arial" panose="020B0604020202020204" pitchFamily="34" charset="0"/>
              <a:buChar char="•"/>
            </a:pPr>
            <a:r>
              <a:rPr lang="en-US" sz="2400" dirty="0"/>
              <a:t>If the card you picked is </a:t>
            </a:r>
            <a:r>
              <a:rPr lang="en-US" sz="2400" b="1" u="sng" dirty="0"/>
              <a:t>greater than 5</a:t>
            </a:r>
            <a:r>
              <a:rPr lang="en-US" sz="2400" dirty="0"/>
              <a:t>, you win;</a:t>
            </a:r>
          </a:p>
          <a:p>
            <a:pPr marL="342900" indent="-342900">
              <a:buFont typeface="Arial" panose="020B0604020202020204" pitchFamily="34" charset="0"/>
              <a:buChar char="•"/>
            </a:pPr>
            <a:r>
              <a:rPr lang="en-US" sz="2400" dirty="0"/>
              <a:t>When you win, you will </a:t>
            </a:r>
            <a:r>
              <a:rPr lang="en-US" sz="2400" b="1" dirty="0"/>
              <a:t>sometimes </a:t>
            </a:r>
            <a:r>
              <a:rPr lang="en-US" sz="2400" dirty="0"/>
              <a:t>win points and </a:t>
            </a:r>
            <a:r>
              <a:rPr lang="en-US" sz="2400" b="1" dirty="0"/>
              <a:t>sometimes not</a:t>
            </a:r>
            <a:r>
              <a:rPr lang="en-US" sz="2400" dirty="0"/>
              <a:t>; </a:t>
            </a:r>
          </a:p>
          <a:p>
            <a:pPr marL="342900" indent="-342900">
              <a:buFont typeface="Arial" panose="020B0604020202020204" pitchFamily="34" charset="0"/>
              <a:buChar char="•"/>
            </a:pPr>
            <a:r>
              <a:rPr lang="en-US" sz="2400" dirty="0"/>
              <a:t>Whether you are certain to get points when you win depends on the </a:t>
            </a:r>
            <a:r>
              <a:rPr lang="en-US" sz="2400" b="1" dirty="0"/>
              <a:t>day</a:t>
            </a:r>
            <a:r>
              <a:rPr lang="en-US" sz="2400" dirty="0"/>
              <a:t>;</a:t>
            </a:r>
            <a:r>
              <a:rPr lang="en-US" sz="2400" b="1" dirty="0"/>
              <a:t> </a:t>
            </a:r>
            <a:endParaRPr lang="en-US" sz="2400" dirty="0"/>
          </a:p>
          <a:p>
            <a:pPr marL="342900" indent="-342900">
              <a:buFont typeface="Arial" panose="020B0604020202020204" pitchFamily="34" charset="0"/>
              <a:buChar char="•"/>
            </a:pPr>
            <a:r>
              <a:rPr lang="en-US" sz="2400" dirty="0"/>
              <a:t>To choose a deck, use the </a:t>
            </a:r>
            <a:r>
              <a:rPr lang="en-US" sz="2400" b="1" dirty="0"/>
              <a:t>W</a:t>
            </a:r>
            <a:r>
              <a:rPr lang="en-US" sz="2400" dirty="0"/>
              <a:t> and </a:t>
            </a:r>
            <a:r>
              <a:rPr lang="en-US" sz="2400" b="1" dirty="0"/>
              <a:t>O </a:t>
            </a:r>
            <a:r>
              <a:rPr lang="en-US" sz="2400" dirty="0"/>
              <a:t>keys on your keyboard; </a:t>
            </a:r>
          </a:p>
          <a:p>
            <a:pPr marL="342900" indent="-342900">
              <a:buFont typeface="Arial" panose="020B0604020202020204" pitchFamily="34" charset="0"/>
              <a:buChar char="•"/>
            </a:pPr>
            <a:r>
              <a:rPr lang="en-US" sz="2400" dirty="0"/>
              <a:t>To choose a card, use the </a:t>
            </a:r>
            <a:r>
              <a:rPr lang="en-US" sz="2400" b="1" dirty="0"/>
              <a:t>Z </a:t>
            </a:r>
            <a:r>
              <a:rPr lang="en-US" sz="2400" dirty="0"/>
              <a:t>and </a:t>
            </a:r>
            <a:r>
              <a:rPr lang="en-US" sz="2400" b="1" dirty="0"/>
              <a:t>M </a:t>
            </a:r>
            <a:r>
              <a:rPr lang="en-US" sz="2400" dirty="0"/>
              <a:t>keys on your keyboard;</a:t>
            </a:r>
          </a:p>
          <a:p>
            <a:pPr marL="342900" indent="-342900">
              <a:buFont typeface="Arial" panose="020B0604020202020204" pitchFamily="34" charset="0"/>
              <a:buChar char="•"/>
            </a:pPr>
            <a:r>
              <a:rPr lang="en-US" sz="2400" dirty="0"/>
              <a:t>The more points you earn the higher the bonus pay; </a:t>
            </a:r>
          </a:p>
          <a:p>
            <a:pPr marL="342900" indent="-342900">
              <a:buFont typeface="Arial" panose="020B0604020202020204" pitchFamily="34" charset="0"/>
              <a:buChar char="•"/>
            </a:pPr>
            <a:r>
              <a:rPr lang="en-US" sz="2400" dirty="0"/>
              <a:t>You have a time limit to answer.</a:t>
            </a:r>
          </a:p>
          <a:p>
            <a:pPr marL="342900" indent="-342900">
              <a:buFont typeface="Arial" panose="020B0604020202020204" pitchFamily="34" charset="0"/>
              <a:buChar char="•"/>
            </a:pPr>
            <a:r>
              <a:rPr lang="en-US" sz="2400" dirty="0"/>
              <a:t>Sometimes you will rate how likely you think it is to receive points after choosing a card.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18526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978967"/>
            <a:ext cx="11992304" cy="2677656"/>
          </a:xfrm>
          <a:prstGeom prst="rect">
            <a:avLst/>
          </a:prstGeom>
          <a:noFill/>
        </p:spPr>
        <p:txBody>
          <a:bodyPr wrap="square" rtlCol="0">
            <a:spAutoFit/>
          </a:bodyPr>
          <a:lstStyle/>
          <a:p>
            <a:pPr algn="ctr"/>
            <a:r>
              <a:rPr lang="en-US" sz="2400" dirty="0"/>
              <a:t>These are all the instructions for now.</a:t>
            </a:r>
          </a:p>
          <a:p>
            <a:pPr algn="ctr"/>
            <a:r>
              <a:rPr lang="en-US" sz="2400" dirty="0"/>
              <a:t> </a:t>
            </a:r>
          </a:p>
          <a:p>
            <a:pPr algn="ctr"/>
            <a:r>
              <a:rPr lang="en-US" sz="2400" dirty="0"/>
              <a:t>If you are confused about anything, go back through the instructions and</a:t>
            </a:r>
          </a:p>
          <a:p>
            <a:pPr algn="ctr"/>
            <a:r>
              <a:rPr lang="en-US" sz="2400" dirty="0"/>
              <a:t>read them again using the LEFT key. </a:t>
            </a:r>
          </a:p>
          <a:p>
            <a:pPr algn="ctr"/>
            <a:endParaRPr lang="en-US" sz="2400" dirty="0"/>
          </a:p>
          <a:p>
            <a:pPr algn="ctr"/>
            <a:r>
              <a:rPr lang="en-US" sz="2400" dirty="0"/>
              <a:t>When you are ready to start the task, press the RIGHT key. </a:t>
            </a:r>
          </a:p>
          <a:p>
            <a:pPr algn="ctr"/>
            <a:endParaRPr lang="en-US" sz="2400" dirty="0"/>
          </a:p>
        </p:txBody>
      </p:sp>
    </p:spTree>
    <p:extLst>
      <p:ext uri="{BB962C8B-B14F-4D97-AF65-F5344CB8AC3E}">
        <p14:creationId xmlns:p14="http://schemas.microsoft.com/office/powerpoint/2010/main" val="2279523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108109"/>
            <a:ext cx="11992304" cy="4154984"/>
          </a:xfrm>
          <a:prstGeom prst="rect">
            <a:avLst/>
          </a:prstGeom>
          <a:noFill/>
        </p:spPr>
        <p:txBody>
          <a:bodyPr wrap="square" rtlCol="0">
            <a:spAutoFit/>
          </a:bodyPr>
          <a:lstStyle/>
          <a:p>
            <a:pPr algn="ctr"/>
            <a:r>
              <a:rPr lang="en-US" sz="2400" dirty="0"/>
              <a:t>Almost done! We just have a couple more questions for you.</a:t>
            </a:r>
          </a:p>
          <a:p>
            <a:pPr algn="ctr"/>
            <a:endParaRPr lang="en-US" sz="2400" dirty="0"/>
          </a:p>
          <a:p>
            <a:pPr algn="ctr"/>
            <a:r>
              <a:rPr lang="en-US" sz="2400" dirty="0"/>
              <a:t>We will now ask you about your subjective opinion about each deck. We want to know how much did you feel like you could control whether you earned points or not.</a:t>
            </a:r>
          </a:p>
          <a:p>
            <a:pPr algn="ctr"/>
            <a:endParaRPr lang="en-US" sz="2400" dirty="0"/>
          </a:p>
          <a:p>
            <a:pPr algn="ctr"/>
            <a:r>
              <a:rPr lang="en-US" sz="2400" dirty="0"/>
              <a:t>To answer, you will use a slider. Slide it to the right to indicate that you felt in complete control, to the left if you felt like you had no control, and near the middle if you had intermediate levels of control.  </a:t>
            </a:r>
          </a:p>
          <a:p>
            <a:pPr algn="ctr"/>
            <a:endParaRPr lang="en-US" sz="2400" dirty="0"/>
          </a:p>
          <a:p>
            <a:pPr algn="ctr"/>
            <a:r>
              <a:rPr lang="en-US" sz="2400" dirty="0"/>
              <a:t>Press RIGHT to start.</a:t>
            </a:r>
          </a:p>
          <a:p>
            <a:pPr algn="ctr"/>
            <a:endParaRPr lang="en-US" sz="2400" dirty="0"/>
          </a:p>
        </p:txBody>
      </p:sp>
    </p:spTree>
    <p:extLst>
      <p:ext uri="{BB962C8B-B14F-4D97-AF65-F5344CB8AC3E}">
        <p14:creationId xmlns:p14="http://schemas.microsoft.com/office/powerpoint/2010/main" val="760161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1569660"/>
          </a:xfrm>
          <a:prstGeom prst="rect">
            <a:avLst/>
          </a:prstGeom>
          <a:noFill/>
        </p:spPr>
        <p:txBody>
          <a:bodyPr wrap="square" rtlCol="0">
            <a:spAutoFit/>
          </a:bodyPr>
          <a:lstStyle/>
          <a:p>
            <a:pPr algn="ctr"/>
            <a:r>
              <a:rPr lang="en-US" sz="2400" dirty="0"/>
              <a:t>Before picking a card, you will see a deck of cards appear on the screen. </a:t>
            </a:r>
          </a:p>
          <a:p>
            <a:pPr algn="ctr"/>
            <a:endParaRPr lang="en-US" sz="2400" dirty="0"/>
          </a:p>
          <a:p>
            <a:pPr algn="ctr"/>
            <a:r>
              <a:rPr lang="en-US" sz="2400" dirty="0"/>
              <a:t>This deck of cards can be either </a:t>
            </a:r>
            <a:r>
              <a:rPr lang="en-US" sz="2400" b="1" dirty="0"/>
              <a:t>black </a:t>
            </a:r>
            <a:r>
              <a:rPr lang="en-US" sz="2400" dirty="0"/>
              <a:t>or </a:t>
            </a:r>
            <a:r>
              <a:rPr lang="en-US" sz="2400" b="1" dirty="0">
                <a:solidFill>
                  <a:srgbClr val="C00000"/>
                </a:solidFill>
              </a:rPr>
              <a:t>red</a:t>
            </a:r>
            <a:r>
              <a:rPr lang="en-US" sz="2400" dirty="0"/>
              <a:t>. </a:t>
            </a:r>
          </a:p>
          <a:p>
            <a:pPr algn="ctr"/>
            <a:endParaRPr lang="en-US" sz="2400" dirty="0"/>
          </a:p>
        </p:txBody>
      </p:sp>
      <p:pic>
        <p:nvPicPr>
          <p:cNvPr id="3" name="Graphic 2">
            <a:extLst>
              <a:ext uri="{FF2B5EF4-FFF2-40B4-BE49-F238E27FC236}">
                <a16:creationId xmlns:a16="http://schemas.microsoft.com/office/drawing/2014/main" id="{4C880973-C70C-1C24-F0A4-52AB321AD33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03670" y="2731770"/>
            <a:ext cx="1501195" cy="2184374"/>
          </a:xfrm>
          <a:prstGeom prst="rect">
            <a:avLst/>
          </a:prstGeom>
        </p:spPr>
      </p:pic>
      <p:pic>
        <p:nvPicPr>
          <p:cNvPr id="6" name="Graphic 5">
            <a:extLst>
              <a:ext uri="{FF2B5EF4-FFF2-40B4-BE49-F238E27FC236}">
                <a16:creationId xmlns:a16="http://schemas.microsoft.com/office/drawing/2014/main" id="{21DAE183-C646-95A6-2BA8-FBF8E94812E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87136" y="2731770"/>
            <a:ext cx="1501195" cy="2184374"/>
          </a:xfrm>
          <a:prstGeom prst="rect">
            <a:avLst/>
          </a:prstGeom>
        </p:spPr>
      </p:pic>
    </p:spTree>
    <p:extLst>
      <p:ext uri="{BB962C8B-B14F-4D97-AF65-F5344CB8AC3E}">
        <p14:creationId xmlns:p14="http://schemas.microsoft.com/office/powerpoint/2010/main" val="380171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2308324"/>
          </a:xfrm>
          <a:prstGeom prst="rect">
            <a:avLst/>
          </a:prstGeom>
          <a:noFill/>
        </p:spPr>
        <p:txBody>
          <a:bodyPr wrap="square" rtlCol="0">
            <a:spAutoFit/>
          </a:bodyPr>
          <a:lstStyle/>
          <a:p>
            <a:pPr algn="ctr"/>
            <a:r>
              <a:rPr lang="en-US" sz="2400" dirty="0"/>
              <a:t>The dealer at the casino will </a:t>
            </a:r>
            <a:r>
              <a:rPr lang="en-US" sz="2400" b="1" u="sng" dirty="0"/>
              <a:t>randomly</a:t>
            </a:r>
            <a:r>
              <a:rPr lang="en-US" sz="2400" dirty="0"/>
              <a:t> select two cards from each of these decks and </a:t>
            </a:r>
          </a:p>
          <a:p>
            <a:pPr algn="ctr"/>
            <a:r>
              <a:rPr lang="en-US" sz="2400" dirty="0"/>
              <a:t>place them face-down on the screen. </a:t>
            </a:r>
          </a:p>
          <a:p>
            <a:pPr algn="ctr"/>
            <a:endParaRPr lang="en-US" sz="2400" dirty="0"/>
          </a:p>
          <a:p>
            <a:pPr algn="ctr"/>
            <a:r>
              <a:rPr lang="en-US" sz="2400" dirty="0"/>
              <a:t>For example, below are two cards randomly chosen from the </a:t>
            </a:r>
            <a:r>
              <a:rPr lang="en-US" sz="2400" b="1" u="sng" dirty="0">
                <a:solidFill>
                  <a:srgbClr val="FF0000"/>
                </a:solidFill>
              </a:rPr>
              <a:t>red </a:t>
            </a:r>
            <a:r>
              <a:rPr lang="en-US" sz="2400" dirty="0"/>
              <a:t>deck.</a:t>
            </a:r>
          </a:p>
          <a:p>
            <a:pPr algn="ctr"/>
            <a:endParaRPr lang="en-US" sz="2400" dirty="0"/>
          </a:p>
          <a:p>
            <a:pPr algn="ctr"/>
            <a:endParaRPr lang="en-US" sz="2400" dirty="0"/>
          </a:p>
        </p:txBody>
      </p:sp>
      <p:pic>
        <p:nvPicPr>
          <p:cNvPr id="4" name="Graphic 3">
            <a:extLst>
              <a:ext uri="{FF2B5EF4-FFF2-40B4-BE49-F238E27FC236}">
                <a16:creationId xmlns:a16="http://schemas.microsoft.com/office/drawing/2014/main" id="{4E5D7049-240D-72F0-6646-8314310C393A}"/>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4313627" y="3110856"/>
            <a:ext cx="1469600" cy="2138400"/>
          </a:xfrm>
          <a:prstGeom prst="rect">
            <a:avLst/>
          </a:prstGeom>
        </p:spPr>
      </p:pic>
      <p:pic>
        <p:nvPicPr>
          <p:cNvPr id="6" name="Graphic 5">
            <a:extLst>
              <a:ext uri="{FF2B5EF4-FFF2-40B4-BE49-F238E27FC236}">
                <a16:creationId xmlns:a16="http://schemas.microsoft.com/office/drawing/2014/main" id="{B41ECEE3-4DD9-9973-42E1-E70B1FBED94C}"/>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6405401" y="3149151"/>
            <a:ext cx="1472974" cy="2143309"/>
          </a:xfrm>
          <a:prstGeom prst="rect">
            <a:avLst/>
          </a:prstGeom>
        </p:spPr>
      </p:pic>
    </p:spTree>
    <p:extLst>
      <p:ext uri="{BB962C8B-B14F-4D97-AF65-F5344CB8AC3E}">
        <p14:creationId xmlns:p14="http://schemas.microsoft.com/office/powerpoint/2010/main" val="2955532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68761"/>
            <a:ext cx="11992304" cy="1200329"/>
          </a:xfrm>
          <a:prstGeom prst="rect">
            <a:avLst/>
          </a:prstGeom>
          <a:noFill/>
        </p:spPr>
        <p:txBody>
          <a:bodyPr wrap="square" rtlCol="0">
            <a:spAutoFit/>
          </a:bodyPr>
          <a:lstStyle/>
          <a:p>
            <a:pPr algn="ctr"/>
            <a:r>
              <a:rPr lang="en-US" sz="2400" dirty="0"/>
              <a:t>Your job will be to flip one of these cards.</a:t>
            </a:r>
          </a:p>
          <a:p>
            <a:pPr algn="ctr"/>
            <a:endParaRPr lang="en-US" sz="2400" dirty="0"/>
          </a:p>
          <a:p>
            <a:pPr algn="ctr"/>
            <a:r>
              <a:rPr lang="en-US" sz="2400" b="1" i="1" dirty="0"/>
              <a:t>But, </a:t>
            </a:r>
            <a:r>
              <a:rPr lang="en-US" sz="2400" dirty="0"/>
              <a:t>how you flip the cards will depend on the color of the deck.   </a:t>
            </a:r>
          </a:p>
        </p:txBody>
      </p:sp>
    </p:spTree>
    <p:extLst>
      <p:ext uri="{BB962C8B-B14F-4D97-AF65-F5344CB8AC3E}">
        <p14:creationId xmlns:p14="http://schemas.microsoft.com/office/powerpoint/2010/main" val="168569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938992"/>
          </a:xfrm>
          <a:prstGeom prst="rect">
            <a:avLst/>
          </a:prstGeom>
          <a:noFill/>
        </p:spPr>
        <p:txBody>
          <a:bodyPr wrap="square" rtlCol="0">
            <a:spAutoFit/>
          </a:bodyPr>
          <a:lstStyle/>
          <a:p>
            <a:pPr algn="ctr"/>
            <a:r>
              <a:rPr lang="en-US" sz="2400" dirty="0"/>
              <a:t>If the cards are </a:t>
            </a:r>
            <a:r>
              <a:rPr lang="en-US" sz="2400" b="1" dirty="0">
                <a:solidFill>
                  <a:srgbClr val="FF0000"/>
                </a:solidFill>
              </a:rPr>
              <a:t>red</a:t>
            </a:r>
            <a:r>
              <a:rPr lang="en-US" sz="2400" dirty="0"/>
              <a:t>, you will be able to choose </a:t>
            </a:r>
          </a:p>
          <a:p>
            <a:pPr algn="ctr"/>
            <a:r>
              <a:rPr lang="en-US" sz="2400" dirty="0"/>
              <a:t>whichever card you’d like to flip. </a:t>
            </a:r>
          </a:p>
          <a:p>
            <a:pPr algn="ctr"/>
            <a:endParaRPr lang="en-US" sz="2400" dirty="0"/>
          </a:p>
          <a:p>
            <a:pPr algn="ctr"/>
            <a:r>
              <a:rPr lang="en-US" sz="2400" dirty="0"/>
              <a:t>To do so, you will use the </a:t>
            </a:r>
            <a:r>
              <a:rPr lang="en-US" sz="2400" b="1" dirty="0"/>
              <a:t>Z</a:t>
            </a:r>
            <a:r>
              <a:rPr lang="en-US" sz="2400" dirty="0"/>
              <a:t> and </a:t>
            </a:r>
            <a:r>
              <a:rPr lang="en-US" sz="2400" b="1" dirty="0"/>
              <a:t>M</a:t>
            </a:r>
            <a:r>
              <a:rPr lang="en-US" sz="2400" dirty="0"/>
              <a:t> keys on your keyboard to choose </a:t>
            </a:r>
          </a:p>
          <a:p>
            <a:pPr algn="ctr"/>
            <a:r>
              <a:rPr lang="en-US" sz="2400" dirty="0"/>
              <a:t>either the left or the right card. </a:t>
            </a:r>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45125" y="4588343"/>
            <a:ext cx="495300" cy="508000"/>
          </a:xfrm>
          <a:prstGeom prst="rect">
            <a:avLst/>
          </a:prstGeom>
        </p:spPr>
      </p:pic>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78236" y="4588343"/>
            <a:ext cx="495300" cy="508000"/>
          </a:xfrm>
          <a:prstGeom prst="rect">
            <a:avLst/>
          </a:prstGeom>
        </p:spPr>
      </p:pic>
      <p:pic>
        <p:nvPicPr>
          <p:cNvPr id="4" name="Graphic 3">
            <a:extLst>
              <a:ext uri="{FF2B5EF4-FFF2-40B4-BE49-F238E27FC236}">
                <a16:creationId xmlns:a16="http://schemas.microsoft.com/office/drawing/2014/main" id="{4576686B-47F9-0262-95A2-230A8D1D29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95661" y="2763735"/>
            <a:ext cx="1060450" cy="1543050"/>
          </a:xfrm>
          <a:prstGeom prst="rect">
            <a:avLst/>
          </a:prstGeom>
        </p:spPr>
      </p:pic>
      <p:pic>
        <p:nvPicPr>
          <p:cNvPr id="11" name="Graphic 10">
            <a:extLst>
              <a:ext uri="{FF2B5EF4-FFF2-40B4-BE49-F238E27FC236}">
                <a16:creationId xmlns:a16="http://schemas.microsoft.com/office/drawing/2014/main" id="{451D45B5-C80B-2099-221C-38B5EF6413C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356911" y="2763735"/>
            <a:ext cx="1060450" cy="1543050"/>
          </a:xfrm>
          <a:prstGeom prst="rect">
            <a:avLst/>
          </a:prstGeom>
        </p:spPr>
      </p:pic>
    </p:spTree>
    <p:extLst>
      <p:ext uri="{BB962C8B-B14F-4D97-AF65-F5344CB8AC3E}">
        <p14:creationId xmlns:p14="http://schemas.microsoft.com/office/powerpoint/2010/main" val="86739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561508"/>
            <a:ext cx="11992304" cy="1569660"/>
          </a:xfrm>
          <a:prstGeom prst="rect">
            <a:avLst/>
          </a:prstGeom>
          <a:noFill/>
        </p:spPr>
        <p:txBody>
          <a:bodyPr wrap="square" rtlCol="0">
            <a:spAutoFit/>
          </a:bodyPr>
          <a:lstStyle/>
          <a:p>
            <a:pPr algn="ctr"/>
            <a:r>
              <a:rPr lang="en-US" sz="2400" dirty="0"/>
              <a:t>For example, if you press the </a:t>
            </a:r>
            <a:r>
              <a:rPr lang="en-US" sz="2400" b="1" dirty="0"/>
              <a:t>Z </a:t>
            </a:r>
            <a:r>
              <a:rPr lang="en-US" sz="2400" dirty="0"/>
              <a:t>key, the left card would flip over.</a:t>
            </a:r>
          </a:p>
          <a:p>
            <a:pPr algn="ctr"/>
            <a:endParaRPr lang="en-US" sz="2400" dirty="0"/>
          </a:p>
          <a:p>
            <a:pPr algn="ctr"/>
            <a:r>
              <a:rPr lang="en-US" sz="2400" dirty="0"/>
              <a:t>Here, doing so reveals a </a:t>
            </a:r>
            <a:r>
              <a:rPr lang="en-US" sz="2400" b="1" dirty="0"/>
              <a:t>6</a:t>
            </a:r>
            <a:r>
              <a:rPr lang="en-US" sz="2400" dirty="0"/>
              <a:t>, which is bigger than 5, and so </a:t>
            </a:r>
          </a:p>
          <a:p>
            <a:pPr algn="ctr"/>
            <a:r>
              <a:rPr lang="en-US" sz="2400" dirty="0"/>
              <a:t>you would </a:t>
            </a:r>
            <a:r>
              <a:rPr lang="en-US" sz="2400" b="1" dirty="0"/>
              <a:t>win</a:t>
            </a:r>
            <a:r>
              <a:rPr lang="en-US" sz="2400" dirty="0"/>
              <a:t> the game.</a:t>
            </a:r>
          </a:p>
        </p:txBody>
      </p:sp>
      <p:pic>
        <p:nvPicPr>
          <p:cNvPr id="3" name="Graphic 2">
            <a:extLst>
              <a:ext uri="{FF2B5EF4-FFF2-40B4-BE49-F238E27FC236}">
                <a16:creationId xmlns:a16="http://schemas.microsoft.com/office/drawing/2014/main" id="{27027205-7D74-CD0F-FBA8-DFFEF864F4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05401" y="2719941"/>
            <a:ext cx="1379220" cy="2006889"/>
          </a:xfrm>
          <a:prstGeom prst="rect">
            <a:avLst/>
          </a:prstGeom>
        </p:spPr>
      </p:pic>
      <p:pic>
        <p:nvPicPr>
          <p:cNvPr id="10" name="Graphic 9">
            <a:extLst>
              <a:ext uri="{FF2B5EF4-FFF2-40B4-BE49-F238E27FC236}">
                <a16:creationId xmlns:a16="http://schemas.microsoft.com/office/drawing/2014/main" id="{A0073872-B2A3-DE14-72D7-2F1A5633EF1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07381" y="2719941"/>
            <a:ext cx="1379220" cy="2006889"/>
          </a:xfrm>
          <a:prstGeom prst="rect">
            <a:avLst/>
          </a:prstGeom>
        </p:spPr>
      </p:pic>
    </p:spTree>
    <p:extLst>
      <p:ext uri="{BB962C8B-B14F-4D97-AF65-F5344CB8AC3E}">
        <p14:creationId xmlns:p14="http://schemas.microsoft.com/office/powerpoint/2010/main" val="3298126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36642"/>
            <a:ext cx="11992304" cy="2308324"/>
          </a:xfrm>
          <a:prstGeom prst="rect">
            <a:avLst/>
          </a:prstGeom>
          <a:noFill/>
        </p:spPr>
        <p:txBody>
          <a:bodyPr wrap="square" rtlCol="0">
            <a:spAutoFit/>
          </a:bodyPr>
          <a:lstStyle/>
          <a:p>
            <a:pPr algn="ctr"/>
            <a:r>
              <a:rPr lang="en-US" sz="2400" dirty="0"/>
              <a:t>When the cards are </a:t>
            </a:r>
            <a:r>
              <a:rPr lang="en-US" sz="2400" b="1" dirty="0"/>
              <a:t>black</a:t>
            </a:r>
            <a:r>
              <a:rPr lang="en-US" sz="2400" dirty="0"/>
              <a:t>, you will </a:t>
            </a:r>
            <a:r>
              <a:rPr lang="en-US" sz="2400" b="1" u="sng" dirty="0"/>
              <a:t>not</a:t>
            </a:r>
            <a:r>
              <a:rPr lang="en-US" sz="2400" dirty="0"/>
              <a:t> be able to choose which card to flip. </a:t>
            </a:r>
          </a:p>
          <a:p>
            <a:pPr algn="ctr"/>
            <a:r>
              <a:rPr lang="en-US" sz="2400" dirty="0"/>
              <a:t>Instead, a key will appear below one of the cards.</a:t>
            </a:r>
          </a:p>
          <a:p>
            <a:pPr algn="ctr"/>
            <a:r>
              <a:rPr lang="en-US" sz="2400" dirty="0"/>
              <a:t>You will have to press that key to flip the card it is under. </a:t>
            </a:r>
          </a:p>
          <a:p>
            <a:pPr algn="ctr"/>
            <a:r>
              <a:rPr lang="en-US" sz="2400" dirty="0"/>
              <a:t>You will not be able to flip the other card. </a:t>
            </a:r>
          </a:p>
          <a:p>
            <a:pPr algn="ctr"/>
            <a:endParaRPr lang="en-US" sz="2400" dirty="0"/>
          </a:p>
          <a:p>
            <a:pPr algn="ctr"/>
            <a:r>
              <a:rPr lang="en-US" sz="2400" dirty="0"/>
              <a:t>For example, here, you would have to press the </a:t>
            </a:r>
            <a:r>
              <a:rPr lang="en-US" sz="2400" b="1" dirty="0"/>
              <a:t>Z</a:t>
            </a:r>
            <a:r>
              <a:rPr lang="en-US" sz="2400" dirty="0"/>
              <a:t> key. </a:t>
            </a:r>
          </a:p>
        </p:txBody>
      </p:sp>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78236" y="4588343"/>
            <a:ext cx="495300" cy="508000"/>
          </a:xfrm>
          <a:prstGeom prst="rect">
            <a:avLst/>
          </a:prstGeom>
        </p:spPr>
      </p:pic>
      <p:pic>
        <p:nvPicPr>
          <p:cNvPr id="3" name="Graphic 2">
            <a:extLst>
              <a:ext uri="{FF2B5EF4-FFF2-40B4-BE49-F238E27FC236}">
                <a16:creationId xmlns:a16="http://schemas.microsoft.com/office/drawing/2014/main" id="{FB0C5527-B4EB-BE4B-5E2C-2FE8B9D034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8750" y="2464229"/>
            <a:ext cx="1256830" cy="1828800"/>
          </a:xfrm>
          <a:prstGeom prst="rect">
            <a:avLst/>
          </a:prstGeom>
        </p:spPr>
      </p:pic>
      <p:pic>
        <p:nvPicPr>
          <p:cNvPr id="4" name="Graphic 3">
            <a:extLst>
              <a:ext uri="{FF2B5EF4-FFF2-40B4-BE49-F238E27FC236}">
                <a16:creationId xmlns:a16="http://schemas.microsoft.com/office/drawing/2014/main" id="{169DEC99-19B8-086A-B6BD-A0317158F8A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26421" y="2464229"/>
            <a:ext cx="1256830" cy="1828800"/>
          </a:xfrm>
          <a:prstGeom prst="rect">
            <a:avLst/>
          </a:prstGeom>
        </p:spPr>
      </p:pic>
    </p:spTree>
    <p:extLst>
      <p:ext uri="{BB962C8B-B14F-4D97-AF65-F5344CB8AC3E}">
        <p14:creationId xmlns:p14="http://schemas.microsoft.com/office/powerpoint/2010/main" val="307344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225973"/>
            <a:ext cx="11992304" cy="1938992"/>
          </a:xfrm>
          <a:prstGeom prst="rect">
            <a:avLst/>
          </a:prstGeom>
          <a:noFill/>
        </p:spPr>
        <p:txBody>
          <a:bodyPr wrap="square" rtlCol="0">
            <a:spAutoFit/>
          </a:bodyPr>
          <a:lstStyle/>
          <a:p>
            <a:pPr algn="ctr"/>
            <a:r>
              <a:rPr lang="en-US" sz="2400" dirty="0"/>
              <a:t>After pressing the specified key, the rules are the same: the card will flip and if it is larger than 5, you will win.</a:t>
            </a:r>
          </a:p>
          <a:p>
            <a:pPr algn="ctr"/>
            <a:endParaRPr lang="en-US" sz="2400" dirty="0"/>
          </a:p>
          <a:p>
            <a:pPr algn="ctr"/>
            <a:r>
              <a:rPr lang="en-US" sz="2400" dirty="0"/>
              <a:t>For example, here, the flipped card is a </a:t>
            </a:r>
            <a:r>
              <a:rPr lang="en-US" sz="2400" b="1" dirty="0"/>
              <a:t>4</a:t>
            </a:r>
            <a:r>
              <a:rPr lang="en-US" sz="2400" dirty="0"/>
              <a:t>, which is smaller than 5, </a:t>
            </a:r>
          </a:p>
          <a:p>
            <a:pPr algn="ctr"/>
            <a:r>
              <a:rPr lang="en-US" sz="2400" dirty="0"/>
              <a:t>so you would </a:t>
            </a:r>
            <a:r>
              <a:rPr lang="en-US" sz="2400" b="1" u="sng" dirty="0"/>
              <a:t>lose</a:t>
            </a:r>
            <a:r>
              <a:rPr lang="en-US" sz="2400" dirty="0"/>
              <a:t> the game. </a:t>
            </a:r>
          </a:p>
        </p:txBody>
      </p:sp>
      <p:pic>
        <p:nvPicPr>
          <p:cNvPr id="3" name="Graphic 2">
            <a:extLst>
              <a:ext uri="{FF2B5EF4-FFF2-40B4-BE49-F238E27FC236}">
                <a16:creationId xmlns:a16="http://schemas.microsoft.com/office/drawing/2014/main" id="{3FA99E57-E0B6-3C1C-CBC1-493230F4A55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83353" y="2956472"/>
            <a:ext cx="1332558" cy="1938992"/>
          </a:xfrm>
          <a:prstGeom prst="rect">
            <a:avLst/>
          </a:prstGeom>
        </p:spPr>
      </p:pic>
      <p:pic>
        <p:nvPicPr>
          <p:cNvPr id="10" name="Graphic 9">
            <a:extLst>
              <a:ext uri="{FF2B5EF4-FFF2-40B4-BE49-F238E27FC236}">
                <a16:creationId xmlns:a16="http://schemas.microsoft.com/office/drawing/2014/main" id="{56A37C0A-C5F4-B4F5-192D-F135723523E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76091" y="2956472"/>
            <a:ext cx="1332558" cy="1938992"/>
          </a:xfrm>
          <a:prstGeom prst="rect">
            <a:avLst/>
          </a:prstGeom>
        </p:spPr>
      </p:pic>
    </p:spTree>
    <p:extLst>
      <p:ext uri="{BB962C8B-B14F-4D97-AF65-F5344CB8AC3E}">
        <p14:creationId xmlns:p14="http://schemas.microsoft.com/office/powerpoint/2010/main" val="10070218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555</TotalTime>
  <Words>1496</Words>
  <Application>Microsoft Macintosh PowerPoint</Application>
  <PresentationFormat>Widescreen</PresentationFormat>
  <Paragraphs>152</Paragraphs>
  <Slides>25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Devine</dc:creator>
  <cp:lastModifiedBy>Sean Devine</cp:lastModifiedBy>
  <cp:revision>249</cp:revision>
  <dcterms:created xsi:type="dcterms:W3CDTF">2022-04-13T19:59:07Z</dcterms:created>
  <dcterms:modified xsi:type="dcterms:W3CDTF">2022-12-01T17:54:32Z</dcterms:modified>
</cp:coreProperties>
</file>