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80" r:id="rId3"/>
    <p:sldId id="282" r:id="rId4"/>
    <p:sldId id="283" r:id="rId5"/>
    <p:sldId id="258" r:id="rId6"/>
    <p:sldId id="257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2" r:id="rId18"/>
    <p:sldId id="264" r:id="rId19"/>
    <p:sldId id="263" r:id="rId20"/>
    <p:sldId id="266" r:id="rId21"/>
    <p:sldId id="277" r:id="rId22"/>
    <p:sldId id="279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98A91-210E-4970-BAEE-71EC6E07BD51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95010-A3D0-44C7-A8C9-4DBF21D6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62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085-12D1-47DF-BE79-D6E143B9ED5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79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085-12D1-47DF-BE79-D6E143B9ED5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91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085-12D1-47DF-BE79-D6E143B9ED5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D816B-C328-6B4C-8B96-8627A9ABE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D816B-C328-6B4C-8B96-8627A9ABE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085-12D1-47DF-BE79-D6E143B9ED5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RSS residual sum of squares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95010-A3D0-44C7-A8C9-4DBF21D631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14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085-12D1-47DF-BE79-D6E143B9ED5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4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you’ve already split out the test data. How do we maximize use of the</a:t>
            </a:r>
            <a:r>
              <a:rPr lang="en-US" baseline="0" dirty="0" smtClean="0"/>
              <a:t> remaining data for model tuning? CV.</a:t>
            </a:r>
          </a:p>
          <a:p>
            <a:r>
              <a:rPr lang="en-US" dirty="0" smtClean="0"/>
              <a:t>Orange</a:t>
            </a:r>
            <a:r>
              <a:rPr lang="en-US" baseline="0" dirty="0" smtClean="0"/>
              <a:t> blocks are the validation set. Blue blocks are the training set. This way we can evaluate the model on the entire training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085-12D1-47DF-BE79-D6E143B9ED5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085-12D1-47DF-BE79-D6E143B9ED5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085-12D1-47DF-BE79-D6E143B9ED5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C60-8740-4D09-AB9A-83053D1BC84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34A2-C300-4F93-9E19-0C38613D2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C60-8740-4D09-AB9A-83053D1BC84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34A2-C300-4F93-9E19-0C38613D2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C60-8740-4D09-AB9A-83053D1BC84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34A2-C300-4F93-9E19-0C38613D2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18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C60-8740-4D09-AB9A-83053D1BC84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34A2-C300-4F93-9E19-0C38613D2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C60-8740-4D09-AB9A-83053D1BC84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34A2-C300-4F93-9E19-0C38613D2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C60-8740-4D09-AB9A-83053D1BC846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34A2-C300-4F93-9E19-0C38613D2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C60-8740-4D09-AB9A-83053D1BC846}" type="datetimeFigureOut">
              <a:rPr lang="en-US" smtClean="0"/>
              <a:t>7/1/16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34A2-C300-4F93-9E19-0C38613D2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C60-8740-4D09-AB9A-83053D1BC846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34A2-C300-4F93-9E19-0C38613D2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C60-8740-4D09-AB9A-83053D1BC846}" type="datetimeFigureOut">
              <a:rPr lang="en-US" smtClean="0"/>
              <a:t>7/1/16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34A2-C300-4F93-9E19-0C38613D2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C60-8740-4D09-AB9A-83053D1BC846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34A2-C300-4F93-9E19-0C38613D2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C60-8740-4D09-AB9A-83053D1BC846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34A2-C300-4F93-9E19-0C38613D2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FC60-8740-4D09-AB9A-83053D1BC84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34A2-C300-4F93-9E19-0C38613D28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an.rstudio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topepo.github.io/caret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anshulkundaje/projects/idr" TargetMode="External"/><Relationship Id="rId4" Type="http://schemas.openxmlformats.org/officeDocument/2006/relationships/hyperlink" Target="https://docs.google.com/document/d/1lG_Rd7fnYgRpSIqrIfuVlAz2dW1VaSQThzk836Db99c/edit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codeproject.org/" TargetMode="External"/><Relationship Id="rId4" Type="http://schemas.openxmlformats.org/officeDocument/2006/relationships/hyperlink" Target="https://www.encodeproject.org/tutorials/" TargetMode="External"/><Relationship Id="rId5" Type="http://schemas.openxmlformats.org/officeDocument/2006/relationships/hyperlink" Target="http://genome.ucsc.edu/ENCODE/" TargetMode="External"/><Relationship Id="rId6" Type="http://schemas.openxmlformats.org/officeDocument/2006/relationships/hyperlink" Target="https://www.encodeproject.org/data/annotations/" TargetMode="External"/><Relationship Id="rId7" Type="http://schemas.openxmlformats.org/officeDocument/2006/relationships/hyperlink" Target="http://www.genome.gov/27555330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admapepigenomics.org/" TargetMode="External"/><Relationship Id="rId4" Type="http://schemas.openxmlformats.org/officeDocument/2006/relationships/hyperlink" Target="http://compbio.mit.edu/roadmap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5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1492"/>
            <a:ext cx="8229600" cy="857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25" tIns="91425" rIns="91425" bIns="91425" rtlCol="0" anchor="b" anchorCtr="0">
            <a:noAutofit/>
          </a:bodyPr>
          <a:lstStyle/>
          <a:p>
            <a:r>
              <a:rPr lang="en" dirty="0" smtClean="0"/>
              <a:t>Get</a:t>
            </a:r>
            <a:r>
              <a:rPr lang="en-US" dirty="0" smtClean="0"/>
              <a:t>t</a:t>
            </a:r>
            <a:r>
              <a:rPr lang="en" dirty="0" smtClean="0"/>
              <a:t>ing started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2057401"/>
            <a:ext cx="8229600" cy="37256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sz="2400" b="1" dirty="0" smtClean="0"/>
              <a:t>On Sakai: </a:t>
            </a:r>
          </a:p>
          <a:p>
            <a:pPr>
              <a:buNone/>
            </a:pPr>
            <a:r>
              <a:rPr lang="en" sz="2400" b="1" dirty="0" smtClean="0"/>
              <a:t>“Resources” – “Anshul Kundaje” – “expression-prediction.zip"</a:t>
            </a:r>
          </a:p>
          <a:p>
            <a:pPr>
              <a:buNone/>
            </a:pPr>
            <a:endParaRPr lang="en" sz="2400" dirty="0" smtClean="0"/>
          </a:p>
          <a:p>
            <a:pPr>
              <a:buNone/>
            </a:pPr>
            <a:r>
              <a:rPr lang="en" sz="2400" dirty="0" smtClean="0"/>
              <a:t>Software:</a:t>
            </a:r>
          </a:p>
          <a:p>
            <a:pPr marL="45720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R: </a:t>
            </a:r>
            <a:r>
              <a:rPr lang="en" sz="2400" dirty="0" smtClean="0">
                <a:hlinkClick r:id="rId3"/>
              </a:rPr>
              <a:t>http://cran.rstudio.com/</a:t>
            </a:r>
            <a:endParaRPr lang="en" sz="2400" dirty="0" smtClean="0"/>
          </a:p>
          <a:p>
            <a:pPr marL="45720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R</a:t>
            </a:r>
            <a:r>
              <a:rPr lang="en-US" sz="2400" dirty="0" smtClean="0"/>
              <a:t>s</a:t>
            </a:r>
            <a:r>
              <a:rPr lang="en" sz="2400" dirty="0" smtClean="0"/>
              <a:t>tudio IDE</a:t>
            </a:r>
          </a:p>
          <a:p>
            <a:pPr marL="45720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caret </a:t>
            </a:r>
            <a:r>
              <a:rPr lang="en" sz="2400" dirty="0"/>
              <a:t>package:</a:t>
            </a:r>
          </a:p>
          <a:p>
            <a:pPr indent="457200">
              <a:buFont typeface="Wingdings"/>
              <a:buChar char="Ø"/>
            </a:pPr>
            <a:r>
              <a:rPr lang="en" sz="2400" dirty="0" smtClean="0"/>
              <a:t>install.packages</a:t>
            </a:r>
            <a:r>
              <a:rPr lang="en" sz="2400" dirty="0"/>
              <a:t>(‘caret’, dependencies=T</a:t>
            </a:r>
            <a:r>
              <a:rPr lang="en" sz="2400" dirty="0" smtClean="0"/>
              <a:t>)</a:t>
            </a:r>
          </a:p>
          <a:p>
            <a:pPr indent="457200">
              <a:buFont typeface="Wingdings"/>
              <a:buChar char="Ø"/>
            </a:pPr>
            <a:r>
              <a:rPr lang="en" sz="2400" dirty="0" smtClean="0"/>
              <a:t>This takes a while (10-15mins) so start this now</a:t>
            </a:r>
          </a:p>
          <a:p>
            <a:pPr indent="457200">
              <a:buFont typeface="Wingdings"/>
              <a:buChar char="Ø"/>
            </a:pPr>
            <a:r>
              <a:rPr lang="en" sz="2400" dirty="0" smtClean="0"/>
              <a:t>may need to install ‘glmnet’ and ‘randomForest’ manually if the dependencies didn’t work out</a:t>
            </a:r>
            <a:endParaRPr lang="en" sz="2400" dirty="0"/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266549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93" y="1628707"/>
            <a:ext cx="6988629" cy="467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83716" y="648396"/>
            <a:ext cx="8229600" cy="6390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(L2 regularization)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8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15" y="1234112"/>
            <a:ext cx="7527471" cy="527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14350" y="590268"/>
            <a:ext cx="8229600" cy="6390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Lasso (L1 regularization)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7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79" y="1440091"/>
            <a:ext cx="7413171" cy="487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14350" y="590268"/>
            <a:ext cx="8229600" cy="6390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Lasso (L1 regularization)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3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0" y="1119039"/>
            <a:ext cx="7617280" cy="511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14350" y="498710"/>
            <a:ext cx="8229600" cy="6390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selection property of Lasso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4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3" y="1505199"/>
            <a:ext cx="6008913" cy="35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14350" y="498710"/>
            <a:ext cx="8229600" cy="6390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 (L1) vs. Ridge (L2)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35" y="5226548"/>
            <a:ext cx="7641771" cy="122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17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4" y="995365"/>
            <a:ext cx="71437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07" y="2115232"/>
            <a:ext cx="7436304" cy="208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07" y="5397297"/>
            <a:ext cx="33909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350" y="425231"/>
            <a:ext cx="8229600" cy="6390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3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regularizers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3884" y="4906735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 net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16" y="4764246"/>
            <a:ext cx="2614611" cy="17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12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0" y="1223891"/>
            <a:ext cx="7437665" cy="507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514350" y="498710"/>
                <a:ext cx="8229600" cy="639097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Selecting </a:t>
                </a:r>
                <a:endParaRPr lang="en-US" sz="3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498710"/>
                <a:ext cx="8229600" cy="639097"/>
              </a:xfrm>
              <a:prstGeom prst="rect">
                <a:avLst/>
              </a:prstGeom>
              <a:blipFill rotWithShape="1">
                <a:blip r:embed="rId3"/>
                <a:stretch>
                  <a:fillRect t="-15238" b="-3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458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525" y="0"/>
            <a:ext cx="9067800" cy="6545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Data and code</a:t>
            </a:r>
            <a:endParaRPr lang="en-US" sz="3200" b="1" dirty="0"/>
          </a:p>
        </p:txBody>
      </p:sp>
      <p:sp>
        <p:nvSpPr>
          <p:cNvPr id="10" name="Shape 114"/>
          <p:cNvSpPr txBox="1">
            <a:spLocks/>
          </p:cNvSpPr>
          <p:nvPr/>
        </p:nvSpPr>
        <p:spPr>
          <a:xfrm>
            <a:off x="457200" y="1066801"/>
            <a:ext cx="8229600" cy="4716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Expression data:</a:t>
            </a:r>
            <a:r>
              <a:rPr lang="en-US" sz="3200" dirty="0"/>
              <a:t> </a:t>
            </a:r>
            <a:endParaRPr lang="en-US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CAGE </a:t>
            </a:r>
            <a:r>
              <a:rPr lang="en-US" sz="3200" dirty="0" err="1"/>
              <a:t>PolyA</a:t>
            </a:r>
            <a:r>
              <a:rPr lang="en-US" sz="3200" dirty="0"/>
              <a:t>+ K562 Whole-cell extracts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Preprocessing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obtain signals in bins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Pick</a:t>
            </a:r>
            <a:r>
              <a:rPr lang="en-US" sz="3200" dirty="0" smtClean="0"/>
              <a:t> the best bin location (for speed)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noProof="0" dirty="0" smtClean="0"/>
              <a:t>log-transform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Main script – </a:t>
            </a:r>
            <a:r>
              <a:rPr lang="en-US" sz="3200" b="1" dirty="0" err="1" smtClean="0"/>
              <a:t>lab.R</a:t>
            </a:r>
            <a:endParaRPr lang="en-US" sz="3200" b="1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Learn </a:t>
            </a:r>
            <a:r>
              <a:rPr lang="en-US" sz="3200" dirty="0"/>
              <a:t>a lasso </a:t>
            </a:r>
            <a:r>
              <a:rPr lang="en-US" sz="3200" dirty="0" smtClean="0"/>
              <a:t>model (</a:t>
            </a:r>
            <a:r>
              <a:rPr lang="en-US" sz="3200" b="1" dirty="0" err="1" smtClean="0"/>
              <a:t>runLasso.R</a:t>
            </a:r>
            <a:r>
              <a:rPr lang="en-US" sz="3200" dirty="0" smtClean="0"/>
              <a:t>)</a:t>
            </a:r>
            <a:endParaRPr kumimoji="0" lang="en-US" sz="32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random forest regression model (</a:t>
            </a:r>
            <a:r>
              <a:rPr kumimoji="0" lang="en-US" sz="32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runRF.R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731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525" y="0"/>
            <a:ext cx="9067800" cy="6545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Cross-validation</a:t>
            </a:r>
            <a:endParaRPr lang="en-US" sz="3200" b="1" dirty="0"/>
          </a:p>
        </p:txBody>
      </p:sp>
      <p:sp>
        <p:nvSpPr>
          <p:cNvPr id="10" name="Shape 114"/>
          <p:cNvSpPr txBox="1">
            <a:spLocks/>
          </p:cNvSpPr>
          <p:nvPr/>
        </p:nvSpPr>
        <p:spPr>
          <a:xfrm>
            <a:off x="457200" y="1066801"/>
            <a:ext cx="8229600" cy="4716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8" y="1485900"/>
            <a:ext cx="76295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hape 71"/>
          <p:cNvSpPr txBox="1"/>
          <p:nvPr/>
        </p:nvSpPr>
        <p:spPr>
          <a:xfrm>
            <a:off x="4038601" y="6610826"/>
            <a:ext cx="5105400" cy="2471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r"/>
            <a:r>
              <a:rPr lang="en" sz="1400" b="1" dirty="0"/>
              <a:t>An Introduction to Statistical Learning with Applications in R</a:t>
            </a:r>
          </a:p>
        </p:txBody>
      </p:sp>
    </p:spTree>
    <p:extLst>
      <p:ext uri="{BB962C8B-B14F-4D97-AF65-F5344CB8AC3E}">
        <p14:creationId xmlns:p14="http://schemas.microsoft.com/office/powerpoint/2010/main" val="70731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525" y="0"/>
            <a:ext cx="9067800" cy="6545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caret: R package for model building</a:t>
            </a:r>
            <a:endParaRPr lang="en-US" sz="3200" b="1" dirty="0"/>
          </a:p>
        </p:txBody>
      </p:sp>
      <p:sp>
        <p:nvSpPr>
          <p:cNvPr id="10" name="Shape 114"/>
          <p:cNvSpPr txBox="1">
            <a:spLocks/>
          </p:cNvSpPr>
          <p:nvPr/>
        </p:nvSpPr>
        <p:spPr>
          <a:xfrm>
            <a:off x="457200" y="1066801"/>
            <a:ext cx="8229600" cy="4716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Streamlines the process of building predictive models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Takes care of parameter tuning, pre-processing, feature selection, variable importance estimation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Supports many predictive model packages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hlinkClick r:id="rId3"/>
              </a:rPr>
              <a:t>http://</a:t>
            </a:r>
            <a:r>
              <a:rPr lang="en-US" sz="3200" dirty="0" smtClean="0">
                <a:hlinkClick r:id="rId3"/>
              </a:rPr>
              <a:t>topepo.github.io/caret/index.html</a:t>
            </a:r>
            <a:endParaRPr lang="en-US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>
              <a:spcBef>
                <a:spcPct val="20000"/>
              </a:spcBef>
            </a:pP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731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Machine learning in 1 slide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FF0000"/>
                </a:solidFill>
              </a:rPr>
              <a:t>Example: predict TF binding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5478" y="3044963"/>
            <a:ext cx="1351886" cy="20208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173372" y="3594812"/>
            <a:ext cx="302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Examples: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Genes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168" y="2646547"/>
            <a:ext cx="264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Features: </a:t>
            </a:r>
            <a:r>
              <a:rPr lang="en-US" dirty="0" smtClean="0">
                <a:solidFill>
                  <a:srgbClr val="FF0000"/>
                </a:solidFill>
              </a:rPr>
              <a:t>histone marks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7830" y="1879441"/>
            <a:ext cx="1638648" cy="368669"/>
          </a:xfrm>
          <a:prstGeom prst="rect">
            <a:avLst/>
          </a:prstGeom>
          <a:solidFill>
            <a:srgbClr val="D7E4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609" y="1879441"/>
            <a:ext cx="1638648" cy="3686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281" y="3111464"/>
            <a:ext cx="300419" cy="20208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09773" y="2714822"/>
            <a:ext cx="156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(true)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78334" y="3065122"/>
            <a:ext cx="1865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</a:t>
            </a:r>
          </a:p>
          <a:p>
            <a:r>
              <a:rPr lang="en-US" dirty="0" smtClean="0"/>
              <a:t>=&gt; Regression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Gene expression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9300" y="4203654"/>
            <a:ext cx="171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/>
              <a:t>Classification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rgbClr val="FF0000"/>
                </a:solidFill>
              </a:rPr>
              <a:t>Gene on/off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775826" y="3522875"/>
            <a:ext cx="368713" cy="532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75844" y="4021259"/>
            <a:ext cx="368713" cy="532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2580874" y="3554472"/>
            <a:ext cx="1977015" cy="7494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80874" y="3711878"/>
            <a:ext cx="197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learning</a:t>
            </a:r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4404810" y="3873509"/>
            <a:ext cx="302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Examples: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Genes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" y="607578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split: train, validation (for parameter tuning), test</a:t>
            </a:r>
          </a:p>
          <a:p>
            <a:r>
              <a:rPr lang="en-US" dirty="0" smtClean="0"/>
              <a:t>Method to evaluate performance: </a:t>
            </a:r>
            <a:r>
              <a:rPr lang="en-US" dirty="0" err="1" smtClean="0">
                <a:solidFill>
                  <a:srgbClr val="FF0000"/>
                </a:solidFill>
              </a:rPr>
              <a:t>e.g</a:t>
            </a:r>
            <a:r>
              <a:rPr lang="en-US" dirty="0" smtClean="0">
                <a:solidFill>
                  <a:srgbClr val="FF0000"/>
                </a:solidFill>
              </a:rPr>
              <a:t> ROC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(classification), square error (regression)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2609" y="901201"/>
            <a:ext cx="5077620" cy="51643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64447" y="5248081"/>
            <a:ext cx="23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Loss: </a:t>
            </a:r>
            <a:r>
              <a:rPr lang="en-US" dirty="0" smtClean="0">
                <a:solidFill>
                  <a:srgbClr val="FF0000"/>
                </a:solidFill>
              </a:rPr>
              <a:t>predicted – true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30570" y="3129578"/>
            <a:ext cx="300419" cy="20208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57889" y="2724012"/>
            <a:ext cx="156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5178778" y="4963163"/>
            <a:ext cx="536222" cy="248487"/>
          </a:xfrm>
          <a:prstGeom prst="leftRightArrow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580874" y="4133099"/>
            <a:ext cx="18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Minimize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  <p:bldP spid="9" grpId="0" animBg="1"/>
      <p:bldP spid="11" grpId="0"/>
      <p:bldP spid="12" grpId="0"/>
      <p:bldP spid="13" grpId="0"/>
      <p:bldP spid="17" grpId="0" animBg="1"/>
      <p:bldP spid="19" grpId="0"/>
      <p:bldP spid="20" grpId="0"/>
      <p:bldP spid="21" grpId="0"/>
      <p:bldP spid="23" grpId="0"/>
      <p:bldP spid="24" grpId="0" animBg="1"/>
      <p:bldP spid="25" grpId="0"/>
      <p:bldP spid="26" grpId="0" animBg="1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525" y="0"/>
            <a:ext cx="9067800" cy="6545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caret: R package for model building</a:t>
            </a:r>
            <a:endParaRPr lang="en-US" sz="3200" b="1" dirty="0"/>
          </a:p>
        </p:txBody>
      </p:sp>
      <p:sp>
        <p:nvSpPr>
          <p:cNvPr id="10" name="Shape 114"/>
          <p:cNvSpPr txBox="1">
            <a:spLocks/>
          </p:cNvSpPr>
          <p:nvPr/>
        </p:nvSpPr>
        <p:spPr>
          <a:xfrm>
            <a:off x="457200" y="1066801"/>
            <a:ext cx="8229600" cy="4716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3200" dirty="0"/>
              <a:t>	</a:t>
            </a:r>
          </a:p>
        </p:txBody>
      </p:sp>
      <p:pic>
        <p:nvPicPr>
          <p:cNvPr id="4" name="Picture 2" descr="http://topepo.github.io/caret/TrainAl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2"/>
          <a:stretch/>
        </p:blipFill>
        <p:spPr bwMode="auto">
          <a:xfrm>
            <a:off x="876300" y="1981200"/>
            <a:ext cx="7391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0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525" y="0"/>
            <a:ext cx="9067800" cy="6545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TF </a:t>
            </a:r>
            <a:r>
              <a:rPr lang="en-US" sz="3200" b="1" dirty="0" err="1" smtClean="0"/>
              <a:t>ChIP-seq</a:t>
            </a:r>
            <a:r>
              <a:rPr lang="en-US" sz="3200" b="1" dirty="0" smtClean="0"/>
              <a:t> IDR pipeline</a:t>
            </a:r>
            <a:endParaRPr lang="en-US" sz="3200" b="1" dirty="0"/>
          </a:p>
        </p:txBody>
      </p:sp>
      <p:sp>
        <p:nvSpPr>
          <p:cNvPr id="10" name="Shape 114"/>
          <p:cNvSpPr txBox="1">
            <a:spLocks/>
          </p:cNvSpPr>
          <p:nvPr/>
        </p:nvSpPr>
        <p:spPr>
          <a:xfrm>
            <a:off x="457200" y="1066801"/>
            <a:ext cx="8229600" cy="4716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3200" dirty="0"/>
              <a:t>	</a:t>
            </a:r>
          </a:p>
        </p:txBody>
      </p:sp>
      <p:sp>
        <p:nvSpPr>
          <p:cNvPr id="8" name="Shape 114"/>
          <p:cNvSpPr txBox="1">
            <a:spLocks/>
          </p:cNvSpPr>
          <p:nvPr/>
        </p:nvSpPr>
        <p:spPr>
          <a:xfrm>
            <a:off x="609600" y="1219201"/>
            <a:ext cx="8229600" cy="4716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9" name="Shape 114"/>
          <p:cNvSpPr txBox="1">
            <a:spLocks/>
          </p:cNvSpPr>
          <p:nvPr/>
        </p:nvSpPr>
        <p:spPr>
          <a:xfrm>
            <a:off x="762000" y="1371601"/>
            <a:ext cx="8229600" cy="4716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sites.google.com/site/anshulkundaje/projects/idr</a:t>
            </a:r>
            <a:endParaRPr lang="en-US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Latest ENCODE3 pipeline in beta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hlinkClick r:id="rId4"/>
              </a:rPr>
              <a:t>https://</a:t>
            </a:r>
            <a:r>
              <a:rPr lang="en-US" sz="3200" dirty="0" smtClean="0">
                <a:hlinkClick r:id="rId4"/>
              </a:rPr>
              <a:t>docs.google.com/document/d/1lG_Rd7fnYgRpSIqrIfuVlAz2dW1VaSQThzk836Db99c/edit</a:t>
            </a:r>
            <a:endParaRPr lang="en-US" sz="3200" dirty="0" smtClean="0"/>
          </a:p>
          <a:p>
            <a:pPr>
              <a:spcBef>
                <a:spcPct val="20000"/>
              </a:spcBef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4456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525" y="0"/>
            <a:ext cx="9067800" cy="6545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ENCODE portals</a:t>
            </a:r>
            <a:endParaRPr lang="en-US" sz="3200" b="1" dirty="0"/>
          </a:p>
        </p:txBody>
      </p:sp>
      <p:sp>
        <p:nvSpPr>
          <p:cNvPr id="10" name="Shape 114"/>
          <p:cNvSpPr txBox="1">
            <a:spLocks/>
          </p:cNvSpPr>
          <p:nvPr/>
        </p:nvSpPr>
        <p:spPr>
          <a:xfrm>
            <a:off x="457200" y="1066801"/>
            <a:ext cx="8229600" cy="4716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3200" dirty="0"/>
              <a:t>	</a:t>
            </a:r>
          </a:p>
        </p:txBody>
      </p:sp>
      <p:sp>
        <p:nvSpPr>
          <p:cNvPr id="8" name="Shape 114"/>
          <p:cNvSpPr txBox="1">
            <a:spLocks/>
          </p:cNvSpPr>
          <p:nvPr/>
        </p:nvSpPr>
        <p:spPr>
          <a:xfrm>
            <a:off x="685800" y="914400"/>
            <a:ext cx="8229600" cy="4716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Primary new portal:  </a:t>
            </a:r>
            <a:r>
              <a:rPr lang="en-US" sz="2800" dirty="0" smtClean="0">
                <a:hlinkClick r:id="rId3"/>
              </a:rPr>
              <a:t>http://encodeproject.org</a:t>
            </a:r>
            <a:endParaRPr lang="en-US" sz="28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Tutorial for new portal </a:t>
            </a:r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://www.encodeproject.org/tutorials</a:t>
            </a:r>
            <a:r>
              <a:rPr lang="en-US" sz="2800" dirty="0" smtClean="0">
                <a:hlinkClick r:id="rId4"/>
              </a:rPr>
              <a:t>/</a:t>
            </a:r>
            <a:r>
              <a:rPr lang="en-US" sz="2800" dirty="0" smtClean="0"/>
              <a:t> 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Older UCSC </a:t>
            </a:r>
            <a:r>
              <a:rPr lang="en-US" sz="2800" dirty="0"/>
              <a:t>DCC portal: </a:t>
            </a:r>
            <a:r>
              <a:rPr lang="en-US" sz="2800" dirty="0">
                <a:hlinkClick r:id="rId5"/>
              </a:rPr>
              <a:t>http://genome.ucsc.edu/ENCODE</a:t>
            </a:r>
            <a:r>
              <a:rPr lang="en-US" sz="2800" dirty="0" smtClean="0">
                <a:hlinkClick r:id="rId5"/>
              </a:rPr>
              <a:t>/</a:t>
            </a:r>
            <a:endParaRPr lang="en-US" sz="28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As far as possible use “Uniformly processed data”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Latest </a:t>
            </a:r>
            <a:r>
              <a:rPr lang="en-US" sz="2800" dirty="0"/>
              <a:t>ENCODE annotations</a:t>
            </a:r>
            <a:br>
              <a:rPr lang="en-US" sz="2800" dirty="0"/>
            </a:br>
            <a:r>
              <a:rPr lang="en-US" sz="2800" dirty="0">
                <a:hlinkClick r:id="rId6"/>
              </a:rPr>
              <a:t>https://www.encodeproject.org/data/annotations</a:t>
            </a:r>
            <a:r>
              <a:rPr lang="en-US" sz="2800" dirty="0" smtClean="0">
                <a:hlinkClick r:id="rId6"/>
              </a:rPr>
              <a:t>/</a:t>
            </a:r>
            <a:r>
              <a:rPr lang="en-US" sz="2800" dirty="0" smtClean="0"/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Older ENCODE </a:t>
            </a:r>
            <a:r>
              <a:rPr lang="en-US" sz="2800" dirty="0"/>
              <a:t>data access hands-on tutorials</a:t>
            </a:r>
            <a:br>
              <a:rPr lang="en-US" sz="2800" dirty="0"/>
            </a:br>
            <a:r>
              <a:rPr lang="en-US" sz="2800" dirty="0">
                <a:hlinkClick r:id="rId7"/>
              </a:rPr>
              <a:t>http://www.genome.gov/27555330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107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525" y="-66101"/>
            <a:ext cx="9067800" cy="6545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/>
              <a:t>Epigenome</a:t>
            </a:r>
            <a:r>
              <a:rPr lang="en-US" sz="3200" b="1" dirty="0" smtClean="0"/>
              <a:t> Roadmap Portal </a:t>
            </a:r>
            <a:endParaRPr lang="en-US" sz="3200" b="1" dirty="0"/>
          </a:p>
        </p:txBody>
      </p:sp>
      <p:sp>
        <p:nvSpPr>
          <p:cNvPr id="10" name="Shape 114"/>
          <p:cNvSpPr txBox="1">
            <a:spLocks/>
          </p:cNvSpPr>
          <p:nvPr/>
        </p:nvSpPr>
        <p:spPr>
          <a:xfrm>
            <a:off x="457200" y="1066801"/>
            <a:ext cx="8229600" cy="4716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3200" dirty="0"/>
              <a:t>	</a:t>
            </a:r>
          </a:p>
        </p:txBody>
      </p:sp>
      <p:sp>
        <p:nvSpPr>
          <p:cNvPr id="8" name="Shape 114"/>
          <p:cNvSpPr txBox="1">
            <a:spLocks/>
          </p:cNvSpPr>
          <p:nvPr/>
        </p:nvSpPr>
        <p:spPr>
          <a:xfrm>
            <a:off x="609600" y="1219201"/>
            <a:ext cx="8229600" cy="4716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Primary portal </a:t>
            </a:r>
            <a:r>
              <a:rPr lang="en-US" sz="3200" dirty="0" smtClean="0">
                <a:hlinkClick r:id="rId3"/>
              </a:rPr>
              <a:t>http</a:t>
            </a:r>
            <a:r>
              <a:rPr lang="en-US" sz="3200" dirty="0">
                <a:hlinkClick r:id="rId3"/>
              </a:rPr>
              <a:t>://www.roadmapepigenomics.org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Uniformly processed data (</a:t>
            </a:r>
            <a:r>
              <a:rPr lang="en-US" sz="3200" dirty="0" err="1" smtClean="0"/>
              <a:t>Roadmap+ENCODE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 smtClean="0">
                <a:hlinkClick r:id="rId4"/>
              </a:rPr>
              <a:t>http://compbio.mit.edu/roadmap</a:t>
            </a:r>
            <a:endParaRPr lang="en-US" sz="3200" dirty="0" smtClean="0"/>
          </a:p>
          <a:p>
            <a:pPr>
              <a:spcBef>
                <a:spcPct val="20000"/>
              </a:spcBef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7778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Evaluating predictions with continuous output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1298902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Correlation: Pearson, Spearman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Note: be VERY suspicious about Pearson correlation most of the time, because it can be driven by outliers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RMSE – Root mean squared error</a:t>
            </a: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3322386" y="4626535"/>
            <a:ext cx="529947" cy="51643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Screen Shot 2016-05-04 at 1.0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89" y="2352322"/>
            <a:ext cx="6522156" cy="180858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84200" y="6552779"/>
            <a:ext cx="855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Plots from http://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www.simafore.com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/blog/bid/101387/A-simple-example-to-show-value-of-good-data-preparation-for-analytics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 descr="Screen Shot 2016-07-01 at 12.55.0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76800"/>
            <a:ext cx="381214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Shot 2016-05-04 at 12.5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778" y="4048924"/>
            <a:ext cx="2940972" cy="2550843"/>
          </a:xfrm>
          <a:prstGeom prst="rect">
            <a:avLst/>
          </a:prstGeom>
        </p:spPr>
      </p:pic>
      <p:pic>
        <p:nvPicPr>
          <p:cNvPr id="14" name="Picture 13" descr="Screen Shot 2016-05-03 at 11.58.3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>
          <a:xfrm>
            <a:off x="457200" y="1156333"/>
            <a:ext cx="7794765" cy="210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Evaluating predictions with binary output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8" name="Picture 17" descr="Screen Shot 2016-05-04 at 12.50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5" y="4078789"/>
            <a:ext cx="2648656" cy="2549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7200" y="337323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Popular performance measures for classification</a:t>
            </a:r>
          </a:p>
          <a:p>
            <a:r>
              <a:rPr lang="en-US" dirty="0" smtClean="0"/>
              <a:t>ROC curve and </a:t>
            </a:r>
            <a:r>
              <a:rPr lang="en-US" dirty="0" err="1" smtClean="0"/>
              <a:t>auROC</a:t>
            </a:r>
            <a:r>
              <a:rPr lang="en-US" dirty="0" smtClean="0"/>
              <a:t>                             Precision-recall curve and </a:t>
            </a:r>
            <a:r>
              <a:rPr lang="en-US" dirty="0" err="1" smtClean="0"/>
              <a:t>auPRC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6112" y="6609224"/>
            <a:ext cx="275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Picture from Wikipedia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6436078" y="2916623"/>
            <a:ext cx="472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Text from  http://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pages.cs.wisc.edu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/~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jdavis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davisgoadrichcamera2.pdf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2289" y="6599767"/>
            <a:ext cx="573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Picture from https://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andybeger.com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/2015/03/16/precision-recall-curves/  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22386" y="4626535"/>
            <a:ext cx="529947" cy="51643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3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ull-size image (135 K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18"/>
          <a:stretch/>
        </p:blipFill>
        <p:spPr bwMode="auto">
          <a:xfrm>
            <a:off x="5918200" y="1040127"/>
            <a:ext cx="30543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enome.cshlp.org/content/21/4/590/F2.larg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30"/>
          <a:stretch/>
        </p:blipFill>
        <p:spPr bwMode="auto">
          <a:xfrm>
            <a:off x="233233" y="1322060"/>
            <a:ext cx="1940084" cy="394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525" y="-1"/>
            <a:ext cx="9067800" cy="11525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Relationship between chromatin marks and gene expression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70150" y="1585902"/>
            <a:ext cx="344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Aggregation analysis and simple </a:t>
            </a:r>
            <a:r>
              <a:rPr lang="en-US" sz="2400" dirty="0" err="1" smtClean="0"/>
              <a:t>univariate</a:t>
            </a:r>
            <a:r>
              <a:rPr lang="en-US" sz="2400" dirty="0" smtClean="0"/>
              <a:t> correlation analysis suggest strong positive or negative relationships between gene expression and enrichment of chromatin marks at gene promoters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874603"/>
            <a:ext cx="9077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What is the collective predictive power of a set of chromatin marks? Which ones are more predictive?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19095" y="5266065"/>
                <a:ext cx="1853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95" y="5266065"/>
                <a:ext cx="1853328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947" r="-263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79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genomebiology.com/content/figures/gb-2012-13-9-r53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70"/>
          <a:stretch/>
        </p:blipFill>
        <p:spPr bwMode="auto">
          <a:xfrm>
            <a:off x="441225" y="779061"/>
            <a:ext cx="8042100" cy="249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525" y="0"/>
            <a:ext cx="9067800" cy="6545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Multivariate predictive model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89723" y="3523976"/>
                <a:ext cx="8276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𝑤𝑖𝑛𝑑𝑜𝑤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23" y="3523976"/>
                <a:ext cx="8276099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8680" y="5387959"/>
                <a:ext cx="8000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3, 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80" y="5387959"/>
                <a:ext cx="8000074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flipH="1">
            <a:off x="2006870" y="4687506"/>
            <a:ext cx="4836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Linear Regression model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505415" y="6144322"/>
            <a:ext cx="550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Minimize square error to find betas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9907" y="5999416"/>
                <a:ext cx="2326919" cy="703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907" y="5999416"/>
                <a:ext cx="2326919" cy="70378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 flipH="1">
            <a:off x="2710925" y="849864"/>
            <a:ext cx="35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Input variables (features)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731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3716" y="730039"/>
            <a:ext cx="8229600" cy="6390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/ Shrinkage methods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8" y="1870971"/>
            <a:ext cx="7551964" cy="366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51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73" y="1402070"/>
            <a:ext cx="7135586" cy="494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83716" y="648396"/>
            <a:ext cx="8229600" cy="6390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(L2 regularization)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4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83716" y="648396"/>
            <a:ext cx="8229600" cy="6390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(L2 regularization)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9" y="2210481"/>
            <a:ext cx="7686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59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756</Words>
  <Application>Microsoft Macintosh PowerPoint</Application>
  <PresentationFormat>On-screen Show (4:3)</PresentationFormat>
  <Paragraphs>124</Paragraphs>
  <Slides>23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Getting started</vt:lpstr>
      <vt:lpstr>Machine learning in 1 slide Example: predict TF binding</vt:lpstr>
      <vt:lpstr>Evaluating predictions with continuous output</vt:lpstr>
      <vt:lpstr>Evaluating predictions with binary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and data for lab</dc:title>
  <dc:creator>Chuan Sheng</dc:creator>
  <cp:lastModifiedBy>Oana Ursu</cp:lastModifiedBy>
  <cp:revision>26</cp:revision>
  <dcterms:created xsi:type="dcterms:W3CDTF">2014-06-25T22:43:02Z</dcterms:created>
  <dcterms:modified xsi:type="dcterms:W3CDTF">2016-07-01T05:49:09Z</dcterms:modified>
</cp:coreProperties>
</file>