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6" r:id="rId9"/>
    <p:sldId id="267" r:id="rId10"/>
    <p:sldId id="272" r:id="rId11"/>
    <p:sldId id="270" r:id="rId12"/>
    <p:sldId id="262" r:id="rId13"/>
    <p:sldId id="273" r:id="rId14"/>
    <p:sldId id="271" r:id="rId15"/>
    <p:sldId id="263" r:id="rId16"/>
    <p:sldId id="264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67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4AF2-B250-4DCE-AA2E-56537102B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A21C8-F4BF-4243-9BC0-C3ED87E8A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2AC05-FBDA-4621-BE0E-5AC30B310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5310-024A-49E9-8457-F41B2B0544DC}" type="datetimeFigureOut">
              <a:rPr lang="en-GB" smtClean="0"/>
              <a:t>20/05/2018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0A477-BF67-4B81-B52A-E0B5FE94A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109D2-3C05-4632-AE38-A84D41249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64A9-1DFA-48EE-B6AF-7C94B991A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8F21-65D1-4C6A-A8C6-344E0EFF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4EBFA-CAEF-48CD-AD4A-63E338966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41EBD-9C2C-428C-A968-F8926D33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5310-024A-49E9-8457-F41B2B0544DC}" type="datetimeFigureOut">
              <a:rPr lang="en-GB" smtClean="0"/>
              <a:t>20/05/2018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D9BA6-E184-4C97-B611-5BF73315A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D540C-8FA3-4840-9048-AF9830DF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64A9-1DFA-48EE-B6AF-7C94B991A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2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01DC5C-8116-412E-9C94-148BAA5A8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ACE9E-F994-4C4C-BB4B-3795EA343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E610-7BBD-4DD2-8203-92417C43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5310-024A-49E9-8457-F41B2B0544DC}" type="datetimeFigureOut">
              <a:rPr lang="en-GB" smtClean="0"/>
              <a:t>20/05/2018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A5513-7C8A-42F4-B03F-904D7F8F4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3AD52-AD46-419F-BB7E-D3BDA463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64A9-1DFA-48EE-B6AF-7C94B991A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83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88318-E41C-4483-8E78-F3E474B3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5E6A9-EE45-43AD-B383-25A7C5FE1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2CCC3-0126-4888-812E-2B7AF9EC0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5310-024A-49E9-8457-F41B2B0544DC}" type="datetimeFigureOut">
              <a:rPr lang="en-GB" smtClean="0"/>
              <a:t>20/05/2018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6BAA-49AA-48CC-B686-8E273F518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9CFD4-78E2-4C90-B4EF-42716A53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64A9-1DFA-48EE-B6AF-7C94B991A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84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A767-D385-4464-8BDD-CC6AE1F50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47ED7-60EB-4CF4-A561-0F08CF2E0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A0935-500F-4BA5-9623-D5F8BB739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5310-024A-49E9-8457-F41B2B0544DC}" type="datetimeFigureOut">
              <a:rPr lang="en-GB" smtClean="0"/>
              <a:t>20/05/2018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D81C5-B8A9-4520-AE43-7F215A080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6B8E4-8C92-4BA5-901E-730CE7713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64A9-1DFA-48EE-B6AF-7C94B991A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97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D08B6-72D7-434F-94D7-36B6D8C5F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DB0DB-07FD-4C6A-BC7C-798F60F0F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22110-5C28-4110-9C9B-434F0903D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392EC-9DD0-47D5-A534-115BB2AB8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5310-024A-49E9-8457-F41B2B0544DC}" type="datetimeFigureOut">
              <a:rPr lang="en-GB" smtClean="0"/>
              <a:t>20/05/2018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1BAB1-19E7-4CEC-A0B9-0D6CAAB6C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D2052-EFAF-4399-AB12-D0B3C364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64A9-1DFA-48EE-B6AF-7C94B991A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84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5745-A882-4A4C-8D9B-C8DA82D75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01BBE-DA7A-4514-A098-02D95381D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C4598-FC8A-4729-A626-9CC51B1D7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17787F-1CE6-43F2-A4C6-9BB800CF5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B2BE57-0A06-4D21-BD9C-1DE4EBCC2A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2DE704-B12E-4662-9A71-3B7C4A88F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5310-024A-49E9-8457-F41B2B0544DC}" type="datetimeFigureOut">
              <a:rPr lang="en-GB" smtClean="0"/>
              <a:t>20/05/2018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18B551-B3D1-4D1D-A6C4-D0B2F668D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B70A2-424B-4619-8FCC-0FF10821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64A9-1DFA-48EE-B6AF-7C94B991A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63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E4DC-0593-46D6-8943-5B9177C1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2A2A9-6DAB-481C-8B22-9CC93B45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5310-024A-49E9-8457-F41B2B0544DC}" type="datetimeFigureOut">
              <a:rPr lang="en-GB" smtClean="0"/>
              <a:t>20/05/2018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2BD734-F071-4DA4-A925-948822A3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D84DC9-BBF0-4422-97A8-D9E4F0A9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64A9-1DFA-48EE-B6AF-7C94B991A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23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7CC31-8355-4645-90CD-9234EE338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5310-024A-49E9-8457-F41B2B0544DC}" type="datetimeFigureOut">
              <a:rPr lang="en-GB" smtClean="0"/>
              <a:t>20/05/2018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E52D4B-106A-4FE6-AF8F-EE21F5E82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02A6E-9AC2-4E48-A9E6-3BBE44DCE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64A9-1DFA-48EE-B6AF-7C94B991A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63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EF3C1-73EF-4447-B2AE-7985C0664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256A9-A957-49B6-82F9-48224721C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CCA7C-B074-4FCE-A8CD-FEFCD9F11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BC441-38EE-472A-8ECB-E6F26E711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5310-024A-49E9-8457-F41B2B0544DC}" type="datetimeFigureOut">
              <a:rPr lang="en-GB" smtClean="0"/>
              <a:t>20/05/2018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704A8-3A88-46E9-9873-91F4B9F7C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FF364-5741-4183-AB01-0220404F1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64A9-1DFA-48EE-B6AF-7C94B991A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45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FEBE7-5F2C-47AC-9D6E-7DA9818E4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EA157D-C3E0-4BC6-BBE7-78D782C91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64CAE-F21B-4A5E-9EC5-7A8B7063B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61374-36C6-41D6-9A1A-E169F6AAC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5310-024A-49E9-8457-F41B2B0544DC}" type="datetimeFigureOut">
              <a:rPr lang="en-GB" smtClean="0"/>
              <a:t>20/05/2018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280F2-125D-48C2-8F87-1BC8C4FC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DA58A-A12F-4D19-8BBE-D34AD02B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64A9-1DFA-48EE-B6AF-7C94B991A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00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354924-5624-4263-B4E9-AD7F7D1BE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0E212-0C85-4725-86A4-EC96243FC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AB62A-079B-41FD-BE35-18C545BAA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75310-024A-49E9-8457-F41B2B0544DC}" type="datetimeFigureOut">
              <a:rPr lang="en-GB" smtClean="0"/>
              <a:t>20/05/2018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065AE-30E4-42BB-967E-7E620F9BB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D9C4D-2F47-4806-9F24-2E41AB509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F64A9-1DFA-48EE-B6AF-7C94B991A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83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EBA97-311E-45DD-9F43-1F7F7207D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8342"/>
            <a:ext cx="9144000" cy="1778000"/>
          </a:xfrm>
        </p:spPr>
        <p:txBody>
          <a:bodyPr/>
          <a:lstStyle/>
          <a:p>
            <a:r>
              <a:rPr lang="en-GB" dirty="0"/>
              <a:t>Software Emulator for the Nintendo Game Boy Color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918B1-2C77-4AE9-B9A9-72297EB42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68901"/>
            <a:ext cx="9144000" cy="438415"/>
          </a:xfrm>
        </p:spPr>
        <p:txBody>
          <a:bodyPr>
            <a:normAutofit/>
          </a:bodyPr>
          <a:lstStyle/>
          <a:p>
            <a:r>
              <a:rPr lang="en-GB" dirty="0"/>
              <a:t>Sean Dewar</a:t>
            </a:r>
          </a:p>
        </p:txBody>
      </p:sp>
      <p:pic>
        <p:nvPicPr>
          <p:cNvPr id="1026" name="Picture 2" descr="Image result for university of leicester">
            <a:extLst>
              <a:ext uri="{FF2B5EF4-FFF2-40B4-BE49-F238E27FC236}">
                <a16:creationId xmlns:a16="http://schemas.microsoft.com/office/drawing/2014/main" id="{BE3D2980-9086-4C15-8569-B31398BFA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136" y="1588428"/>
            <a:ext cx="3443728" cy="91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735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7CCE-B95C-4B58-960C-F42E9E342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365125"/>
            <a:ext cx="10515600" cy="1325563"/>
          </a:xfrm>
        </p:spPr>
        <p:txBody>
          <a:bodyPr/>
          <a:lstStyle/>
          <a:p>
            <a:r>
              <a:rPr lang="en-GB" dirty="0"/>
              <a:t>Emulation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E7724-3249-4325-8800-7ED572171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690688"/>
            <a:ext cx="10763250" cy="448627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All emulated hardware components are represented using classes</a:t>
            </a:r>
          </a:p>
          <a:p>
            <a:pPr lvl="1"/>
            <a:r>
              <a:rPr lang="en-GB" dirty="0"/>
              <a:t>Contain methods for updating and hard resetting their states</a:t>
            </a:r>
          </a:p>
          <a:p>
            <a:pPr lvl="1"/>
            <a:endParaRPr lang="en-GB" dirty="0"/>
          </a:p>
          <a:p>
            <a:r>
              <a:rPr lang="en-GB" dirty="0"/>
              <a:t>Emulation is driven by a loop that is run on a separate thread to the GUI</a:t>
            </a:r>
          </a:p>
          <a:p>
            <a:pPr lvl="1"/>
            <a:r>
              <a:rPr lang="en-GB" dirty="0"/>
              <a:t>Emulates the GBC’s clock speed via </a:t>
            </a:r>
            <a:r>
              <a:rPr lang="en-GB" dirty="0">
                <a:latin typeface="Consolas" panose="020B0609020204030204" pitchFamily="49" charset="0"/>
              </a:rPr>
              <a:t>sleep()</a:t>
            </a:r>
            <a:r>
              <a:rPr lang="en-GB" dirty="0"/>
              <a:t> and frame skipping</a:t>
            </a:r>
          </a:p>
          <a:p>
            <a:pPr lvl="1"/>
            <a:r>
              <a:rPr lang="en-GB" dirty="0"/>
              <a:t>Supports pausing and fast-forwarding</a:t>
            </a:r>
          </a:p>
          <a:p>
            <a:pPr lvl="1"/>
            <a:r>
              <a:rPr lang="en-GB" dirty="0"/>
              <a:t>The </a:t>
            </a:r>
            <a:r>
              <a:rPr lang="en-GB" dirty="0">
                <a:latin typeface="Consolas" panose="020B0609020204030204" pitchFamily="49" charset="0"/>
              </a:rPr>
              <a:t>Emulator</a:t>
            </a:r>
            <a:r>
              <a:rPr lang="en-GB" dirty="0"/>
              <a:t> class contains methods for interacting with the emulated system in a thread-safe manner</a:t>
            </a:r>
          </a:p>
          <a:p>
            <a:pPr lvl="1"/>
            <a:endParaRPr lang="en-GB" dirty="0"/>
          </a:p>
          <a:p>
            <a:r>
              <a:rPr lang="en-GB" dirty="0"/>
              <a:t>The emulator automatically detects whether the loaded program should be ran in GB backwards compatibility mode</a:t>
            </a:r>
          </a:p>
          <a:p>
            <a:pPr lvl="1"/>
            <a:r>
              <a:rPr lang="en-GB" dirty="0"/>
              <a:t>Achieved by parsing header data included inside of every program’s ROM</a:t>
            </a:r>
          </a:p>
        </p:txBody>
      </p:sp>
    </p:spTree>
    <p:extLst>
      <p:ext uri="{BB962C8B-B14F-4D97-AF65-F5344CB8AC3E}">
        <p14:creationId xmlns:p14="http://schemas.microsoft.com/office/powerpoint/2010/main" val="2356872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7CCE-B95C-4B58-960C-F42E9E342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331787"/>
            <a:ext cx="10515600" cy="1325563"/>
          </a:xfrm>
        </p:spPr>
        <p:txBody>
          <a:bodyPr/>
          <a:lstStyle/>
          <a:p>
            <a:r>
              <a:rPr lang="en-GB" dirty="0"/>
              <a:t>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E7724-3249-4325-8800-7ED572171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806575"/>
            <a:ext cx="775335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Emulated memory is represented using arrays</a:t>
            </a:r>
          </a:p>
          <a:p>
            <a:pPr lvl="1"/>
            <a:r>
              <a:rPr lang="en-GB" dirty="0"/>
              <a:t>Dynamic sized arrays (</a:t>
            </a:r>
            <a:r>
              <a:rPr lang="en-GB" dirty="0">
                <a:latin typeface="Consolas" panose="020B0609020204030204" pitchFamily="49" charset="0"/>
              </a:rPr>
              <a:t>std::vector</a:t>
            </a:r>
            <a:r>
              <a:rPr lang="en-GB" dirty="0"/>
              <a:t>s) are used for storing program ROM data and cartridge RAM</a:t>
            </a:r>
          </a:p>
          <a:p>
            <a:pPr lvl="1"/>
            <a:r>
              <a:rPr lang="en-GB" dirty="0"/>
              <a:t>Fixed size arrays are used for all other memory</a:t>
            </a:r>
          </a:p>
          <a:p>
            <a:pPr lvl="1"/>
            <a:endParaRPr lang="en-GB" dirty="0"/>
          </a:p>
          <a:p>
            <a:r>
              <a:rPr lang="en-GB" dirty="0"/>
              <a:t>All GBC memory is mapped within a single 16-bit address space</a:t>
            </a:r>
          </a:p>
          <a:p>
            <a:pPr lvl="1"/>
            <a:r>
              <a:rPr lang="en-GB" dirty="0"/>
              <a:t>Emulated memory is mapped using simple if-else statements that test against each mapped address range</a:t>
            </a:r>
          </a:p>
          <a:p>
            <a:pPr lvl="1"/>
            <a:endParaRPr lang="en-GB" dirty="0"/>
          </a:p>
          <a:p>
            <a:r>
              <a:rPr lang="en-GB" dirty="0"/>
              <a:t>Mapped I/O registers are used to configure and query the status of hardware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0F8126-B724-4723-A5FD-7152BE1C55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7" r="54361"/>
          <a:stretch/>
        </p:blipFill>
        <p:spPr>
          <a:xfrm>
            <a:off x="8362950" y="1995488"/>
            <a:ext cx="3124200" cy="320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29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7CCE-B95C-4B58-960C-F42E9E34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E7724-3249-4325-8800-7ED572171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The emulated CPU is responsible for determining how many clock cycles other hardware components run for every time it is updated</a:t>
            </a:r>
          </a:p>
          <a:p>
            <a:endParaRPr lang="en-GB" dirty="0"/>
          </a:p>
          <a:p>
            <a:r>
              <a:rPr lang="en-GB" dirty="0"/>
              <a:t>Implements 5 types of maskable interrupt</a:t>
            </a:r>
          </a:p>
          <a:p>
            <a:pPr lvl="1"/>
            <a:r>
              <a:rPr lang="en-GB" dirty="0"/>
              <a:t>Requested by the program or other hardware when specific time sensitive conditions are met (e.g. when a frame of video has finished rendering)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Program instructions are represented as machine code in ROM</a:t>
            </a:r>
          </a:p>
          <a:p>
            <a:pPr lvl="1"/>
            <a:r>
              <a:rPr lang="en-GB" dirty="0"/>
              <a:t>500 opcodes exist for representing all instruction and addressing mode configurations</a:t>
            </a:r>
          </a:p>
          <a:p>
            <a:pPr lvl="1"/>
            <a:r>
              <a:rPr lang="en-GB" dirty="0"/>
              <a:t>Because opcodes are 8 bits, a special opcode (</a:t>
            </a:r>
            <a:r>
              <a:rPr lang="en-GB" dirty="0">
                <a:latin typeface="Consolas" panose="020B0609020204030204" pitchFamily="49" charset="0"/>
              </a:rPr>
              <a:t>0xCB</a:t>
            </a:r>
            <a:r>
              <a:rPr lang="en-GB" dirty="0"/>
              <a:t>) is used as a prefix for representing 256 opcodes in an extended instruction set</a:t>
            </a:r>
          </a:p>
          <a:p>
            <a:pPr lvl="1"/>
            <a:r>
              <a:rPr lang="en-GB" dirty="0"/>
              <a:t>Instruction decoding is implemented using a large switch statement, which compiles into a jump table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7535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7CCE-B95C-4B58-960C-F42E9E342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775"/>
            <a:ext cx="10515600" cy="1325563"/>
          </a:xfrm>
        </p:spPr>
        <p:txBody>
          <a:bodyPr/>
          <a:lstStyle/>
          <a:p>
            <a:r>
              <a:rPr lang="en-GB" dirty="0"/>
              <a:t>CPU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E7724-3249-4325-8800-7ED572171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0" y="1385887"/>
            <a:ext cx="10801350" cy="543401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The CPU exposes numerous program registers</a:t>
            </a:r>
          </a:p>
          <a:p>
            <a:pPr lvl="1"/>
            <a:r>
              <a:rPr lang="en-GB" dirty="0"/>
              <a:t>Six 8-bit General Purpose registers (B, C, D, E, H, L)</a:t>
            </a:r>
          </a:p>
          <a:p>
            <a:pPr lvl="1"/>
            <a:r>
              <a:rPr lang="en-GB" dirty="0"/>
              <a:t>An 8-bit Accumulator (A) stores the result of arithmetic and logical operations</a:t>
            </a:r>
          </a:p>
          <a:p>
            <a:pPr lvl="1"/>
            <a:r>
              <a:rPr lang="en-GB" dirty="0"/>
              <a:t>An 8-bit Status Flag (F) stores the result of the previously executed arithmetic or logical operation</a:t>
            </a:r>
          </a:p>
          <a:p>
            <a:pPr lvl="1"/>
            <a:r>
              <a:rPr lang="en-GB" dirty="0"/>
              <a:t>A 16-bit Program Counter (PC)</a:t>
            </a:r>
          </a:p>
          <a:p>
            <a:pPr lvl="1"/>
            <a:r>
              <a:rPr lang="en-GB" dirty="0"/>
              <a:t>A 16-bit Stack Pointer (SP)</a:t>
            </a:r>
          </a:p>
          <a:p>
            <a:pPr lvl="1"/>
            <a:endParaRPr lang="en-GB" dirty="0"/>
          </a:p>
          <a:p>
            <a:r>
              <a:rPr lang="en-GB" dirty="0"/>
              <a:t>Many 8-bit registers can be addressed as 16-bit register pairs</a:t>
            </a:r>
          </a:p>
          <a:p>
            <a:pPr lvl="1"/>
            <a:r>
              <a:rPr lang="en-GB" dirty="0"/>
              <a:t>AF, BC, DE &amp; HL</a:t>
            </a:r>
          </a:p>
          <a:p>
            <a:pPr lvl="1"/>
            <a:endParaRPr lang="en-GB" dirty="0"/>
          </a:p>
          <a:p>
            <a:r>
              <a:rPr lang="en-GB" dirty="0"/>
              <a:t>The Curiously Recurring Template Pattern (CRTP) C++ idiom is used to represent the emulated CPU registers in code</a:t>
            </a:r>
          </a:p>
          <a:p>
            <a:pPr lvl="1"/>
            <a:r>
              <a:rPr lang="en-GB" dirty="0"/>
              <a:t>This optimization allows emulated registers to inherit behaviour without virtual function call overhead</a:t>
            </a:r>
          </a:p>
          <a:p>
            <a:pPr lvl="1"/>
            <a:r>
              <a:rPr lang="en-GB" dirty="0"/>
              <a:t>Requires concrete types to be known at compile-time</a:t>
            </a:r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8016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7CCE-B95C-4B58-960C-F42E9E342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502" y="224709"/>
            <a:ext cx="10515600" cy="1325563"/>
          </a:xfrm>
        </p:spPr>
        <p:txBody>
          <a:bodyPr/>
          <a:lstStyle/>
          <a:p>
            <a:r>
              <a:rPr lang="en-GB" dirty="0"/>
              <a:t>LCD Controller (PPU)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E7724-3249-4325-8800-7ED572171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502" y="1474072"/>
            <a:ext cx="8133698" cy="501880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All graphics to be rendered are stored in VRAM as individual 8 x 8-pixel bitmap tiles</a:t>
            </a:r>
          </a:p>
          <a:p>
            <a:endParaRPr lang="en-GB" dirty="0"/>
          </a:p>
          <a:p>
            <a:r>
              <a:rPr lang="en-GB" dirty="0"/>
              <a:t>Assortments of 32 x 32 tiles, known as tile maps, are also stored in VRAM</a:t>
            </a:r>
          </a:p>
          <a:p>
            <a:endParaRPr lang="en-GB" dirty="0"/>
          </a:p>
          <a:p>
            <a:r>
              <a:rPr lang="en-GB" dirty="0"/>
              <a:t>3 tile layers are combined together to produce an output image</a:t>
            </a:r>
          </a:p>
          <a:p>
            <a:pPr lvl="1"/>
            <a:r>
              <a:rPr lang="en-GB" dirty="0"/>
              <a:t>Background layer </a:t>
            </a:r>
            <a:r>
              <a:rPr lang="en-GB" i="1" dirty="0"/>
              <a:t>(back)</a:t>
            </a:r>
          </a:p>
          <a:p>
            <a:pPr lvl="2"/>
            <a:r>
              <a:rPr lang="en-GB" dirty="0"/>
              <a:t>Uses a tile map for BG graphics</a:t>
            </a:r>
          </a:p>
          <a:p>
            <a:pPr lvl="1"/>
            <a:r>
              <a:rPr lang="en-GB" dirty="0"/>
              <a:t>Window layer </a:t>
            </a:r>
            <a:r>
              <a:rPr lang="en-GB" i="1" dirty="0"/>
              <a:t>(middle)</a:t>
            </a:r>
          </a:p>
          <a:p>
            <a:pPr lvl="2"/>
            <a:r>
              <a:rPr lang="en-GB" dirty="0"/>
              <a:t>Uses a tile map for UI graphics</a:t>
            </a:r>
          </a:p>
          <a:p>
            <a:pPr lvl="1"/>
            <a:r>
              <a:rPr lang="en-GB" dirty="0"/>
              <a:t>Object layer </a:t>
            </a:r>
            <a:r>
              <a:rPr lang="en-GB" i="1" dirty="0"/>
              <a:t>(front)</a:t>
            </a:r>
          </a:p>
          <a:p>
            <a:pPr lvl="2"/>
            <a:r>
              <a:rPr lang="en-GB" dirty="0"/>
              <a:t>Uses object attribute memory (OAM-RAM) for representing graphics that move independently from the other layers (e.g. projectiles)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735685-78CB-4203-A9EB-7432A68EE9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798166" y="569197"/>
            <a:ext cx="1325563" cy="1325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FA7BAE-A4CA-422D-B230-D51BBE3DE8A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362118" y="2149990"/>
            <a:ext cx="2200873" cy="2104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200F23-86E5-4F27-9AF2-8673EE55075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358906" y="4509770"/>
            <a:ext cx="2204085" cy="198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2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7CCE-B95C-4B58-960C-F42E9E34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LCD Controller (PPU)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E7724-3249-4325-8800-7ED572171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115550" cy="4557712"/>
          </a:xfrm>
        </p:spPr>
        <p:txBody>
          <a:bodyPr>
            <a:normAutofit/>
          </a:bodyPr>
          <a:lstStyle/>
          <a:p>
            <a:r>
              <a:rPr lang="en-GB" dirty="0"/>
              <a:t>Emulated LCD output rendered using the SFML library</a:t>
            </a:r>
          </a:p>
          <a:p>
            <a:pPr lvl="1"/>
            <a:r>
              <a:rPr lang="en-GB" dirty="0"/>
              <a:t>Provides cross-platform hardware acceleration for rendering (via OpenGL)</a:t>
            </a:r>
          </a:p>
          <a:p>
            <a:pPr lvl="1"/>
            <a:endParaRPr lang="en-GB" dirty="0"/>
          </a:p>
          <a:p>
            <a:r>
              <a:rPr lang="en-GB" dirty="0"/>
              <a:t>The PPU renders on a per-scanline basis, alternating between 4 different modes of operation. The most important are:</a:t>
            </a:r>
          </a:p>
          <a:p>
            <a:pPr lvl="1"/>
            <a:r>
              <a:rPr lang="en-GB" dirty="0"/>
              <a:t>H-Blank: when a single scanline has rendered</a:t>
            </a:r>
          </a:p>
          <a:p>
            <a:pPr lvl="1"/>
            <a:r>
              <a:rPr lang="en-GB" dirty="0"/>
              <a:t>V-Blank: when a full frame of video has rendered (occurs at ~59.7 Hz)</a:t>
            </a:r>
          </a:p>
          <a:p>
            <a:pPr lvl="1"/>
            <a:endParaRPr lang="en-GB" dirty="0"/>
          </a:p>
          <a:p>
            <a:r>
              <a:rPr lang="en-GB" dirty="0"/>
              <a:t>Implements direct memory access (DMA) circuitry</a:t>
            </a:r>
          </a:p>
          <a:p>
            <a:pPr lvl="1"/>
            <a:r>
              <a:rPr lang="en-GB" dirty="0"/>
              <a:t>Allows programs to quickly copy data to VRAM and OAM-RAM</a:t>
            </a:r>
          </a:p>
        </p:txBody>
      </p:sp>
    </p:spTree>
    <p:extLst>
      <p:ext uri="{BB962C8B-B14F-4D97-AF65-F5344CB8AC3E}">
        <p14:creationId xmlns:p14="http://schemas.microsoft.com/office/powerpoint/2010/main" val="790939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7CCE-B95C-4B58-960C-F42E9E342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50" y="208081"/>
            <a:ext cx="10515600" cy="1325563"/>
          </a:xfrm>
        </p:spPr>
        <p:txBody>
          <a:bodyPr/>
          <a:lstStyle/>
          <a:p>
            <a:r>
              <a:rPr lang="en-GB" dirty="0"/>
              <a:t>Audio Controller (APU)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E7724-3249-4325-8800-7ED572171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52550"/>
            <a:ext cx="11010900" cy="2652789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2-channel stereo sound output streamed using SFML (via OpenAL)</a:t>
            </a:r>
          </a:p>
          <a:p>
            <a:pPr lvl="1"/>
            <a:r>
              <a:rPr lang="en-GB" dirty="0"/>
              <a:t>Emulated output down-sampled to 44,100 Hz for compatibility with modern sound cards</a:t>
            </a:r>
          </a:p>
          <a:p>
            <a:endParaRPr lang="en-GB" dirty="0"/>
          </a:p>
          <a:p>
            <a:r>
              <a:rPr lang="en-GB" dirty="0"/>
              <a:t>Implements 4 waveform generation channels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Square wave with sweep and envelope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Square wave with envelope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Voluntary waveforms (from 4-bit PCM samples in wave RAM)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Pseudorandom white noise with envelope</a:t>
            </a:r>
          </a:p>
        </p:txBody>
      </p:sp>
      <p:pic>
        <p:nvPicPr>
          <p:cNvPr id="4" name="Picture 3" descr=" ">
            <a:extLst>
              <a:ext uri="{FF2B5EF4-FFF2-40B4-BE49-F238E27FC236}">
                <a16:creationId xmlns:a16="http://schemas.microsoft.com/office/drawing/2014/main" id="{781725C7-EAFB-4A31-A6F8-EF118AFDF04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4295535"/>
            <a:ext cx="281495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s://upload.wikimedia.org/wikipedia/commons/thumb/c/c1/White_noise.svg/720px-White_noise.svg.png">
            <a:extLst>
              <a:ext uri="{FF2B5EF4-FFF2-40B4-BE49-F238E27FC236}">
                <a16:creationId xmlns:a16="http://schemas.microsoft.com/office/drawing/2014/main" id="{5428D592-A44E-49E7-BB5B-C3B6157B7B16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5" t="8099" r="6423" b="10283"/>
          <a:stretch/>
        </p:blipFill>
        <p:spPr bwMode="auto">
          <a:xfrm>
            <a:off x="9068059" y="4054870"/>
            <a:ext cx="2660015" cy="19837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122" name="Picture 2" descr="File:4-bit-linear-PCM.svg">
            <a:extLst>
              <a:ext uri="{FF2B5EF4-FFF2-40B4-BE49-F238E27FC236}">
                <a16:creationId xmlns:a16="http://schemas.microsoft.com/office/drawing/2014/main" id="{558C52BD-C8A6-44A9-8A9E-631418522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987" y="4169567"/>
            <a:ext cx="2660016" cy="199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19F4C4-3984-4809-91BC-29BDCC973710}"/>
              </a:ext>
            </a:extLst>
          </p:cNvPr>
          <p:cNvSpPr txBox="1"/>
          <p:nvPr/>
        </p:nvSpPr>
        <p:spPr>
          <a:xfrm>
            <a:off x="1500101" y="6088618"/>
            <a:ext cx="137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Square wave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E1FDCC-B4A9-41FE-A851-9DDA66DCBEAB}"/>
              </a:ext>
            </a:extLst>
          </p:cNvPr>
          <p:cNvSpPr txBox="1"/>
          <p:nvPr/>
        </p:nvSpPr>
        <p:spPr>
          <a:xfrm>
            <a:off x="5461746" y="6092825"/>
            <a:ext cx="163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Voluntary wave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318D0A-BF78-4A74-B896-615130D09EB4}"/>
              </a:ext>
            </a:extLst>
          </p:cNvPr>
          <p:cNvSpPr txBox="1"/>
          <p:nvPr/>
        </p:nvSpPr>
        <p:spPr>
          <a:xfrm>
            <a:off x="9473742" y="6088618"/>
            <a:ext cx="184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White noise wave</a:t>
            </a:r>
          </a:p>
        </p:txBody>
      </p:sp>
    </p:spTree>
    <p:extLst>
      <p:ext uri="{BB962C8B-B14F-4D97-AF65-F5344CB8AC3E}">
        <p14:creationId xmlns:p14="http://schemas.microsoft.com/office/powerpoint/2010/main" val="1352117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7CCE-B95C-4B58-960C-F42E9E342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657" y="202304"/>
            <a:ext cx="10515600" cy="1325563"/>
          </a:xfrm>
        </p:spPr>
        <p:txBody>
          <a:bodyPr/>
          <a:lstStyle/>
          <a:p>
            <a:r>
              <a:rPr lang="en-GB" dirty="0"/>
              <a:t>Audio Controller (APU)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E7724-3249-4325-8800-7ED572171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527" y="1292904"/>
            <a:ext cx="6676185" cy="5069342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Volume envelope units</a:t>
            </a:r>
          </a:p>
          <a:p>
            <a:pPr lvl="1"/>
            <a:r>
              <a:rPr lang="en-GB" dirty="0"/>
              <a:t>Gradually increases or decreases waveform volume over time, typically by modifying amplitude</a:t>
            </a:r>
          </a:p>
          <a:p>
            <a:pPr lvl="1"/>
            <a:endParaRPr lang="en-GB" dirty="0"/>
          </a:p>
          <a:p>
            <a:r>
              <a:rPr lang="en-GB" dirty="0"/>
              <a:t>Frequency sweep units</a:t>
            </a:r>
          </a:p>
          <a:p>
            <a:pPr lvl="1"/>
            <a:r>
              <a:rPr lang="en-GB" dirty="0"/>
              <a:t>Gradually increases or decreases waveform frequency over time</a:t>
            </a:r>
          </a:p>
          <a:p>
            <a:endParaRPr lang="en-GB" dirty="0"/>
          </a:p>
          <a:p>
            <a:r>
              <a:rPr lang="en-GB" dirty="0"/>
              <a:t>Additionally, all channels include a length counter</a:t>
            </a:r>
          </a:p>
          <a:p>
            <a:pPr lvl="1"/>
            <a:r>
              <a:rPr lang="en-GB" dirty="0"/>
              <a:t>Silences a channel after a specific amount of time</a:t>
            </a:r>
          </a:p>
          <a:p>
            <a:pPr lvl="1"/>
            <a:endParaRPr lang="en-GB" dirty="0"/>
          </a:p>
          <a:p>
            <a:r>
              <a:rPr lang="en-GB" dirty="0"/>
              <a:t>These units are updated by a frame sequencer</a:t>
            </a:r>
          </a:p>
          <a:p>
            <a:pPr lvl="1"/>
            <a:r>
              <a:rPr lang="en-GB" dirty="0"/>
              <a:t>Volume envelope units are updated at 64 Hz</a:t>
            </a:r>
          </a:p>
          <a:p>
            <a:pPr lvl="1"/>
            <a:r>
              <a:rPr lang="en-GB" dirty="0"/>
              <a:t>Frequency sweep units are updated at 128 Hz</a:t>
            </a:r>
          </a:p>
          <a:p>
            <a:pPr lvl="1"/>
            <a:r>
              <a:rPr lang="en-GB" dirty="0"/>
              <a:t>Length counters are updated at 256 Hz</a:t>
            </a:r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D52067-AC71-463B-BCA5-85C2AD8F8A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36901" y="4628696"/>
            <a:ext cx="3799205" cy="1733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D7B29F-7A09-4E37-8DE9-D8CAD87B449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996691" y="1695450"/>
            <a:ext cx="3839415" cy="1733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9763F3-ED49-4993-8394-67013A88254D}"/>
              </a:ext>
            </a:extLst>
          </p:cNvPr>
          <p:cNvSpPr txBox="1"/>
          <p:nvPr/>
        </p:nvSpPr>
        <p:spPr>
          <a:xfrm>
            <a:off x="8867749" y="4259364"/>
            <a:ext cx="213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Increasing frequency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F39BF3-30AE-4C4F-89EB-E6A8D022C1E9}"/>
              </a:ext>
            </a:extLst>
          </p:cNvPr>
          <p:cNvSpPr txBox="1"/>
          <p:nvPr/>
        </p:nvSpPr>
        <p:spPr>
          <a:xfrm>
            <a:off x="8824220" y="1253257"/>
            <a:ext cx="215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Increasing amplitude</a:t>
            </a:r>
          </a:p>
        </p:txBody>
      </p:sp>
    </p:spTree>
    <p:extLst>
      <p:ext uri="{BB962C8B-B14F-4D97-AF65-F5344CB8AC3E}">
        <p14:creationId xmlns:p14="http://schemas.microsoft.com/office/powerpoint/2010/main" val="234919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31F26-FBC2-48D9-8CF6-2F8178270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365125"/>
            <a:ext cx="10515600" cy="1325563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57811-9A71-4A2D-84FC-7E9B83772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72" y="1690688"/>
            <a:ext cx="7579177" cy="4486275"/>
          </a:xfrm>
        </p:spPr>
        <p:txBody>
          <a:bodyPr>
            <a:normAutofit fontScale="92500"/>
          </a:bodyPr>
          <a:lstStyle/>
          <a:p>
            <a:r>
              <a:rPr lang="en-GB" dirty="0"/>
              <a:t>Developed software that can run Game Boy and Game Boy Color programs on modern systems</a:t>
            </a:r>
          </a:p>
          <a:p>
            <a:pPr lvl="1"/>
            <a:r>
              <a:rPr lang="en-GB" dirty="0"/>
              <a:t>Reads programs from ROM dumps (.</a:t>
            </a:r>
            <a:r>
              <a:rPr lang="en-GB" dirty="0" err="1"/>
              <a:t>gb</a:t>
            </a:r>
            <a:r>
              <a:rPr lang="en-GB" dirty="0"/>
              <a:t>, .</a:t>
            </a:r>
            <a:r>
              <a:rPr lang="en-GB" dirty="0" err="1"/>
              <a:t>gbc</a:t>
            </a:r>
            <a:r>
              <a:rPr lang="en-GB" dirty="0"/>
              <a:t> files)</a:t>
            </a:r>
          </a:p>
          <a:p>
            <a:pPr lvl="1"/>
            <a:endParaRPr lang="en-GB" dirty="0"/>
          </a:p>
          <a:p>
            <a:r>
              <a:rPr lang="en-GB" dirty="0"/>
              <a:t>Uses a low-level emulation (LLE) approach</a:t>
            </a:r>
          </a:p>
          <a:p>
            <a:pPr lvl="1"/>
            <a:r>
              <a:rPr lang="en-GB" dirty="0"/>
              <a:t>Replicates the operation of the GBC’s hardware in code</a:t>
            </a:r>
          </a:p>
          <a:p>
            <a:pPr lvl="1"/>
            <a:r>
              <a:rPr lang="en-GB" dirty="0"/>
              <a:t>Essentially runs a virtual GBC guest machine</a:t>
            </a:r>
          </a:p>
          <a:p>
            <a:pPr lvl="1"/>
            <a:endParaRPr lang="en-GB" dirty="0"/>
          </a:p>
          <a:p>
            <a:r>
              <a:rPr lang="en-GB" dirty="0"/>
              <a:t>Two modes of operation</a:t>
            </a:r>
          </a:p>
          <a:p>
            <a:pPr lvl="1"/>
            <a:r>
              <a:rPr lang="en-GB" dirty="0"/>
              <a:t>GUI for interacting with programs (using wxWidgets)</a:t>
            </a:r>
          </a:p>
          <a:p>
            <a:pPr lvl="1"/>
            <a:r>
              <a:rPr lang="en-GB" dirty="0"/>
              <a:t>Command-line interface for debugging CPU emulation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C4F9D0-5F3C-48EA-A290-68EAC26B2FA7}"/>
              </a:ext>
            </a:extLst>
          </p:cNvPr>
          <p:cNvPicPr/>
          <p:nvPr/>
        </p:nvPicPr>
        <p:blipFill rotWithShape="1">
          <a:blip r:embed="rId2"/>
          <a:srcRect l="70" t="8942" r="27310" b="31288"/>
          <a:stretch/>
        </p:blipFill>
        <p:spPr bwMode="auto">
          <a:xfrm>
            <a:off x="8288488" y="4730996"/>
            <a:ext cx="3424538" cy="17618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16B850-4FC6-49CC-9639-7BAB2C599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3829" y="2728948"/>
            <a:ext cx="1833857" cy="17618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3F5C86-6351-4FA2-B8DC-0244AB349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3829" y="809748"/>
            <a:ext cx="1833857" cy="176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2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D3F6-FBF1-4112-ACBC-681B6B2EC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2618"/>
            <a:ext cx="10515600" cy="1325563"/>
          </a:xfrm>
        </p:spPr>
        <p:txBody>
          <a:bodyPr/>
          <a:lstStyle/>
          <a:p>
            <a:r>
              <a:rPr lang="en-GB" dirty="0"/>
              <a:t>So, what</a:t>
            </a:r>
            <a:r>
              <a:rPr lang="en-GB" b="1" i="1" dirty="0"/>
              <a:t> is</a:t>
            </a:r>
            <a:r>
              <a:rPr lang="en-GB" dirty="0"/>
              <a:t> a Game Boy Color?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08F26-19F1-447F-B789-6EB45FD8F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32077" cy="4351338"/>
          </a:xfrm>
        </p:spPr>
        <p:txBody>
          <a:bodyPr/>
          <a:lstStyle/>
          <a:p>
            <a:r>
              <a:rPr lang="en-GB" dirty="0"/>
              <a:t>Handheld video game console made by Nintendo</a:t>
            </a:r>
          </a:p>
          <a:p>
            <a:r>
              <a:rPr lang="en-GB" dirty="0"/>
              <a:t>Released in 1998</a:t>
            </a:r>
          </a:p>
          <a:p>
            <a:r>
              <a:rPr lang="en-GB" dirty="0"/>
              <a:t>Successor to the Game Boy</a:t>
            </a:r>
          </a:p>
          <a:p>
            <a:r>
              <a:rPr lang="en-GB" dirty="0"/>
              <a:t>Both systems sold a combined total of ~120 million units worldwide</a:t>
            </a:r>
          </a:p>
          <a:p>
            <a:r>
              <a:rPr lang="en-GB" dirty="0"/>
              <a:t>Contributed to the success of media franchises such as </a:t>
            </a:r>
            <a:r>
              <a:rPr lang="en-GB" i="1" dirty="0"/>
              <a:t>Pokémon</a:t>
            </a:r>
            <a:r>
              <a:rPr lang="en-GB" dirty="0"/>
              <a:t>, which saw its first few games released for the system</a:t>
            </a:r>
            <a:endParaRPr lang="en-GB" i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23555B-A693-47B5-8A5A-C3FBC5775FB5}"/>
              </a:ext>
            </a:extLst>
          </p:cNvPr>
          <p:cNvGrpSpPr/>
          <p:nvPr/>
        </p:nvGrpSpPr>
        <p:grpSpPr>
          <a:xfrm>
            <a:off x="8746592" y="1074783"/>
            <a:ext cx="2607208" cy="4708434"/>
            <a:chOff x="8626760" y="1468529"/>
            <a:chExt cx="2607208" cy="4708434"/>
          </a:xfrm>
        </p:grpSpPr>
        <p:pic>
          <p:nvPicPr>
            <p:cNvPr id="4" name="Picture 2" descr="Nintendo-Game-Boy-Color-FL.jpg">
              <a:extLst>
                <a:ext uri="{FF2B5EF4-FFF2-40B4-BE49-F238E27FC236}">
                  <a16:creationId xmlns:a16="http://schemas.microsoft.com/office/drawing/2014/main" id="{90509BC2-EEFF-4064-BCD3-40E98ED4DD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6760" y="1468529"/>
              <a:ext cx="2607208" cy="3545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Game Boy Color logo.svg">
              <a:extLst>
                <a:ext uri="{FF2B5EF4-FFF2-40B4-BE49-F238E27FC236}">
                  <a16:creationId xmlns:a16="http://schemas.microsoft.com/office/drawing/2014/main" id="{4F4E4F1E-D919-424A-A2BE-B27F3FD50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9861" y="5407461"/>
              <a:ext cx="1881006" cy="769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2811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D3F6-FBF1-4112-ACBC-681B6B2EC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2618"/>
            <a:ext cx="10515600" cy="1325563"/>
          </a:xfrm>
        </p:spPr>
        <p:txBody>
          <a:bodyPr/>
          <a:lstStyle/>
          <a:p>
            <a:r>
              <a:rPr lang="en-GB" dirty="0"/>
              <a:t>So, what</a:t>
            </a:r>
            <a:r>
              <a:rPr lang="en-GB" b="1" i="1" dirty="0"/>
              <a:t> is</a:t>
            </a:r>
            <a:r>
              <a:rPr lang="en-GB" dirty="0"/>
              <a:t> a Game Boy Color?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08F26-19F1-447F-B789-6EB45FD8F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32077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8-bit Sharp LR35902 CPU</a:t>
            </a:r>
          </a:p>
          <a:p>
            <a:pPr lvl="1"/>
            <a:r>
              <a:rPr lang="en-GB" dirty="0"/>
              <a:t>Based on the Zilog Z80 and Intel 8080</a:t>
            </a:r>
          </a:p>
          <a:p>
            <a:pPr lvl="1"/>
            <a:r>
              <a:rPr lang="en-GB" dirty="0"/>
              <a:t>Clock speed of ~4.2 or ~8.4 MHz</a:t>
            </a:r>
          </a:p>
          <a:p>
            <a:r>
              <a:rPr lang="en-GB" dirty="0"/>
              <a:t>32 KB WRAM</a:t>
            </a:r>
          </a:p>
          <a:p>
            <a:r>
              <a:rPr lang="en-GB" dirty="0"/>
              <a:t>16 KB VRAM</a:t>
            </a:r>
          </a:p>
          <a:p>
            <a:r>
              <a:rPr lang="en-GB" dirty="0"/>
              <a:t>160 x 144-pixel colour LCD</a:t>
            </a:r>
          </a:p>
          <a:p>
            <a:r>
              <a:rPr lang="en-GB" dirty="0"/>
              <a:t>Joypad</a:t>
            </a:r>
          </a:p>
          <a:p>
            <a:pPr lvl="1"/>
            <a:r>
              <a:rPr lang="en-GB" dirty="0"/>
              <a:t>Has a directional pad and four extra buttons</a:t>
            </a:r>
          </a:p>
          <a:p>
            <a:r>
              <a:rPr lang="en-GB" dirty="0"/>
              <a:t>Mono speaker</a:t>
            </a:r>
          </a:p>
          <a:p>
            <a:pPr lvl="1"/>
            <a:r>
              <a:rPr lang="en-GB" dirty="0"/>
              <a:t>2-channel stereo output possible with headphones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A3DEB8E-2A1F-43B1-B0F3-8279789B2680}"/>
              </a:ext>
            </a:extLst>
          </p:cNvPr>
          <p:cNvGrpSpPr/>
          <p:nvPr/>
        </p:nvGrpSpPr>
        <p:grpSpPr>
          <a:xfrm>
            <a:off x="8746592" y="1075399"/>
            <a:ext cx="2607208" cy="4708434"/>
            <a:chOff x="8626760" y="1468529"/>
            <a:chExt cx="2607208" cy="4708434"/>
          </a:xfrm>
        </p:grpSpPr>
        <p:pic>
          <p:nvPicPr>
            <p:cNvPr id="4" name="Picture 2" descr="Nintendo-Game-Boy-Color-FL.jpg">
              <a:extLst>
                <a:ext uri="{FF2B5EF4-FFF2-40B4-BE49-F238E27FC236}">
                  <a16:creationId xmlns:a16="http://schemas.microsoft.com/office/drawing/2014/main" id="{90509BC2-EEFF-4064-BCD3-40E98ED4DD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6760" y="1468529"/>
              <a:ext cx="2607208" cy="3545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Game Boy Color logo.svg">
              <a:extLst>
                <a:ext uri="{FF2B5EF4-FFF2-40B4-BE49-F238E27FC236}">
                  <a16:creationId xmlns:a16="http://schemas.microsoft.com/office/drawing/2014/main" id="{4F4E4F1E-D919-424A-A2BE-B27F3FD50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9861" y="5407461"/>
              <a:ext cx="1881006" cy="769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43178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D3F6-FBF1-4112-ACBC-681B6B2EC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2618"/>
            <a:ext cx="10515600" cy="1325563"/>
          </a:xfrm>
        </p:spPr>
        <p:txBody>
          <a:bodyPr/>
          <a:lstStyle/>
          <a:p>
            <a:r>
              <a:rPr lang="en-GB" dirty="0"/>
              <a:t>So, what</a:t>
            </a:r>
            <a:r>
              <a:rPr lang="en-GB" b="1" i="1" dirty="0"/>
              <a:t> is</a:t>
            </a:r>
            <a:r>
              <a:rPr lang="en-GB" dirty="0"/>
              <a:t> a Game Boy Color?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08F26-19F1-447F-B789-6EB45FD8F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532077" cy="4351339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The GBC is backwards compatible with its predecessor, the Game Boy</a:t>
            </a:r>
          </a:p>
          <a:p>
            <a:pPr lvl="1"/>
            <a:r>
              <a:rPr lang="en-GB" dirty="0"/>
              <a:t>Monochrome dot-matrix screen </a:t>
            </a:r>
            <a:r>
              <a:rPr lang="en-GB" i="1" dirty="0"/>
              <a:t>(vs colour LCD)</a:t>
            </a:r>
          </a:p>
          <a:p>
            <a:pPr lvl="1"/>
            <a:r>
              <a:rPr lang="en-GB" dirty="0"/>
              <a:t>CPU locked at a 4.2 MHz clock speed </a:t>
            </a:r>
            <a:r>
              <a:rPr lang="en-GB" i="1" dirty="0"/>
              <a:t>(vs 8.4 MHz max)</a:t>
            </a:r>
          </a:p>
          <a:p>
            <a:pPr lvl="1"/>
            <a:r>
              <a:rPr lang="en-GB" dirty="0"/>
              <a:t>8 KB WRAM </a:t>
            </a:r>
            <a:r>
              <a:rPr lang="en-GB" i="1" dirty="0"/>
              <a:t>(vs 32 KB)</a:t>
            </a:r>
          </a:p>
          <a:p>
            <a:pPr lvl="1"/>
            <a:r>
              <a:rPr lang="en-GB" dirty="0"/>
              <a:t>8 KB VRAM </a:t>
            </a:r>
            <a:r>
              <a:rPr lang="en-GB" i="1" dirty="0"/>
              <a:t>(vs 16 KB)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GB and GBC programs distributed in cartridges</a:t>
            </a:r>
          </a:p>
          <a:p>
            <a:pPr lvl="1"/>
            <a:r>
              <a:rPr lang="en-GB" dirty="0"/>
              <a:t>8 MB ROM maximum</a:t>
            </a:r>
          </a:p>
          <a:p>
            <a:pPr lvl="1"/>
            <a:r>
              <a:rPr lang="en-GB" dirty="0"/>
              <a:t>128 KB RAM maximum</a:t>
            </a:r>
          </a:p>
          <a:p>
            <a:pPr lvl="2"/>
            <a:r>
              <a:rPr lang="en-GB" dirty="0"/>
              <a:t>Sometimes bundled with a battery and used for storing persistent data (leader board scores, player saves, etc.)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8A188E-AE65-422E-B789-80E0C8C31413}"/>
              </a:ext>
            </a:extLst>
          </p:cNvPr>
          <p:cNvGrpSpPr/>
          <p:nvPr/>
        </p:nvGrpSpPr>
        <p:grpSpPr>
          <a:xfrm>
            <a:off x="9192986" y="655732"/>
            <a:ext cx="1852068" cy="2741388"/>
            <a:chOff x="8480936" y="1738180"/>
            <a:chExt cx="2613104" cy="3867856"/>
          </a:xfrm>
        </p:grpSpPr>
        <p:pic>
          <p:nvPicPr>
            <p:cNvPr id="3074" name="Picture 2" descr="Game-Boy-FL.jpg">
              <a:extLst>
                <a:ext uri="{FF2B5EF4-FFF2-40B4-BE49-F238E27FC236}">
                  <a16:creationId xmlns:a16="http://schemas.microsoft.com/office/drawing/2014/main" id="{DAAD29C3-A6E0-4113-8E18-5BDBC530B6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0936" y="1738180"/>
              <a:ext cx="2613104" cy="3172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Gameboy logo.svg">
              <a:extLst>
                <a:ext uri="{FF2B5EF4-FFF2-40B4-BE49-F238E27FC236}">
                  <a16:creationId xmlns:a16="http://schemas.microsoft.com/office/drawing/2014/main" id="{970A745D-B3F4-48F9-8984-5A92FDD8D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7722" y="5197788"/>
              <a:ext cx="2439531" cy="408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8" name="Picture 6" descr="Image result for Game Boy Tetris Cartridge">
            <a:extLst>
              <a:ext uri="{FF2B5EF4-FFF2-40B4-BE49-F238E27FC236}">
                <a16:creationId xmlns:a16="http://schemas.microsoft.com/office/drawing/2014/main" id="{53FEE7DA-CB43-4DB7-B138-6948705AE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144" y="4197543"/>
            <a:ext cx="1587752" cy="197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922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2FB3-79DB-4174-BFCD-DF7EFCD8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 Game Boy Color emulator?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09258-3A38-4249-A0E6-0C006C6B2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690688"/>
            <a:ext cx="10515600" cy="4460875"/>
          </a:xfrm>
        </p:spPr>
        <p:txBody>
          <a:bodyPr>
            <a:normAutofit/>
          </a:bodyPr>
          <a:lstStyle/>
          <a:p>
            <a:r>
              <a:rPr lang="en-GB" dirty="0"/>
              <a:t>Interest in computer systems and video games</a:t>
            </a:r>
          </a:p>
          <a:p>
            <a:pPr lvl="1"/>
            <a:r>
              <a:rPr lang="en-GB" dirty="0"/>
              <a:t>Emulation of video game consoles combines these two interests!</a:t>
            </a:r>
          </a:p>
          <a:p>
            <a:endParaRPr lang="en-GB" dirty="0"/>
          </a:p>
          <a:p>
            <a:r>
              <a:rPr lang="en-GB" dirty="0"/>
              <a:t>Increase my knowledge of low-level programming and C++</a:t>
            </a:r>
          </a:p>
          <a:p>
            <a:pPr lvl="1"/>
            <a:r>
              <a:rPr lang="en-GB" dirty="0"/>
              <a:t>C++ provides speed of native code and abstractions of low-level features such as pointers</a:t>
            </a:r>
          </a:p>
          <a:p>
            <a:endParaRPr lang="en-GB" dirty="0"/>
          </a:p>
          <a:p>
            <a:r>
              <a:rPr lang="en-GB" dirty="0"/>
              <a:t>In a general, social context: hardware eventually fails</a:t>
            </a:r>
          </a:p>
          <a:p>
            <a:pPr lvl="1"/>
            <a:r>
              <a:rPr lang="en-GB" dirty="0"/>
              <a:t>Emulation is necessary in the preservation of their history</a:t>
            </a:r>
          </a:p>
          <a:p>
            <a:pPr lvl="1"/>
            <a:r>
              <a:rPr lang="en-GB" dirty="0"/>
              <a:t>In the case of the GBC, production of units stopped in 2003</a:t>
            </a:r>
          </a:p>
        </p:txBody>
      </p:sp>
    </p:spTree>
    <p:extLst>
      <p:ext uri="{BB962C8B-B14F-4D97-AF65-F5344CB8AC3E}">
        <p14:creationId xmlns:p14="http://schemas.microsoft.com/office/powerpoint/2010/main" val="1868600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D3F6-FBF1-4112-ACBC-681B6B2EC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2618"/>
            <a:ext cx="10515600" cy="1325563"/>
          </a:xfrm>
        </p:spPr>
        <p:txBody>
          <a:bodyPr/>
          <a:lstStyle/>
          <a:p>
            <a:r>
              <a:rPr lang="en-GB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08F26-19F1-447F-B789-6EB45FD8F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532077" cy="4351339"/>
          </a:xfrm>
        </p:spPr>
        <p:txBody>
          <a:bodyPr>
            <a:normAutofit/>
          </a:bodyPr>
          <a:lstStyle/>
          <a:p>
            <a:r>
              <a:rPr lang="en-GB" dirty="0"/>
              <a:t>Key Objectives </a:t>
            </a:r>
            <a:r>
              <a:rPr lang="en-GB" i="1" dirty="0"/>
              <a:t>(musts)</a:t>
            </a:r>
          </a:p>
          <a:p>
            <a:pPr lvl="1"/>
            <a:r>
              <a:rPr lang="en-GB" dirty="0"/>
              <a:t>Emulation of important hardware components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✓</a:t>
            </a:r>
          </a:p>
          <a:p>
            <a:pPr lvl="1"/>
            <a:r>
              <a:rPr lang="en-GB" dirty="0"/>
              <a:t>Implementation of a basic GUI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✓</a:t>
            </a:r>
          </a:p>
          <a:p>
            <a:pPr lvl="1"/>
            <a:r>
              <a:rPr lang="en-GB" dirty="0"/>
              <a:t>Extensive testing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✓</a:t>
            </a:r>
          </a:p>
          <a:p>
            <a:pPr lvl="1"/>
            <a:endParaRPr lang="en-GB" dirty="0"/>
          </a:p>
          <a:p>
            <a:r>
              <a:rPr lang="en-GB" dirty="0"/>
              <a:t>Optional Objectives </a:t>
            </a:r>
            <a:r>
              <a:rPr lang="en-GB" i="1" dirty="0"/>
              <a:t>(mostly mays)</a:t>
            </a:r>
          </a:p>
          <a:p>
            <a:pPr lvl="1"/>
            <a:r>
              <a:rPr lang="en-GB" dirty="0"/>
              <a:t>Implementation of debugging tools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✓</a:t>
            </a:r>
          </a:p>
          <a:p>
            <a:pPr lvl="1"/>
            <a:r>
              <a:rPr lang="en-GB" dirty="0"/>
              <a:t>Implementation of save states 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lvl="1"/>
            <a:r>
              <a:rPr lang="en-GB" dirty="0"/>
              <a:t>Implementation of key remapping </a:t>
            </a:r>
            <a:r>
              <a:rPr lang="en-GB" dirty="0">
                <a:solidFill>
                  <a:srgbClr val="C00000"/>
                </a:solidFill>
              </a:rPr>
              <a:t>✗</a:t>
            </a:r>
          </a:p>
          <a:p>
            <a:pPr lvl="1"/>
            <a:r>
              <a:rPr lang="en-GB" dirty="0"/>
              <a:t>Implementation of input playback </a:t>
            </a:r>
            <a:r>
              <a:rPr lang="en-GB" dirty="0">
                <a:solidFill>
                  <a:srgbClr val="C00000"/>
                </a:solidFill>
              </a:rPr>
              <a:t>✗</a:t>
            </a:r>
          </a:p>
          <a:p>
            <a:pPr lvl="1"/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528BE5-218E-4E49-9255-F16AEC891D83}"/>
              </a:ext>
            </a:extLst>
          </p:cNvPr>
          <p:cNvSpPr txBox="1">
            <a:spLocks/>
          </p:cNvSpPr>
          <p:nvPr/>
        </p:nvSpPr>
        <p:spPr>
          <a:xfrm>
            <a:off x="9079523" y="4625331"/>
            <a:ext cx="2274277" cy="1551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400" dirty="0"/>
              <a:t>Legend:</a:t>
            </a:r>
            <a:endParaRPr lang="en-GB" sz="2400" i="1" dirty="0"/>
          </a:p>
          <a:p>
            <a:pPr marL="457200" lvl="1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✓ </a:t>
            </a:r>
            <a:r>
              <a:rPr lang="en-GB" sz="2000" dirty="0"/>
              <a:t>Fully met</a:t>
            </a:r>
            <a:endParaRPr lang="en-GB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?</a:t>
            </a:r>
            <a:r>
              <a:rPr lang="en-GB" sz="2000" dirty="0"/>
              <a:t> Partially met</a:t>
            </a:r>
            <a:endParaRPr lang="en-GB" sz="2000" dirty="0">
              <a:solidFill>
                <a:schemeClr val="accent4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GB" sz="2000" dirty="0">
                <a:solidFill>
                  <a:srgbClr val="C00000"/>
                </a:solidFill>
              </a:rPr>
              <a:t>✗ </a:t>
            </a:r>
            <a:r>
              <a:rPr lang="en-GB" sz="2000" dirty="0"/>
              <a:t>Not met</a:t>
            </a:r>
            <a:endParaRPr lang="en-GB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595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7AC6-7BC9-4743-BBF1-9A44991F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887"/>
            <a:ext cx="10515600" cy="1325563"/>
          </a:xfrm>
        </p:spPr>
        <p:txBody>
          <a:bodyPr/>
          <a:lstStyle/>
          <a:p>
            <a:r>
              <a:rPr lang="en-GB" dirty="0"/>
              <a:t>Testing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BEEA4-456A-43E6-AC3A-9450F401A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450"/>
            <a:ext cx="10515600" cy="497681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Critical Hardware Emulation Tests</a:t>
            </a:r>
          </a:p>
          <a:p>
            <a:pPr lvl="1"/>
            <a:r>
              <a:rPr lang="en-GB" dirty="0"/>
              <a:t>Automated unit tests that verify important hardware aspects</a:t>
            </a:r>
          </a:p>
          <a:p>
            <a:pPr lvl="1"/>
            <a:r>
              <a:rPr lang="en-GB" dirty="0"/>
              <a:t>Failing these tests greatly affects emulated program compatibility</a:t>
            </a:r>
          </a:p>
          <a:p>
            <a:pPr lvl="1"/>
            <a:r>
              <a:rPr lang="en-GB" dirty="0"/>
              <a:t>Many of these tests verify aspects of the emulated CPU</a:t>
            </a:r>
          </a:p>
          <a:p>
            <a:endParaRPr lang="en-GB" dirty="0"/>
          </a:p>
          <a:p>
            <a:r>
              <a:rPr lang="en-GB" dirty="0"/>
              <a:t>Miscellaneous Hardware Emulation Tests</a:t>
            </a:r>
          </a:p>
          <a:p>
            <a:pPr lvl="1"/>
            <a:r>
              <a:rPr lang="en-GB" dirty="0"/>
              <a:t>Typically automated unit tests that verify non-critical or obscure hardware aspects</a:t>
            </a:r>
          </a:p>
          <a:p>
            <a:pPr lvl="1"/>
            <a:r>
              <a:rPr lang="en-GB" dirty="0"/>
              <a:t>Failing these tests produce superficial or no visible issues (e.g. minor graphical bugs)</a:t>
            </a:r>
          </a:p>
          <a:p>
            <a:pPr lvl="1"/>
            <a:r>
              <a:rPr lang="en-GB" dirty="0"/>
              <a:t>Not a huge priority to pass all these tests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Manual Program Compatibility Tests</a:t>
            </a:r>
          </a:p>
          <a:p>
            <a:pPr lvl="1"/>
            <a:r>
              <a:rPr lang="en-GB" dirty="0"/>
              <a:t>Involves manually running real games released for the GB and GBC</a:t>
            </a:r>
          </a:p>
          <a:p>
            <a:pPr lvl="1"/>
            <a:r>
              <a:rPr lang="en-GB" dirty="0"/>
              <a:t>Programs typically utilise all emulated hardware components to some degree</a:t>
            </a:r>
          </a:p>
          <a:p>
            <a:pPr lvl="1"/>
            <a:r>
              <a:rPr lang="en-GB" dirty="0"/>
              <a:t>Mainly acts as full system tests</a:t>
            </a:r>
          </a:p>
        </p:txBody>
      </p:sp>
    </p:spTree>
    <p:extLst>
      <p:ext uri="{BB962C8B-B14F-4D97-AF65-F5344CB8AC3E}">
        <p14:creationId xmlns:p14="http://schemas.microsoft.com/office/powerpoint/2010/main" val="2325671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EBA97-311E-45DD-9F43-1F7F7207D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0000"/>
            <a:ext cx="9144000" cy="1778000"/>
          </a:xfrm>
        </p:spPr>
        <p:txBody>
          <a:bodyPr/>
          <a:lstStyle/>
          <a:p>
            <a:r>
              <a:rPr lang="en-GB" dirty="0"/>
              <a:t>A Few Important Hardware &amp; Emulation Aspects</a:t>
            </a:r>
          </a:p>
        </p:txBody>
      </p:sp>
    </p:spTree>
    <p:extLst>
      <p:ext uri="{BB962C8B-B14F-4D97-AF65-F5344CB8AC3E}">
        <p14:creationId xmlns:p14="http://schemas.microsoft.com/office/powerpoint/2010/main" val="3161484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1296</Words>
  <Application>Microsoft Office PowerPoint</Application>
  <PresentationFormat>Widescreen</PresentationFormat>
  <Paragraphs>178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Software Emulator for the Nintendo Game Boy Color</vt:lpstr>
      <vt:lpstr>Introduction</vt:lpstr>
      <vt:lpstr>So, what is a Game Boy Color?</vt:lpstr>
      <vt:lpstr>So, what is a Game Boy Color?</vt:lpstr>
      <vt:lpstr>So, what is a Game Boy Color?</vt:lpstr>
      <vt:lpstr>Why a Game Boy Color emulator?</vt:lpstr>
      <vt:lpstr>Project Objectives</vt:lpstr>
      <vt:lpstr>Testing Strategy</vt:lpstr>
      <vt:lpstr>A Few Important Hardware &amp; Emulation Aspects</vt:lpstr>
      <vt:lpstr>Emulation</vt:lpstr>
      <vt:lpstr>Memory</vt:lpstr>
      <vt:lpstr>CPU</vt:lpstr>
      <vt:lpstr>CPU</vt:lpstr>
      <vt:lpstr>LCD Controller (PPU)</vt:lpstr>
      <vt:lpstr>LCD Controller (PPU)</vt:lpstr>
      <vt:lpstr>Audio Controller (APU)</vt:lpstr>
      <vt:lpstr>Audio Controller (APU)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Emulator for the Nintendo Game Boy Color</dc:title>
  <dc:creator>Dewar, Sean D.J.</dc:creator>
  <cp:lastModifiedBy>Dewar, Sean D.J.</cp:lastModifiedBy>
  <cp:revision>165</cp:revision>
  <dcterms:created xsi:type="dcterms:W3CDTF">2018-05-13T22:58:31Z</dcterms:created>
  <dcterms:modified xsi:type="dcterms:W3CDTF">2018-05-20T14:29:05Z</dcterms:modified>
</cp:coreProperties>
</file>