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892"/>
    <a:srgbClr val="538BA6"/>
    <a:srgbClr val="324370"/>
    <a:srgbClr val="2F5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75734"/>
  </p:normalViewPr>
  <p:slideViewPr>
    <p:cSldViewPr snapToGrid="0">
      <p:cViewPr varScale="1">
        <p:scale>
          <a:sx n="64" d="100"/>
          <a:sy n="64" d="100"/>
        </p:scale>
        <p:origin x="2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70E9-9B54-D64A-9CA6-0FC6D28DE955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01E-CB55-2A4D-808D-55B3D323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Why: Degree of effort, Level of complexity, Types of text</a:t>
            </a:r>
          </a:p>
          <a:p>
            <a:r>
              <a:rPr lang="en-US" dirty="0"/>
              <a:t>Who: Why does this matter?, Context (types of data shown), Style (specific styles or colors), Level of detail (footnotes,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What: Plot type, Emphasis (color, text)</a:t>
            </a:r>
          </a:p>
          <a:p>
            <a:r>
              <a:rPr lang="en-US" dirty="0"/>
              <a:t>Where and when: -  Sizing and alignment, Level of complexity, Formatting constraints, color, font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01E-CB55-2A4D-808D-55B3D3238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01E-CB55-2A4D-808D-55B3D3238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C1F9-2F1E-EB7A-61EA-E28D2C711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B151-E1F5-2A5A-EF21-C00BBCDD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718C-CEA7-8097-E9E5-2FB0E466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F4D4-DFB7-E88D-ED81-1B391647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EB46-9643-18E9-31B4-86647A00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E288-34C7-DDC0-E61A-9FBF72EF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2DC3-83FA-34EA-D79C-5075533C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11FA-1129-E8E8-8C57-06F73247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8A8B-8523-BB38-5DB7-57C66167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5599-617A-A978-6DDB-4283C30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1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77A89-39C8-3C21-94C9-99EFE4C2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4B5B-FF76-535C-D27C-D6239FF3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9A35-05CF-C8D1-7791-21010BD5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F22B-875A-81A5-F451-C1094B7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8265-1146-AAE7-2C56-667205E6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80C0-3072-C71B-91D6-DA799873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9B42-900B-F79C-B81C-2C8EC748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3C52-FDD7-0D0B-BDB6-A71DF3E4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359B-0DD0-F9DD-2164-247B09C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9455-2F7C-4E72-7600-C673587E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63DE-AE3C-A404-C64C-AAAE3B3B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5981-8D89-897B-2788-11756A4C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C7E4-FB78-D240-D450-1558BE49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5487-E607-37EE-E651-CD4D5380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5F1E-87E7-BD14-0100-06A58768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F2D-E8C4-B7C2-C6C3-BBD7F32E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4AC9-AC2B-8AEB-DCFD-2A8DA931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5D61E-15F0-DDDF-1883-20411AE7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2977-3AC6-6DF9-65D5-8E9C8C3C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F4FE-80C4-588C-999D-E98DCB00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6F06E-0D61-7039-8093-E450226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3D1E-9598-676A-B2DD-A10505E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AEBF-A47C-BD58-81C2-E92E13A3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81910-5642-3234-CCCC-0E766790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82B3B-6E84-77B9-60AB-5D3A1776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DBC03-CB36-CD39-5CA3-E75360E23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35522-71F4-E4A4-4362-1BA96DA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5DAF2-6317-329B-B639-1145C182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DB399-6011-5CF5-7138-B04A396F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53F-97D7-07DE-E197-609CD03A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60610-FFA7-727D-38EE-4B9CD1F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9C004-072E-A973-5B2D-E8D86C9F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56813-7196-2F4C-1B60-EC81B31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DEB1A-4676-ED2C-8D17-E52FC27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6C84A-6930-4599-215B-EF8ADB08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5E255-542C-030C-B586-EC1C971F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6937-F53C-6AB3-F600-AA1BEFC2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CC07-941C-8F46-3130-058344B8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42B-4114-B8C4-AF71-F2D05343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FD52E-C690-4575-B8B2-7585D00E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9C5B-FBF8-7F61-DC3F-EAA38835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6FA0-4D2E-EA15-7ADE-2C50C86B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1907-14F8-816C-DF7C-C7E5DA27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BE610-31F9-AE53-9DA9-D95C511B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7791-1494-4F41-0B88-52DDF651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90E4-A44F-DE2C-40B6-D87D29EC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65A8-ACE3-0423-E829-CCEF307C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A70B-22EA-DF52-570C-F3D97713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F5619-F2FE-0A81-EC9F-83BD478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004C-C65A-78FB-EFED-AFC21901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135B-E65D-9596-9A0E-D167E4B9B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402A-AEEA-0147-9AC5-9344E1CD9FB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78B4-6ACB-1B6F-2C62-AD480DC8E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BE37-EAF9-5662-73AB-B8D3C9F6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6753-621F-2D41-B324-ED1D6A0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AC094C5A-46C7-D5C7-4391-45816A45347B}"/>
              </a:ext>
            </a:extLst>
          </p:cNvPr>
          <p:cNvSpPr/>
          <p:nvPr/>
        </p:nvSpPr>
        <p:spPr>
          <a:xfrm>
            <a:off x="966950" y="609599"/>
            <a:ext cx="2732691" cy="1135118"/>
          </a:xfrm>
          <a:prstGeom prst="chevron">
            <a:avLst/>
          </a:prstGeom>
          <a:solidFill>
            <a:srgbClr val="538B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  <a:cs typeface="Baghdad" pitchFamily="2" charset="-78"/>
              </a:rPr>
              <a:t>Plan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17FC6FB-5D70-7EB4-EFE5-5EA8DFD13AFB}"/>
              </a:ext>
            </a:extLst>
          </p:cNvPr>
          <p:cNvSpPr/>
          <p:nvPr/>
        </p:nvSpPr>
        <p:spPr>
          <a:xfrm>
            <a:off x="3421115" y="609599"/>
            <a:ext cx="2732691" cy="1135118"/>
          </a:xfrm>
          <a:prstGeom prst="chevron">
            <a:avLst/>
          </a:prstGeom>
          <a:solidFill>
            <a:srgbClr val="3D68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Design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E508FDE-6314-F49B-17E7-AA8D22D54A98}"/>
              </a:ext>
            </a:extLst>
          </p:cNvPr>
          <p:cNvSpPr/>
          <p:nvPr/>
        </p:nvSpPr>
        <p:spPr>
          <a:xfrm>
            <a:off x="5875280" y="609599"/>
            <a:ext cx="2732691" cy="1135118"/>
          </a:xfrm>
          <a:prstGeom prst="chevron">
            <a:avLst/>
          </a:prstGeom>
          <a:solidFill>
            <a:srgbClr val="2F5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Build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8AA4426-659D-6500-69D9-1D7F839EB593}"/>
              </a:ext>
            </a:extLst>
          </p:cNvPr>
          <p:cNvSpPr/>
          <p:nvPr/>
        </p:nvSpPr>
        <p:spPr>
          <a:xfrm>
            <a:off x="8329445" y="609599"/>
            <a:ext cx="2732691" cy="1135118"/>
          </a:xfrm>
          <a:prstGeom prst="chevron">
            <a:avLst/>
          </a:prstGeom>
          <a:solidFill>
            <a:srgbClr val="3243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Refine</a:t>
            </a:r>
          </a:p>
        </p:txBody>
      </p:sp>
    </p:spTree>
    <p:extLst>
      <p:ext uri="{BB962C8B-B14F-4D97-AF65-F5344CB8AC3E}">
        <p14:creationId xmlns:p14="http://schemas.microsoft.com/office/powerpoint/2010/main" val="4857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AC094C5A-46C7-D5C7-4391-45816A45347B}"/>
              </a:ext>
            </a:extLst>
          </p:cNvPr>
          <p:cNvSpPr/>
          <p:nvPr/>
        </p:nvSpPr>
        <p:spPr>
          <a:xfrm>
            <a:off x="966950" y="609599"/>
            <a:ext cx="2732691" cy="1135118"/>
          </a:xfrm>
          <a:prstGeom prst="chevron">
            <a:avLst/>
          </a:prstGeom>
          <a:solidFill>
            <a:srgbClr val="538B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  <a:cs typeface="Baghdad" pitchFamily="2" charset="-78"/>
              </a:rPr>
              <a:t>Plan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17FC6FB-5D70-7EB4-EFE5-5EA8DFD13AFB}"/>
              </a:ext>
            </a:extLst>
          </p:cNvPr>
          <p:cNvSpPr/>
          <p:nvPr/>
        </p:nvSpPr>
        <p:spPr>
          <a:xfrm>
            <a:off x="3421115" y="609599"/>
            <a:ext cx="2732691" cy="1135118"/>
          </a:xfrm>
          <a:prstGeom prst="chevron">
            <a:avLst/>
          </a:prstGeom>
          <a:solidFill>
            <a:srgbClr val="3D689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Design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E508FDE-6314-F49B-17E7-AA8D22D54A98}"/>
              </a:ext>
            </a:extLst>
          </p:cNvPr>
          <p:cNvSpPr/>
          <p:nvPr/>
        </p:nvSpPr>
        <p:spPr>
          <a:xfrm>
            <a:off x="5875280" y="609599"/>
            <a:ext cx="2732691" cy="1135118"/>
          </a:xfrm>
          <a:prstGeom prst="chevron">
            <a:avLst/>
          </a:prstGeom>
          <a:solidFill>
            <a:srgbClr val="2F517B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Build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8AA4426-659D-6500-69D9-1D7F839EB593}"/>
              </a:ext>
            </a:extLst>
          </p:cNvPr>
          <p:cNvSpPr/>
          <p:nvPr/>
        </p:nvSpPr>
        <p:spPr>
          <a:xfrm>
            <a:off x="8329445" y="609599"/>
            <a:ext cx="2732691" cy="1135118"/>
          </a:xfrm>
          <a:prstGeom prst="chevron">
            <a:avLst/>
          </a:prstGeom>
          <a:solidFill>
            <a:srgbClr val="32437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Refine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9F76-0384-9366-E33D-019F793E12C6}"/>
              </a:ext>
            </a:extLst>
          </p:cNvPr>
          <p:cNvSpPr txBox="1"/>
          <p:nvPr/>
        </p:nvSpPr>
        <p:spPr>
          <a:xfrm>
            <a:off x="966950" y="1917290"/>
            <a:ext cx="11104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ucida Sans" panose="020B0602030504020204" pitchFamily="34" charset="77"/>
              </a:rPr>
              <a:t>Define your goals and audience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Why</a:t>
            </a:r>
            <a:r>
              <a:rPr lang="en-US" b="1" dirty="0">
                <a:latin typeface="Lucida Sans" panose="020B0602030504020204" pitchFamily="34" charset="77"/>
              </a:rPr>
              <a:t> are you doing this in the first place?</a:t>
            </a:r>
          </a:p>
          <a:p>
            <a:r>
              <a:rPr lang="en-US" dirty="0">
                <a:latin typeface="Lucida Sans" panose="020B0602030504020204" pitchFamily="34" charset="77"/>
              </a:rPr>
              <a:t>understand your data? explore a topic? deliver a message? support a decision? teach a new topic?</a:t>
            </a:r>
          </a:p>
          <a:p>
            <a:endParaRPr lang="en-US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Who</a:t>
            </a:r>
            <a:r>
              <a:rPr lang="en-US" b="1" dirty="0">
                <a:latin typeface="Lucida Sans" panose="020B0602030504020204" pitchFamily="34" charset="77"/>
              </a:rPr>
              <a:t> is your audience?</a:t>
            </a:r>
          </a:p>
          <a:p>
            <a:r>
              <a:rPr lang="en-US" dirty="0">
                <a:latin typeface="Lucida Sans" panose="020B0602030504020204" pitchFamily="34" charset="77"/>
              </a:rPr>
              <a:t>what are their expectations? how much background do they have? how interested are they?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What</a:t>
            </a:r>
            <a:r>
              <a:rPr lang="en-US" b="1" dirty="0">
                <a:latin typeface="Lucida Sans" panose="020B0602030504020204" pitchFamily="34" charset="77"/>
              </a:rPr>
              <a:t> are you trying to communicate?</a:t>
            </a:r>
          </a:p>
          <a:p>
            <a:r>
              <a:rPr lang="en-US" dirty="0">
                <a:latin typeface="Lucida Sans" panose="020B0602030504020204" pitchFamily="34" charset="77"/>
              </a:rPr>
              <a:t> today's status? change over time? comparing groups? highlight extremes?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Where and when </a:t>
            </a:r>
            <a:r>
              <a:rPr lang="en-US" b="1" dirty="0">
                <a:latin typeface="Lucida Sans" panose="020B0602030504020204" pitchFamily="34" charset="77"/>
              </a:rPr>
              <a:t>are you going to share the graphic?</a:t>
            </a:r>
          </a:p>
          <a:p>
            <a:r>
              <a:rPr lang="en-US" dirty="0">
                <a:latin typeface="Lucida Sans" panose="020B0602030504020204" pitchFamily="34" charset="77"/>
              </a:rPr>
              <a:t>peer-reviewed publication? poster? dashboard? slide deck ("ballroom vs boardroom”)?</a:t>
            </a:r>
          </a:p>
        </p:txBody>
      </p:sp>
    </p:spTree>
    <p:extLst>
      <p:ext uri="{BB962C8B-B14F-4D97-AF65-F5344CB8AC3E}">
        <p14:creationId xmlns:p14="http://schemas.microsoft.com/office/powerpoint/2010/main" val="40682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AC094C5A-46C7-D5C7-4391-45816A45347B}"/>
              </a:ext>
            </a:extLst>
          </p:cNvPr>
          <p:cNvSpPr/>
          <p:nvPr/>
        </p:nvSpPr>
        <p:spPr>
          <a:xfrm>
            <a:off x="966950" y="609599"/>
            <a:ext cx="2732691" cy="1135118"/>
          </a:xfrm>
          <a:prstGeom prst="chevron">
            <a:avLst/>
          </a:prstGeom>
          <a:solidFill>
            <a:srgbClr val="538B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  <a:cs typeface="Baghdad" pitchFamily="2" charset="-78"/>
              </a:rPr>
              <a:t>Plan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17FC6FB-5D70-7EB4-EFE5-5EA8DFD13AFB}"/>
              </a:ext>
            </a:extLst>
          </p:cNvPr>
          <p:cNvSpPr/>
          <p:nvPr/>
        </p:nvSpPr>
        <p:spPr>
          <a:xfrm>
            <a:off x="3421115" y="609599"/>
            <a:ext cx="2732691" cy="1135118"/>
          </a:xfrm>
          <a:prstGeom prst="chevron">
            <a:avLst/>
          </a:prstGeom>
          <a:solidFill>
            <a:srgbClr val="3D689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Design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E508FDE-6314-F49B-17E7-AA8D22D54A98}"/>
              </a:ext>
            </a:extLst>
          </p:cNvPr>
          <p:cNvSpPr/>
          <p:nvPr/>
        </p:nvSpPr>
        <p:spPr>
          <a:xfrm>
            <a:off x="5875280" y="609599"/>
            <a:ext cx="2732691" cy="1135118"/>
          </a:xfrm>
          <a:prstGeom prst="chevron">
            <a:avLst/>
          </a:prstGeom>
          <a:solidFill>
            <a:srgbClr val="2F517B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Build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8AA4426-659D-6500-69D9-1D7F839EB593}"/>
              </a:ext>
            </a:extLst>
          </p:cNvPr>
          <p:cNvSpPr/>
          <p:nvPr/>
        </p:nvSpPr>
        <p:spPr>
          <a:xfrm>
            <a:off x="8329445" y="609599"/>
            <a:ext cx="2732691" cy="1135118"/>
          </a:xfrm>
          <a:prstGeom prst="chevron">
            <a:avLst/>
          </a:prstGeom>
          <a:solidFill>
            <a:srgbClr val="32437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Sans" panose="020B0602030504020204" pitchFamily="34" charset="77"/>
              </a:rPr>
              <a:t>Refine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9F76-0384-9366-E33D-019F793E12C6}"/>
              </a:ext>
            </a:extLst>
          </p:cNvPr>
          <p:cNvSpPr txBox="1"/>
          <p:nvPr/>
        </p:nvSpPr>
        <p:spPr>
          <a:xfrm>
            <a:off x="966950" y="1917290"/>
            <a:ext cx="11104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ucida Sans" panose="020B0602030504020204" pitchFamily="34" charset="77"/>
              </a:rPr>
              <a:t>Define your goals and audience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Why</a:t>
            </a:r>
            <a:r>
              <a:rPr lang="en-US" b="1" dirty="0">
                <a:latin typeface="Lucida Sans" panose="020B0602030504020204" pitchFamily="34" charset="77"/>
              </a:rPr>
              <a:t> are you doing this in the first place?</a:t>
            </a:r>
          </a:p>
          <a:p>
            <a:r>
              <a:rPr lang="en-US" dirty="0">
                <a:latin typeface="Lucida Sans" panose="020B0602030504020204" pitchFamily="34" charset="77"/>
              </a:rPr>
              <a:t>understand your data? explore a topic? deliver a message? support a decision? teach a new topic?</a:t>
            </a:r>
          </a:p>
          <a:p>
            <a:endParaRPr lang="en-US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Who</a:t>
            </a:r>
            <a:r>
              <a:rPr lang="en-US" b="1" dirty="0">
                <a:latin typeface="Lucida Sans" panose="020B0602030504020204" pitchFamily="34" charset="77"/>
              </a:rPr>
              <a:t> is your audience?</a:t>
            </a:r>
          </a:p>
          <a:p>
            <a:r>
              <a:rPr lang="en-US" dirty="0">
                <a:latin typeface="Lucida Sans" panose="020B0602030504020204" pitchFamily="34" charset="77"/>
              </a:rPr>
              <a:t>what are their expectations? how much background do they have? how interested are they?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What</a:t>
            </a:r>
            <a:r>
              <a:rPr lang="en-US" b="1" dirty="0">
                <a:latin typeface="Lucida Sans" panose="020B0602030504020204" pitchFamily="34" charset="77"/>
              </a:rPr>
              <a:t> are you trying to communicate?</a:t>
            </a:r>
          </a:p>
          <a:p>
            <a:r>
              <a:rPr lang="en-US" dirty="0">
                <a:latin typeface="Lucida Sans" panose="020B0602030504020204" pitchFamily="34" charset="77"/>
              </a:rPr>
              <a:t> today's status? change over time? comparing groups? highlight extremes?</a:t>
            </a:r>
          </a:p>
          <a:p>
            <a:endParaRPr lang="en-US" b="1" dirty="0">
              <a:latin typeface="Lucida Sans" panose="020B0602030504020204" pitchFamily="34" charset="77"/>
            </a:endParaRPr>
          </a:p>
          <a:p>
            <a:r>
              <a:rPr lang="en-US" b="1" dirty="0">
                <a:solidFill>
                  <a:srgbClr val="538BA6"/>
                </a:solidFill>
                <a:latin typeface="Lucida Sans" panose="020B0602030504020204" pitchFamily="34" charset="77"/>
              </a:rPr>
              <a:t>Where and when </a:t>
            </a:r>
            <a:r>
              <a:rPr lang="en-US" b="1" dirty="0">
                <a:latin typeface="Lucida Sans" panose="020B0602030504020204" pitchFamily="34" charset="77"/>
              </a:rPr>
              <a:t>are you going to share the graphic?</a:t>
            </a:r>
          </a:p>
          <a:p>
            <a:r>
              <a:rPr lang="en-US" dirty="0">
                <a:latin typeface="Lucida Sans" panose="020B0602030504020204" pitchFamily="34" charset="77"/>
              </a:rPr>
              <a:t>peer-reviewed publication? poster? dashboard? slide deck ("ballroom vs boardroom”)?</a:t>
            </a:r>
          </a:p>
        </p:txBody>
      </p:sp>
    </p:spTree>
    <p:extLst>
      <p:ext uri="{BB962C8B-B14F-4D97-AF65-F5344CB8AC3E}">
        <p14:creationId xmlns:p14="http://schemas.microsoft.com/office/powerpoint/2010/main" val="274915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294</Words>
  <Application>Microsoft Macintosh PowerPoint</Application>
  <PresentationFormat>Widescreen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Eaneff</dc:creator>
  <cp:lastModifiedBy>Steph Eaneff</cp:lastModifiedBy>
  <cp:revision>2</cp:revision>
  <dcterms:created xsi:type="dcterms:W3CDTF">2023-12-08T19:57:40Z</dcterms:created>
  <dcterms:modified xsi:type="dcterms:W3CDTF">2023-12-08T20:24:13Z</dcterms:modified>
</cp:coreProperties>
</file>