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7"/>
  </p:notesMasterIdLst>
  <p:handoutMasterIdLst>
    <p:handoutMasterId r:id="rId8"/>
  </p:handoutMasterIdLst>
  <p:sldIdLst>
    <p:sldId id="304" r:id="rId3"/>
    <p:sldId id="305" r:id="rId4"/>
    <p:sldId id="306" r:id="rId5"/>
    <p:sldId id="318" r:id="rId6"/>
  </p:sldIdLst>
  <p:sldSz cx="9144000" cy="6858000" type="screen4x3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48956F-7A6C-4751-A1E2-00510418FA6C}">
          <p14:sldIdLst>
            <p14:sldId id="304"/>
            <p14:sldId id="305"/>
            <p14:sldId id="306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27">
          <p15:clr>
            <a:srgbClr val="A4A3A4"/>
          </p15:clr>
        </p15:guide>
        <p15:guide id="3" orient="horz" pos="1695">
          <p15:clr>
            <a:srgbClr val="A4A3A4"/>
          </p15:clr>
        </p15:guide>
        <p15:guide id="4" orient="horz" pos="3508">
          <p15:clr>
            <a:srgbClr val="A4A3A4"/>
          </p15:clr>
        </p15:guide>
        <p15:guide id="5" orient="horz" pos="2608">
          <p15:clr>
            <a:srgbClr val="A4A3A4"/>
          </p15:clr>
        </p15:guide>
        <p15:guide id="6" orient="horz" pos="3083">
          <p15:clr>
            <a:srgbClr val="A4A3A4"/>
          </p15:clr>
        </p15:guide>
        <p15:guide id="7" orient="horz" pos="2650">
          <p15:clr>
            <a:srgbClr val="A4A3A4"/>
          </p15:clr>
        </p15:guide>
        <p15:guide id="8" orient="horz" pos="1739">
          <p15:clr>
            <a:srgbClr val="A4A3A4"/>
          </p15:clr>
        </p15:guide>
        <p15:guide id="9" pos="2880">
          <p15:clr>
            <a:srgbClr val="A4A3A4"/>
          </p15:clr>
        </p15:guide>
        <p15:guide id="10" pos="3016">
          <p15:clr>
            <a:srgbClr val="A4A3A4"/>
          </p15:clr>
        </p15:guide>
        <p15:guide id="11" pos="270">
          <p15:clr>
            <a:srgbClr val="A4A3A4"/>
          </p15:clr>
        </p15:guide>
        <p15:guide id="12" pos="3884">
          <p15:clr>
            <a:srgbClr val="A4A3A4"/>
          </p15:clr>
        </p15:guide>
        <p15:guide id="13" pos="3926">
          <p15:clr>
            <a:srgbClr val="A4A3A4"/>
          </p15:clr>
        </p15:guide>
        <p15:guide id="14" pos="4796">
          <p15:clr>
            <a:srgbClr val="A4A3A4"/>
          </p15:clr>
        </p15:guide>
        <p15:guide id="15" pos="4838">
          <p15:clr>
            <a:srgbClr val="A4A3A4"/>
          </p15:clr>
        </p15:guide>
        <p15:guide id="16" pos="5718">
          <p15:clr>
            <a:srgbClr val="A4A3A4"/>
          </p15:clr>
        </p15:guide>
        <p15:guide id="17" pos="1179" userDrawn="1">
          <p15:clr>
            <a:srgbClr val="A4A3A4"/>
          </p15:clr>
        </p15:guide>
        <p15:guide id="18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67"/>
    <a:srgbClr val="606060"/>
    <a:srgbClr val="3D3D3D"/>
    <a:srgbClr val="FFFFFF"/>
    <a:srgbClr val="A9B3B9"/>
    <a:srgbClr val="000000"/>
    <a:srgbClr val="F66D05"/>
    <a:srgbClr val="FFCC00"/>
    <a:srgbClr val="98C700"/>
    <a:srgbClr val="027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8032" autoAdjust="0"/>
  </p:normalViewPr>
  <p:slideViewPr>
    <p:cSldViewPr snapToGrid="0" snapToObjects="1">
      <p:cViewPr varScale="1">
        <p:scale>
          <a:sx n="62" d="100"/>
          <a:sy n="62" d="100"/>
        </p:scale>
        <p:origin x="1368" y="44"/>
      </p:cViewPr>
      <p:guideLst>
        <p:guide orient="horz" pos="2160"/>
        <p:guide orient="horz" pos="827"/>
        <p:guide orient="horz" pos="1695"/>
        <p:guide orient="horz" pos="3508"/>
        <p:guide orient="horz" pos="2608"/>
        <p:guide orient="horz" pos="3083"/>
        <p:guide orient="horz" pos="2650"/>
        <p:guide orient="horz" pos="1739"/>
        <p:guide pos="2880"/>
        <p:guide pos="3016"/>
        <p:guide pos="270"/>
        <p:guide pos="3884"/>
        <p:guide pos="3926"/>
        <p:guide pos="4796"/>
        <p:guide pos="4838"/>
        <p:guide pos="5718"/>
        <p:guide pos="1179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1992" y="-90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330" cy="46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435" y="0"/>
            <a:ext cx="3038330" cy="46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170"/>
            <a:ext cx="3038330" cy="46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435" y="8830170"/>
            <a:ext cx="3038330" cy="46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E803E5-BDAF-44A2-878F-13BABFCD30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09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330" cy="46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435" y="0"/>
            <a:ext cx="3038330" cy="46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532" y="4415827"/>
            <a:ext cx="5607338" cy="418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170"/>
            <a:ext cx="3038330" cy="46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435" y="8830170"/>
            <a:ext cx="3038330" cy="46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2BCA68-801B-49E2-897F-2EBDDCE4FE0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093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8625" y="2171700"/>
            <a:ext cx="4143375" cy="946150"/>
          </a:xfrm>
        </p:spPr>
        <p:txBody>
          <a:bodyPr/>
          <a:lstStyle>
            <a:lvl1pPr marL="0" indent="0"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28625" y="3429000"/>
            <a:ext cx="4143375" cy="1381125"/>
          </a:xfrm>
        </p:spPr>
        <p:txBody>
          <a:bodyPr/>
          <a:lstStyle>
            <a:lvl1pPr>
              <a:lnSpc>
                <a:spcPct val="90000"/>
              </a:lnSpc>
              <a:spcAft>
                <a:spcPct val="20000"/>
              </a:spcAft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163" name="Line 67"/>
          <p:cNvSpPr>
            <a:spLocks noChangeShapeType="1"/>
          </p:cNvSpPr>
          <p:nvPr userDrawn="1"/>
        </p:nvSpPr>
        <p:spPr bwMode="auto">
          <a:xfrm>
            <a:off x="2139950" y="6134100"/>
            <a:ext cx="0" cy="574675"/>
          </a:xfrm>
          <a:prstGeom prst="line">
            <a:avLst/>
          </a:prstGeom>
          <a:noFill/>
          <a:ln w="12700">
            <a:solidFill>
              <a:srgbClr val="8E8E9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0" name="Picture 9" descr="Poynting master template slide"/>
          <p:cNvPicPr>
            <a:picLocks noChangeAspect="1" noChangeArrowheads="1"/>
          </p:cNvPicPr>
          <p:nvPr userDrawn="1"/>
        </p:nvPicPr>
        <p:blipFill>
          <a:blip r:embed="rId2" cstate="print"/>
          <a:srcRect l="2358" t="85521" r="70919" b="4001"/>
          <a:stretch>
            <a:fillRect/>
          </a:stretch>
        </p:blipFill>
        <p:spPr bwMode="auto">
          <a:xfrm>
            <a:off x="0" y="6086475"/>
            <a:ext cx="2187015" cy="643240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/>
          <a:srcRect l="13828" t="22236" r="12438" b="8886"/>
          <a:stretch/>
        </p:blipFill>
        <p:spPr>
          <a:xfrm>
            <a:off x="2272146" y="6181213"/>
            <a:ext cx="943100" cy="480447"/>
          </a:xfrm>
          <a:prstGeom prst="rect">
            <a:avLst/>
          </a:prstGeom>
        </p:spPr>
      </p:pic>
      <p:sp>
        <p:nvSpPr>
          <p:cNvPr id="8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6850"/>
            <a:ext cx="2038350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196850"/>
            <a:ext cx="59626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96850"/>
            <a:ext cx="8153400" cy="647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8625" y="1312863"/>
            <a:ext cx="4000500" cy="4348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81525" y="1312863"/>
            <a:ext cx="4000500" cy="43481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5" y="1312863"/>
            <a:ext cx="4000500" cy="4348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1525" y="1312863"/>
            <a:ext cx="4000500" cy="4348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96850"/>
            <a:ext cx="8153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156344"/>
            <a:ext cx="8153400" cy="459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1100" name="Line 76"/>
          <p:cNvSpPr>
            <a:spLocks noChangeShapeType="1"/>
          </p:cNvSpPr>
          <p:nvPr/>
        </p:nvSpPr>
        <p:spPr bwMode="auto">
          <a:xfrm>
            <a:off x="2139950" y="6134100"/>
            <a:ext cx="0" cy="574675"/>
          </a:xfrm>
          <a:prstGeom prst="line">
            <a:avLst/>
          </a:prstGeom>
          <a:noFill/>
          <a:ln w="12700">
            <a:solidFill>
              <a:srgbClr val="8E8E9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07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 descr="Poynting master template slide"/>
          <p:cNvPicPr>
            <a:picLocks noChangeAspect="1" noChangeArrowheads="1"/>
          </p:cNvPicPr>
          <p:nvPr/>
        </p:nvPicPr>
        <p:blipFill>
          <a:blip r:embed="rId13" cstate="print"/>
          <a:srcRect l="2358" t="85521" r="70919" b="4001"/>
          <a:stretch>
            <a:fillRect/>
          </a:stretch>
        </p:blipFill>
        <p:spPr bwMode="auto">
          <a:xfrm>
            <a:off x="0" y="6086475"/>
            <a:ext cx="2187015" cy="643240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4"/>
          <a:srcRect l="13828" t="22236" r="12438" b="8886"/>
          <a:stretch/>
        </p:blipFill>
        <p:spPr>
          <a:xfrm>
            <a:off x="2272146" y="6181213"/>
            <a:ext cx="943100" cy="4804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72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2682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B40067"/>
          </a:solidFill>
          <a:latin typeface="+mj-lt"/>
          <a:ea typeface="+mj-ea"/>
          <a:cs typeface="+mj-cs"/>
        </a:defRPr>
      </a:lvl1pPr>
      <a:lvl2pPr marL="2682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2682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2682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2682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7254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11826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6398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2097088" indent="-26828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0"/>
        </a:spcBef>
        <a:spcAft>
          <a:spcPct val="50000"/>
        </a:spcAft>
        <a:buClr>
          <a:srgbClr val="0099FF"/>
        </a:buClr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241300" indent="-239713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Char char="•"/>
        <a:defRPr sz="1600">
          <a:solidFill>
            <a:schemeClr val="tx2"/>
          </a:solidFill>
          <a:latin typeface="+mn-lt"/>
        </a:defRPr>
      </a:lvl2pPr>
      <a:lvl3pPr marL="461963" indent="-219075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600">
          <a:solidFill>
            <a:schemeClr val="tx2"/>
          </a:solidFill>
          <a:latin typeface="+mn-lt"/>
        </a:defRPr>
      </a:lvl3pPr>
      <a:lvl4pPr marL="682625" indent="-219075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400">
          <a:solidFill>
            <a:schemeClr val="tx2"/>
          </a:solidFill>
          <a:latin typeface="+mn-lt"/>
        </a:defRPr>
      </a:lvl4pPr>
      <a:lvl5pPr marL="914400" indent="-230188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400">
          <a:solidFill>
            <a:schemeClr val="tx2"/>
          </a:solidFill>
          <a:latin typeface="+mn-lt"/>
        </a:defRPr>
      </a:lvl5pPr>
      <a:lvl6pPr marL="1371600" indent="-230188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400">
          <a:solidFill>
            <a:schemeClr val="tx2"/>
          </a:solidFill>
          <a:latin typeface="+mn-lt"/>
        </a:defRPr>
      </a:lvl6pPr>
      <a:lvl7pPr marL="1828800" indent="-230188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400">
          <a:solidFill>
            <a:schemeClr val="tx2"/>
          </a:solidFill>
          <a:latin typeface="+mn-lt"/>
        </a:defRPr>
      </a:lvl7pPr>
      <a:lvl8pPr marL="2286000" indent="-230188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400">
          <a:solidFill>
            <a:schemeClr val="tx2"/>
          </a:solidFill>
          <a:latin typeface="+mn-lt"/>
        </a:defRPr>
      </a:lvl8pPr>
      <a:lvl9pPr marL="2743200" indent="-230188" algn="l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Font typeface="TheSans Q5 Plain" pitchFamily="2" charset="0"/>
        <a:buChar char="−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3828" t="22236" r="12438" b="8886"/>
          <a:stretch/>
        </p:blipFill>
        <p:spPr>
          <a:xfrm>
            <a:off x="2272146" y="6181213"/>
            <a:ext cx="943100" cy="480447"/>
          </a:xfrm>
          <a:prstGeom prst="rect">
            <a:avLst/>
          </a:prstGeom>
        </p:spPr>
      </p:pic>
      <p:sp>
        <p:nvSpPr>
          <p:cNvPr id="8" name="Line 76"/>
          <p:cNvSpPr>
            <a:spLocks noChangeShapeType="1"/>
          </p:cNvSpPr>
          <p:nvPr userDrawn="1"/>
        </p:nvSpPr>
        <p:spPr bwMode="auto">
          <a:xfrm>
            <a:off x="2139950" y="6134100"/>
            <a:ext cx="0" cy="574675"/>
          </a:xfrm>
          <a:prstGeom prst="line">
            <a:avLst/>
          </a:prstGeom>
          <a:noFill/>
          <a:ln w="12700">
            <a:solidFill>
              <a:srgbClr val="8E8E9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9" name="Picture 8" descr="Poynting master template slide"/>
          <p:cNvPicPr>
            <a:picLocks noChangeAspect="1" noChangeArrowheads="1"/>
          </p:cNvPicPr>
          <p:nvPr userDrawn="1"/>
        </p:nvPicPr>
        <p:blipFill>
          <a:blip r:embed="rId3" cstate="print"/>
          <a:srcRect l="2358" t="85521" r="70919" b="4001"/>
          <a:stretch>
            <a:fillRect/>
          </a:stretch>
        </p:blipFill>
        <p:spPr bwMode="auto">
          <a:xfrm>
            <a:off x="0" y="6086475"/>
            <a:ext cx="2187015" cy="643240"/>
          </a:xfrm>
          <a:prstGeom prst="rect">
            <a:avLst/>
          </a:prstGeom>
          <a:noFill/>
        </p:spPr>
      </p:pic>
      <p:sp>
        <p:nvSpPr>
          <p:cNvPr id="7" name="Rectangle 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0325" y="6623050"/>
            <a:ext cx="13874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800" b="1">
                <a:solidFill>
                  <a:srgbClr val="8E8E91"/>
                </a:solidFill>
              </a:defRPr>
            </a:lvl1pPr>
          </a:lstStyle>
          <a:p>
            <a:fld id="{CD30B33A-D165-42EC-996C-3EB33E71BF45}" type="slidenum">
              <a:rPr lang="en-GB" smtClean="0"/>
              <a:pPr/>
              <a:t>‹#›</a:t>
            </a:fld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garner.ucsd.edu" TargetMode="External"/><Relationship Id="rId2" Type="http://schemas.openxmlformats.org/officeDocument/2006/relationships/hyperlink" Target="ftp://ftp.ngdc.noaa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.elvidge@bham.ac.uk" TargetMode="External"/><Relationship Id="rId4" Type="http://schemas.openxmlformats.org/officeDocument/2006/relationships/hyperlink" Target="http://tinyurl.com/testscenari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December 8</a:t>
            </a:r>
            <a:r>
              <a:rPr lang="en-GB" baseline="30000" dirty="0" smtClean="0"/>
              <a:t>th</a:t>
            </a:r>
            <a:r>
              <a:rPr lang="en-GB" dirty="0"/>
              <a:t> </a:t>
            </a:r>
            <a:r>
              <a:rPr lang="en-GB" dirty="0" smtClean="0"/>
              <a:t>2008 – January 7</a:t>
            </a:r>
            <a:r>
              <a:rPr lang="en-GB" baseline="30000" dirty="0" smtClean="0"/>
              <a:t>th</a:t>
            </a:r>
            <a:r>
              <a:rPr lang="en-GB" dirty="0" smtClean="0"/>
              <a:t> 2009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8" t="19876" r="8771" b="18711"/>
          <a:stretch/>
        </p:blipFill>
        <p:spPr>
          <a:xfrm>
            <a:off x="1529515" y="1238383"/>
            <a:ext cx="5951620" cy="4457383"/>
          </a:xfrm>
        </p:spPr>
      </p:pic>
      <p:sp>
        <p:nvSpPr>
          <p:cNvPr id="6" name="TextBox 5"/>
          <p:cNvSpPr txBox="1"/>
          <p:nvPr/>
        </p:nvSpPr>
        <p:spPr>
          <a:xfrm>
            <a:off x="112295" y="1238383"/>
            <a:ext cx="14172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Ionosonde:</a:t>
            </a:r>
          </a:p>
          <a:p>
            <a:endParaRPr lang="en-GB" dirty="0"/>
          </a:p>
          <a:p>
            <a:r>
              <a:rPr lang="en-GB" dirty="0" smtClean="0"/>
              <a:t>Chilton (RL052)</a:t>
            </a:r>
          </a:p>
          <a:p>
            <a:r>
              <a:rPr lang="en-GB" dirty="0" err="1" smtClean="0"/>
              <a:t>Juliusruh</a:t>
            </a:r>
            <a:r>
              <a:rPr lang="en-GB" dirty="0" smtClean="0"/>
              <a:t> (JR055)</a:t>
            </a:r>
          </a:p>
          <a:p>
            <a:r>
              <a:rPr lang="en-GB" dirty="0" err="1" smtClean="0"/>
              <a:t>Pruhonice</a:t>
            </a:r>
            <a:r>
              <a:rPr lang="en-GB" dirty="0" smtClean="0"/>
              <a:t> (PQ052)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err="1" smtClean="0">
                <a:solidFill>
                  <a:srgbClr val="FF0000"/>
                </a:solidFill>
              </a:rPr>
              <a:t>Dourbes</a:t>
            </a:r>
            <a:r>
              <a:rPr lang="en-GB" dirty="0" smtClean="0">
                <a:solidFill>
                  <a:srgbClr val="FF0000"/>
                </a:solidFill>
              </a:rPr>
              <a:t> (DB049)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81135" y="1238383"/>
            <a:ext cx="14172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GPS:</a:t>
            </a:r>
          </a:p>
          <a:p>
            <a:endParaRPr lang="en-GB" dirty="0"/>
          </a:p>
          <a:p>
            <a:r>
              <a:rPr lang="en-GB" dirty="0" smtClean="0"/>
              <a:t>BOR1</a:t>
            </a:r>
          </a:p>
          <a:p>
            <a:r>
              <a:rPr lang="en-GB" dirty="0" smtClean="0"/>
              <a:t>BRUS</a:t>
            </a:r>
          </a:p>
          <a:p>
            <a:r>
              <a:rPr lang="en-GB" dirty="0" smtClean="0"/>
              <a:t>GOPE</a:t>
            </a:r>
          </a:p>
          <a:p>
            <a:r>
              <a:rPr lang="en-GB" dirty="0" smtClean="0"/>
              <a:t>HELG</a:t>
            </a:r>
          </a:p>
          <a:p>
            <a:r>
              <a:rPr lang="en-GB" dirty="0" smtClean="0"/>
              <a:t>HERT</a:t>
            </a:r>
          </a:p>
          <a:p>
            <a:r>
              <a:rPr lang="en-GB" dirty="0" smtClean="0"/>
              <a:t>OBEC</a:t>
            </a:r>
          </a:p>
          <a:p>
            <a:r>
              <a:rPr lang="en-GB" dirty="0" smtClean="0"/>
              <a:t>OPMT</a:t>
            </a:r>
          </a:p>
          <a:p>
            <a:r>
              <a:rPr lang="en-GB" dirty="0" smtClean="0"/>
              <a:t>POTS</a:t>
            </a:r>
          </a:p>
          <a:p>
            <a:r>
              <a:rPr lang="en-GB" dirty="0" smtClean="0"/>
              <a:t>PTBB</a:t>
            </a:r>
          </a:p>
          <a:p>
            <a:r>
              <a:rPr lang="en-GB" dirty="0" smtClean="0"/>
              <a:t>WROC</a:t>
            </a:r>
          </a:p>
          <a:p>
            <a:r>
              <a:rPr lang="en-GB" dirty="0" smtClean="0"/>
              <a:t>WSRT</a:t>
            </a:r>
          </a:p>
          <a:p>
            <a:r>
              <a:rPr lang="en-GB" dirty="0" smtClean="0"/>
              <a:t>ZIMM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REDU</a:t>
            </a:r>
          </a:p>
        </p:txBody>
      </p:sp>
    </p:spTree>
    <p:extLst>
      <p:ext uri="{BB962C8B-B14F-4D97-AF65-F5344CB8AC3E}">
        <p14:creationId xmlns:p14="http://schemas.microsoft.com/office/powerpoint/2010/main" val="3230638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December 8</a:t>
            </a:r>
            <a:r>
              <a:rPr lang="en-GB" baseline="30000" dirty="0" smtClean="0"/>
              <a:t>th</a:t>
            </a:r>
            <a:r>
              <a:rPr lang="en-GB" dirty="0"/>
              <a:t> </a:t>
            </a:r>
            <a:r>
              <a:rPr lang="en-GB" dirty="0" smtClean="0"/>
              <a:t>2008 – January 7</a:t>
            </a:r>
            <a:r>
              <a:rPr lang="en-GB" baseline="30000" dirty="0" smtClean="0"/>
              <a:t>th</a:t>
            </a:r>
            <a:r>
              <a:rPr lang="en-GB" dirty="0" smtClean="0"/>
              <a:t> 2009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481135" y="1238383"/>
            <a:ext cx="14172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GPS:</a:t>
            </a:r>
          </a:p>
          <a:p>
            <a:endParaRPr lang="en-GB" dirty="0"/>
          </a:p>
          <a:p>
            <a:r>
              <a:rPr lang="en-GB" dirty="0" smtClean="0"/>
              <a:t>BOR1</a:t>
            </a:r>
          </a:p>
          <a:p>
            <a:r>
              <a:rPr lang="en-GB" dirty="0" smtClean="0"/>
              <a:t>BRUS</a:t>
            </a:r>
          </a:p>
          <a:p>
            <a:r>
              <a:rPr lang="en-GB" dirty="0" smtClean="0"/>
              <a:t>GOPE</a:t>
            </a:r>
          </a:p>
          <a:p>
            <a:r>
              <a:rPr lang="en-GB" dirty="0" smtClean="0"/>
              <a:t>HELG</a:t>
            </a:r>
          </a:p>
          <a:p>
            <a:r>
              <a:rPr lang="en-GB" dirty="0" smtClean="0"/>
              <a:t>HERT</a:t>
            </a:r>
          </a:p>
          <a:p>
            <a:r>
              <a:rPr lang="en-GB" dirty="0" smtClean="0"/>
              <a:t>OBEC</a:t>
            </a:r>
          </a:p>
          <a:p>
            <a:r>
              <a:rPr lang="en-GB" dirty="0" smtClean="0"/>
              <a:t>OPMT</a:t>
            </a:r>
          </a:p>
          <a:p>
            <a:r>
              <a:rPr lang="en-GB" dirty="0" smtClean="0"/>
              <a:t>POTS</a:t>
            </a:r>
          </a:p>
          <a:p>
            <a:r>
              <a:rPr lang="en-GB" dirty="0" smtClean="0"/>
              <a:t>PTBB</a:t>
            </a:r>
          </a:p>
          <a:p>
            <a:r>
              <a:rPr lang="en-GB" dirty="0" smtClean="0"/>
              <a:t>WROC</a:t>
            </a:r>
          </a:p>
          <a:p>
            <a:r>
              <a:rPr lang="en-GB" dirty="0" smtClean="0"/>
              <a:t>WSRT</a:t>
            </a:r>
          </a:p>
          <a:p>
            <a:r>
              <a:rPr lang="en-GB" dirty="0" smtClean="0"/>
              <a:t>ZIMM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REDU</a:t>
            </a:r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2" t="8591" r="6425"/>
          <a:stretch/>
        </p:blipFill>
        <p:spPr bwMode="auto">
          <a:xfrm>
            <a:off x="1529515" y="1597611"/>
            <a:ext cx="5861911" cy="357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12295" y="1238383"/>
            <a:ext cx="14172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Ionosonde:</a:t>
            </a:r>
          </a:p>
          <a:p>
            <a:endParaRPr lang="en-GB" dirty="0"/>
          </a:p>
          <a:p>
            <a:r>
              <a:rPr lang="en-GB" dirty="0" smtClean="0"/>
              <a:t>Chilton (RL052)</a:t>
            </a:r>
          </a:p>
          <a:p>
            <a:r>
              <a:rPr lang="en-GB" dirty="0" err="1" smtClean="0"/>
              <a:t>Juliusruh</a:t>
            </a:r>
            <a:r>
              <a:rPr lang="en-GB" dirty="0" smtClean="0"/>
              <a:t> (JR055)</a:t>
            </a:r>
          </a:p>
          <a:p>
            <a:r>
              <a:rPr lang="en-GB" dirty="0" err="1" smtClean="0"/>
              <a:t>Pruhonice</a:t>
            </a:r>
            <a:r>
              <a:rPr lang="en-GB" dirty="0" smtClean="0"/>
              <a:t> (PQ052)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err="1" smtClean="0">
                <a:solidFill>
                  <a:srgbClr val="FF0000"/>
                </a:solidFill>
              </a:rPr>
              <a:t>Dourbes</a:t>
            </a:r>
            <a:r>
              <a:rPr lang="en-GB" dirty="0" smtClean="0">
                <a:solidFill>
                  <a:srgbClr val="FF0000"/>
                </a:solidFill>
              </a:rPr>
              <a:t> (DB049)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28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Locations &amp; Procedures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Ionosonde data should be downloaded from NGDC (</a:t>
            </a:r>
            <a:r>
              <a:rPr lang="en-GB" dirty="0" smtClean="0">
                <a:hlinkClick r:id="rId2"/>
              </a:rPr>
              <a:t>ftp.ngdc.noaa.gov</a:t>
            </a:r>
            <a:r>
              <a:rPr lang="en-GB" dirty="0" smtClean="0"/>
              <a:t>).</a:t>
            </a:r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GPS data should be downloaded from the SOPAC/CSRC archive (</a:t>
            </a:r>
            <a:r>
              <a:rPr lang="en-GB" dirty="0" smtClean="0">
                <a:hlinkClick r:id="rId3" action="ppaction://hlinkfile"/>
              </a:rPr>
              <a:t>garner.ucsd.edu</a:t>
            </a:r>
            <a:r>
              <a:rPr lang="en-GB" dirty="0" smtClean="0"/>
              <a:t>).</a:t>
            </a:r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r>
              <a:rPr lang="en-GB" dirty="0"/>
              <a:t>All of this information, including Python code to download </a:t>
            </a:r>
            <a:r>
              <a:rPr lang="en-GB" dirty="0" smtClean="0"/>
              <a:t>the </a:t>
            </a:r>
            <a:r>
              <a:rPr lang="en-GB" dirty="0"/>
              <a:t>required data is available at:    </a:t>
            </a:r>
            <a:r>
              <a:rPr lang="en-GB" b="1" dirty="0">
                <a:hlinkClick r:id="rId4"/>
              </a:rPr>
              <a:t>http://</a:t>
            </a:r>
            <a:r>
              <a:rPr lang="en-GB" b="1" dirty="0" smtClean="0">
                <a:hlinkClick r:id="rId4"/>
              </a:rPr>
              <a:t>tinyurl.com/testscenario</a:t>
            </a:r>
            <a:r>
              <a:rPr lang="en-GB" b="1" dirty="0" smtClean="0"/>
              <a:t> </a:t>
            </a:r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endParaRPr lang="en-GB" b="1" dirty="0" smtClean="0">
              <a:hlinkClick r:id="rId5"/>
            </a:endParaRPr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If you are interested in performing the test please speak to me afterwards or email me: </a:t>
            </a:r>
            <a:r>
              <a:rPr lang="en-GB" dirty="0" smtClean="0">
                <a:hlinkClick r:id="rId5"/>
              </a:rPr>
              <a:t>s.elvidge@bham.ac.uk</a:t>
            </a:r>
            <a:r>
              <a:rPr lang="en-GB" dirty="0" smtClean="0"/>
              <a:t> </a:t>
            </a:r>
            <a:r>
              <a:rPr lang="en-GB" b="1" dirty="0" smtClean="0"/>
              <a:t>  </a:t>
            </a:r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Clr>
                <a:srgbClr val="B40067"/>
              </a:buClr>
            </a:pPr>
            <a:endParaRPr lang="en-GB" dirty="0"/>
          </a:p>
          <a:p>
            <a:pPr marL="285750" indent="-285750">
              <a:buClr>
                <a:srgbClr val="B40067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943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European Space Weather Week 12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cap="all" dirty="0"/>
              <a:t>SESSION </a:t>
            </a:r>
            <a:r>
              <a:rPr lang="en-GB" b="1" cap="all" dirty="0" smtClean="0"/>
              <a:t>11 - </a:t>
            </a:r>
            <a:r>
              <a:rPr lang="en-GB" b="1" cap="all" dirty="0"/>
              <a:t>SPACE WEATHER METRICS, VERIFICATION AND </a:t>
            </a:r>
            <a:r>
              <a:rPr lang="en-GB" b="1" cap="all" dirty="0" smtClean="0"/>
              <a:t>VALIDATION</a:t>
            </a:r>
          </a:p>
          <a:p>
            <a:endParaRPr lang="en-GB" b="1" cap="all" dirty="0"/>
          </a:p>
          <a:p>
            <a:r>
              <a:rPr lang="en-GB" b="1" cap="all" dirty="0" smtClean="0"/>
              <a:t>Splinter – Ionospheric </a:t>
            </a:r>
            <a:r>
              <a:rPr lang="en-GB" b="1" cap="all" dirty="0"/>
              <a:t>effects on Radio Systems working </a:t>
            </a:r>
            <a:r>
              <a:rPr lang="en-GB" b="1" cap="all" dirty="0" smtClean="0"/>
              <a:t>group</a:t>
            </a:r>
          </a:p>
          <a:p>
            <a:endParaRPr lang="en-GB" b="1" cap="all" dirty="0"/>
          </a:p>
          <a:p>
            <a:r>
              <a:rPr lang="en-GB" b="1" cap="all" dirty="0" smtClean="0"/>
              <a:t>Splinter </a:t>
            </a:r>
            <a:r>
              <a:rPr lang="en-GB" b="1" cap="all" dirty="0"/>
              <a:t>– SPACE WEATHER METRICS, VERIFICATION AND </a:t>
            </a:r>
            <a:r>
              <a:rPr lang="en-GB" b="1" cap="all" dirty="0" smtClean="0"/>
              <a:t>VALIDATION working meeting</a:t>
            </a:r>
            <a:endParaRPr lang="en-GB" b="1" cap="all" dirty="0"/>
          </a:p>
          <a:p>
            <a:endParaRPr lang="en-GB" b="1" cap="all" dirty="0" smtClean="0"/>
          </a:p>
          <a:p>
            <a:endParaRPr lang="en-GB" b="1" cap="all" dirty="0" smtClean="0"/>
          </a:p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November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23-27, 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2015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GB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Ostend, Belgium.</a:t>
            </a:r>
          </a:p>
          <a:p>
            <a:r>
              <a:rPr lang="en-GB" b="1" cap="all" dirty="0" smtClean="0">
                <a:solidFill>
                  <a:schemeClr val="accent6">
                    <a:lumMod val="50000"/>
                  </a:schemeClr>
                </a:solidFill>
              </a:rPr>
              <a:t>Submission deadline June 1</a:t>
            </a:r>
            <a:r>
              <a:rPr lang="en-GB" b="1" cap="all" baseline="30000" dirty="0" smtClean="0">
                <a:solidFill>
                  <a:schemeClr val="accent6">
                    <a:lumMod val="50000"/>
                  </a:schemeClr>
                </a:solidFill>
              </a:rPr>
              <a:t>st</a:t>
            </a:r>
            <a:r>
              <a:rPr lang="en-GB" b="1" cap="all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GB" b="1" cap="all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1026" name="Picture 2" descr="http://stce.be/esww9/images/logoESWWcol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0" y="3947185"/>
            <a:ext cx="4096662" cy="242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871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ynting Template">
  <a:themeElements>
    <a:clrScheme name="Poynting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B40067"/>
      </a:accent1>
      <a:accent2>
        <a:srgbClr val="FF7F7F"/>
      </a:accent2>
      <a:accent3>
        <a:srgbClr val="FFFFFF"/>
      </a:accent3>
      <a:accent4>
        <a:srgbClr val="AB73D5"/>
      </a:accent4>
      <a:accent5>
        <a:srgbClr val="92D050"/>
      </a:accent5>
      <a:accent6>
        <a:srgbClr val="40AFFF"/>
      </a:accent6>
      <a:hlink>
        <a:srgbClr val="0070C0"/>
      </a:hlink>
      <a:folHlink>
        <a:srgbClr val="007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A9B3B9"/>
        </a:lt2>
        <a:accent1>
          <a:srgbClr val="04BCF7"/>
        </a:accent1>
        <a:accent2>
          <a:srgbClr val="000F5E"/>
        </a:accent2>
        <a:accent3>
          <a:srgbClr val="FFFFFF"/>
        </a:accent3>
        <a:accent4>
          <a:srgbClr val="000000"/>
        </a:accent4>
        <a:accent5>
          <a:srgbClr val="AADAFA"/>
        </a:accent5>
        <a:accent6>
          <a:srgbClr val="000C54"/>
        </a:accent6>
        <a:hlink>
          <a:srgbClr val="A9B3B9"/>
        </a:hlink>
        <a:folHlink>
          <a:srgbClr val="98C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mplete 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Poynting Template</Template>
  <TotalTime>7834</TotalTime>
  <Words>193</Words>
  <Application>Microsoft Office PowerPoint</Application>
  <PresentationFormat>On-screen Show (4:3)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TheSans Q5 Plain</vt:lpstr>
      <vt:lpstr>Poynting Template</vt:lpstr>
      <vt:lpstr>Complete Blank</vt:lpstr>
      <vt:lpstr>December 8th 2008 – January 7th 2009</vt:lpstr>
      <vt:lpstr>December 8th 2008 – January 7th 2009</vt:lpstr>
      <vt:lpstr>Data Locations &amp; Procedures</vt:lpstr>
      <vt:lpstr>European Space Weather Week 12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18th Month Presentation</dc:title>
  <dc:creator>S. Elvidge</dc:creator>
  <cp:lastModifiedBy>Sean Elvidge</cp:lastModifiedBy>
  <cp:revision>508</cp:revision>
  <dcterms:created xsi:type="dcterms:W3CDTF">2011-12-13T13:36:24Z</dcterms:created>
  <dcterms:modified xsi:type="dcterms:W3CDTF">2015-05-22T07:55:33Z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.QQCommercialMarking.RecordTemp">
    <vt:lpwstr>QINETIQ PROPRIETARY</vt:lpwstr>
  </property>
  <property fmtid="{D5CDD505-2E9C-101B-9397-08002B2CF9AE}" pid="3" name="Rights.QQCommercialMarking.TitleTemp">
    <vt:lpwstr>QINETIQ PROPRIETARY</vt:lpwstr>
  </property>
  <property fmtid="{D5CDD505-2E9C-101B-9397-08002B2CF9AE}" pid="4" name="Security.Descriptor.TitleTemp">
    <vt:lpwstr>NONE</vt:lpwstr>
  </property>
  <property fmtid="{D5CDD505-2E9C-101B-9397-08002B2CF9AE}" pid="5" name="Coverage.Spatial.QinetiQTemp">
    <vt:lpwstr/>
  </property>
  <property fmtid="{D5CDD505-2E9C-101B-9397-08002B2CF9AE}" pid="6" name="Rights.QQCommercialMarking.ItemTemp">
    <vt:lpwstr>QINETIQ PROPRIETARY</vt:lpwstr>
  </property>
  <property fmtid="{D5CDD505-2E9C-101B-9397-08002B2CF9AE}" pid="7" name="Security.Caveat.TitleTemp">
    <vt:lpwstr>NONE</vt:lpwstr>
  </property>
  <property fmtid="{D5CDD505-2E9C-101B-9397-08002B2CF9AE}" pid="8" name="Security.UKProtectiveMarking.TitleTemp">
    <vt:lpwstr>NONE</vt:lpwstr>
  </property>
  <property fmtid="{D5CDD505-2E9C-101B-9397-08002B2CF9AE}" pid="9" name="Status.ItemTemp">
    <vt:lpwstr>NONE</vt:lpwstr>
  </property>
  <property fmtid="{D5CDD505-2E9C-101B-9397-08002B2CF9AE}" pid="10" name="AccessibilityTemp">
    <vt:lpwstr>QINETIQ STAFF</vt:lpwstr>
  </property>
  <property fmtid="{D5CDD505-2E9C-101B-9397-08002B2CF9AE}" pid="11" name="Security.Caveat.RecordTemp">
    <vt:lpwstr>NONE</vt:lpwstr>
  </property>
  <property fmtid="{D5CDD505-2E9C-101B-9397-08002B2CF9AE}" pid="12" name="Security.Descriptor.ItemTemp">
    <vt:lpwstr>NONE</vt:lpwstr>
  </property>
  <property fmtid="{D5CDD505-2E9C-101B-9397-08002B2CF9AE}" pid="13" name="Security.UKProtectiveMarking.ItemTemp">
    <vt:lpwstr>NONE</vt:lpwstr>
  </property>
  <property fmtid="{D5CDD505-2E9C-101B-9397-08002B2CF9AE}" pid="14" name="SubTypeTemp">
    <vt:lpwstr>NONE</vt:lpwstr>
  </property>
  <property fmtid="{D5CDD505-2E9C-101B-9397-08002B2CF9AE}" pid="15" name="Security.Caveat.ItemTemp">
    <vt:lpwstr>NONE</vt:lpwstr>
  </property>
  <property fmtid="{D5CDD505-2E9C-101B-9397-08002B2CF9AE}" pid="16" name="Security.Descriptor.RecordTemp">
    <vt:lpwstr>NONE</vt:lpwstr>
  </property>
  <property fmtid="{D5CDD505-2E9C-101B-9397-08002B2CF9AE}" pid="17" name="Security.UKProtectiveMarking.RecordTemp">
    <vt:lpwstr>NONE</vt:lpwstr>
  </property>
  <property fmtid="{D5CDD505-2E9C-101B-9397-08002B2CF9AE}" pid="18" name="Rights.QQCommercialMarking.Title">
    <vt:lpwstr>QINETIQ PROPRIETARY</vt:lpwstr>
  </property>
  <property fmtid="{D5CDD505-2E9C-101B-9397-08002B2CF9AE}" pid="19" name="Rights.QQProtectiveMarking.Item">
    <vt:lpwstr>QINETIQ PROPRIETARY</vt:lpwstr>
  </property>
  <property fmtid="{D5CDD505-2E9C-101B-9397-08002B2CF9AE}" pid="20" name="Security.Caveat.Item">
    <vt:lpwstr>NONE</vt:lpwstr>
  </property>
  <property fmtid="{D5CDD505-2E9C-101B-9397-08002B2CF9AE}" pid="21" name="Security.Caveat.Title">
    <vt:lpwstr>NONE</vt:lpwstr>
  </property>
  <property fmtid="{D5CDD505-2E9C-101B-9397-08002B2CF9AE}" pid="22" name="SubType">
    <vt:lpwstr>NONE</vt:lpwstr>
  </property>
  <property fmtid="{D5CDD505-2E9C-101B-9397-08002B2CF9AE}" pid="23" name="Rights.QQCommercialMarking.Record">
    <vt:lpwstr>QINETIQ PROPRIETARY</vt:lpwstr>
  </property>
  <property fmtid="{D5CDD505-2E9C-101B-9397-08002B2CF9AE}" pid="24" name="Security.UKProtectiveMarking.Item">
    <vt:lpwstr>NONE</vt:lpwstr>
  </property>
  <property fmtid="{D5CDD505-2E9C-101B-9397-08002B2CF9AE}" pid="25" name="Security.UKProtectiveMarking.Title">
    <vt:lpwstr>NONE</vt:lpwstr>
  </property>
  <property fmtid="{D5CDD505-2E9C-101B-9397-08002B2CF9AE}" pid="26" name="Accessibility">
    <vt:lpwstr>QINETIQ STAFF</vt:lpwstr>
  </property>
  <property fmtid="{D5CDD505-2E9C-101B-9397-08002B2CF9AE}" pid="27" name="Security.Descriptor.Item">
    <vt:lpwstr>NONE</vt:lpwstr>
  </property>
  <property fmtid="{D5CDD505-2E9C-101B-9397-08002B2CF9AE}" pid="28" name="Security.Descriptor.Record">
    <vt:lpwstr>NONE</vt:lpwstr>
  </property>
  <property fmtid="{D5CDD505-2E9C-101B-9397-08002B2CF9AE}" pid="29" name="Security.Descriptor.Title">
    <vt:lpwstr>NONE</vt:lpwstr>
  </property>
  <property fmtid="{D5CDD505-2E9C-101B-9397-08002B2CF9AE}" pid="30" name="Status.Item">
    <vt:lpwstr>NONE</vt:lpwstr>
  </property>
  <property fmtid="{D5CDD505-2E9C-101B-9397-08002B2CF9AE}" pid="31" name="Security.Caveat.Record">
    <vt:lpwstr>NONE</vt:lpwstr>
  </property>
  <property fmtid="{D5CDD505-2E9C-101B-9397-08002B2CF9AE}" pid="32" name="Security.UKProtectiveMarking.Record">
    <vt:lpwstr>NONE</vt:lpwstr>
  </property>
  <property fmtid="{D5CDD505-2E9C-101B-9397-08002B2CF9AE}" pid="33" name="Disposal.Review.Details">
    <vt:lpwstr/>
  </property>
  <property fmtid="{D5CDD505-2E9C-101B-9397-08002B2CF9AE}" pid="34" name="Rights.Access.Group">
    <vt:lpwstr/>
  </property>
  <property fmtid="{D5CDD505-2E9C-101B-9397-08002B2CF9AE}" pid="35" name="Rights.QQCommercialMarking.Review.Details">
    <vt:lpwstr/>
  </property>
  <property fmtid="{D5CDD505-2E9C-101B-9397-08002B2CF9AE}" pid="36" name="Rights.QQCommercialMarking.Review">
    <vt:lpwstr>2011-04-22T00:00:00Z</vt:lpwstr>
  </property>
  <property fmtid="{D5CDD505-2E9C-101B-9397-08002B2CF9AE}" pid="37" name="Subject.Keyword">
    <vt:lpwstr>#;#;#;#;#;~;</vt:lpwstr>
  </property>
  <property fmtid="{D5CDD505-2E9C-101B-9397-08002B2CF9AE}" pid="38" name="Mandate">
    <vt:lpwstr/>
  </property>
  <property fmtid="{D5CDD505-2E9C-101B-9397-08002B2CF9AE}" pid="39" name="Date.Received">
    <vt:lpwstr>2009-04-22T00:00:00Z</vt:lpwstr>
  </property>
  <property fmtid="{D5CDD505-2E9C-101B-9397-08002B2CF9AE}" pid="40" name="Date.Created">
    <vt:lpwstr>2009-04-22T00:00:00Z</vt:lpwstr>
  </property>
  <property fmtid="{D5CDD505-2E9C-101B-9397-08002B2CF9AE}" pid="41" name="Subject.FreeKeyword">
    <vt:lpwstr/>
  </property>
  <property fmtid="{D5CDD505-2E9C-101B-9397-08002B2CF9AE}" pid="42" name="Person">
    <vt:lpwstr>CUSTODIAN#;Mrs Alison Haynes#;YzEzNjMyZDUtNDY5OS00MTQyLWExM2UtMDk4MGU2Y2RkNGFhIzcwOGZhZDg0LWQ2ZGQtNDMwYS1iMGE0LTZmMjFiNWRhOTgxMSNkYjc2MGY3Zi0wYzNmLTQ1NzQtOGQwOS1kY2VhY2Q2ZTBlZjYjZTEzZmI5NGItYjUyNS00NDg3LTkwMjUtOTZmMGYwMzA3MGI3,ZTEzZmI5NGItYjUyNS00NDg3LTkw</vt:lpwstr>
  </property>
  <property fmtid="{D5CDD505-2E9C-101B-9397-08002B2CF9AE}" pid="43" name="Identifier.ReportNumber">
    <vt:lpwstr/>
  </property>
  <property fmtid="{D5CDD505-2E9C-101B-9397-08002B2CF9AE}" pid="44" name="Rights.QQCommercialMarking.Expiry">
    <vt:lpwstr>2014-04-21T00:00:00Z</vt:lpwstr>
  </property>
  <property fmtid="{D5CDD505-2E9C-101B-9397-08002B2CF9AE}" pid="45" name="ContentType">
    <vt:lpwstr>BusinessDocument</vt:lpwstr>
  </property>
  <property fmtid="{D5CDD505-2E9C-101B-9397-08002B2CF9AE}" pid="46" name="Coverage.Spatial.QinetiQ">
    <vt:lpwstr>NONE</vt:lpwstr>
  </property>
  <property fmtid="{D5CDD505-2E9C-101B-9397-08002B2CF9AE}" pid="47" name="Identifier.SystemGuid">
    <vt:lpwstr>7a7601e3-e9fd-4c77-8122-39c913ecd155</vt:lpwstr>
  </property>
  <property fmtid="{D5CDD505-2E9C-101B-9397-08002B2CF9AE}" pid="48" name="Rights.Access.Individual">
    <vt:lpwstr/>
  </property>
  <property fmtid="{D5CDD505-2E9C-101B-9397-08002B2CF9AE}" pid="49" name="Rights.Copyright">
    <vt:lpwstr>QinetiQ</vt:lpwstr>
  </property>
  <property fmtid="{D5CDD505-2E9C-101B-9397-08002B2CF9AE}" pid="50" name="Disposal.Review">
    <vt:lpwstr>2014-04-21T00:00:00Z</vt:lpwstr>
  </property>
  <property fmtid="{D5CDD505-2E9C-101B-9397-08002B2CF9AE}" pid="51" name="Disposal.TimePeriod">
    <vt:lpwstr>2014-04-21T00:00:00Z</vt:lpwstr>
  </property>
</Properties>
</file>