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gNMcXIhx3MIZTiWeY0Sd4RB8uv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3F8DF1-D8F9-4AB7-9315-C56863FD53D6}">
  <a:tblStyle styleId="{033F8DF1-D8F9-4AB7-9315-C56863FD53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 we are team Al Dante, today we are going to give a presentation about our final project topic, genome sequencing acceleration. </a:t>
            </a:r>
            <a:endParaRPr/>
          </a:p>
        </p:txBody>
      </p:sp>
      <p:sp>
        <p:nvSpPr>
          <p:cNvPr id="32" name="Google Shape;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For thread acceleration, we divide the the total number of data by the number of threads. And for each thread, we further accelerate with Intel Intrinsic. </a:t>
            </a:r>
            <a:endParaRPr/>
          </a:p>
          <a:p>
            <a:pPr indent="0" lvl="0" marL="0" rtl="0" algn="l">
              <a:lnSpc>
                <a:spcPct val="115000"/>
              </a:lnSpc>
              <a:spcBef>
                <a:spcPts val="0"/>
              </a:spcBef>
              <a:spcAft>
                <a:spcPts val="0"/>
              </a:spcAft>
              <a:buClr>
                <a:schemeClr val="dk1"/>
              </a:buClr>
              <a:buSzPts val="1100"/>
              <a:buFont typeface="Arial"/>
              <a:buNone/>
            </a:pPr>
            <a:r>
              <a:rPr lang="en-US"/>
              <a:t>We know that the computation of each data is independent of each other, therefore we can load, compute and get 16 results at a time with SIMD vector. </a:t>
            </a:r>
            <a:endParaRPr/>
          </a:p>
          <a:p>
            <a:pPr indent="0" lvl="0" marL="0" rtl="0" algn="l">
              <a:lnSpc>
                <a:spcPct val="115000"/>
              </a:lnSpc>
              <a:spcBef>
                <a:spcPts val="0"/>
              </a:spcBef>
              <a:spcAft>
                <a:spcPts val="0"/>
              </a:spcAft>
              <a:buNone/>
            </a:pPr>
            <a:r>
              <a:rPr lang="en-US"/>
              <a:t>We encounter segmentation fault and we try to solve it with 1 &amp; 2</a:t>
            </a:r>
            <a:endParaRPr/>
          </a:p>
        </p:txBody>
      </p:sp>
      <p:sp>
        <p:nvSpPr>
          <p:cNvPr id="115" name="Google Shape;1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cf6dcb7b2_1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we are going to talk about our CUDA acceleration.</a:t>
            </a:r>
            <a:endParaRPr/>
          </a:p>
        </p:txBody>
      </p:sp>
      <p:sp>
        <p:nvSpPr>
          <p:cNvPr id="124" name="Google Shape;124;g22cf6dcb7b2_1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cf6dcb7b2_1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cf6dcb7b2_1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this is how we transfer the data from CPU to GPU. First, we initialize the data in CPU. Through a GPU </a:t>
            </a:r>
            <a:r>
              <a:rPr lang="en-US"/>
              <a:t>kernel, the data will automatically migrated to the GPU to do all the parallel work. Since work on GPU is asynchronous, we have to synchronize it by a cuda function called cudaDeviceSynchronize(). After that, the data accesses by CPU will automatically be migrated.</a:t>
            </a:r>
            <a:endParaRPr/>
          </a:p>
        </p:txBody>
      </p:sp>
      <p:sp>
        <p:nvSpPr>
          <p:cNvPr id="133" name="Google Shape;133;g22cf6dcb7b2_1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cf6dcb7b2_8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cf6dcb7b2_8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2cf6dcb7b2_8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cf6dcb7b2_8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cf6dcb7b2_8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2cf6dcb7b2_8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the pair HMM algorithm we mentioned before, when we’re calculating the current i,j data in the array. We need to base on the previous i,j data as the left hand figure shows. That means the data has dependencies so that we cannot just put the whole array into cuda to do the acceleration. So we decide to use the wavefront alignment as the right hand figure shows. We cut the array align the diag like A and send the data on the same dotted line in to cuda to do data parallelism. So we can reconstruct the origin array as the part B shows.</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cf6dcb7b2_8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cf6dcb7b2_8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result of our cuda wavefront alignment. Our speedup is about 3.27x faster. The speedup does not seem like very much. We analyze the reason is</a:t>
            </a:r>
            <a:endParaRPr/>
          </a:p>
        </p:txBody>
      </p:sp>
      <p:sp>
        <p:nvSpPr>
          <p:cNvPr id="172" name="Google Shape;172;g22cf6dcb7b2_8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Interleave multiple reads into another array, and send to GPU. take blockDim = 2, gridDim = 3 as ex. On GPU my idx would be …., means do stride at same time.</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cf6dcb7b2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cf6dcb7b2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2cf6dcb7b2_1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outline. First, we will give a brief introduction of genome sequencing and the related works. Next, we will talk about the algorithm we focus on in this group project. Then, introduction of different acceleration will be covered. After that, we will compare different acceleration and give the summary and conclusions about our work.</a:t>
            </a:r>
            <a:endParaRPr/>
          </a:p>
        </p:txBody>
      </p:sp>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cf6dcb7b2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cf6dcb7b2_1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implement baseline code on machine. redo data structure. limited acceleration is caused by </a:t>
            </a:r>
            <a:endParaRPr/>
          </a:p>
        </p:txBody>
      </p:sp>
      <p:sp>
        <p:nvSpPr>
          <p:cNvPr id="367" name="Google Shape;367;g22cf6dcb7b2_1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Accelerate the dynamic programming. reduce data allocation complexity. Logarithmic addition over the multiplication. nomarlized addition into 19 bits. handshake signals to make sure the core get valid value</a:t>
            </a:r>
            <a:endParaRPr/>
          </a:p>
        </p:txBody>
      </p:sp>
      <p:sp>
        <p:nvSpPr>
          <p:cNvPr id="383" name="Google Shape;3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1st cycle top left compute. we can do calculations in 1 cycle. memory allocation is simple. wavefront pattern is pretty good for our max select.</a:t>
            </a:r>
            <a:endParaRPr/>
          </a:p>
        </p:txBody>
      </p:sp>
      <p:sp>
        <p:nvSpPr>
          <p:cNvPr id="393" name="Google Shape;3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d53c294e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2d53c294e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pass larger value to right, get max value</a:t>
            </a:r>
            <a:endParaRPr/>
          </a:p>
        </p:txBody>
      </p:sp>
      <p:sp>
        <p:nvSpPr>
          <p:cNvPr id="458" name="Google Shape;458;g22d53c294e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cf6dcb7b2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cf6dcb7b2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22cf6dcb7b2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2cf6dcb7b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 name="Google Shape;48;g22cf6dcb7b2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a figure of a chromosome and its DNA. If we could pull the coiled string in a chromosome straight, we could see there are tons of DNA bases in this string.  A genome includes 4 different kinds of DNA bases, which are A, T, C, and G. From DNA data, we could differentiate different species and determine how strong the proximity is between species. Within the same species, different genome sequence could disclose some underlying information, such as vulnerability to a disease or identification of a slight mutation.</a:t>
            </a:r>
            <a:endParaRPr/>
          </a:p>
        </p:txBody>
      </p:sp>
      <p:sp>
        <p:nvSpPr>
          <p:cNvPr id="49" name="Google Shape;49;g22cf6dcb7b2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cf6dcb7b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cf6dcb7b2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Let’s talk about the applications of genome sequencing. They includes precision medicine, genetic diseases anticipation, and genetic counseling.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observing different genome sequences from people, doctors could identify a specific DNA segment may cause defects in human bodies, such as toxic ingredients of a medicine could not be excreted. With the information, doctors can precisely customize the treatments of different patients to enhance the efficiency of treatments.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DNA sequencing can help people to make sure whether they will have a diseases by checking they have the same gene mutation as previous patients. People could take some precautions to decrease or remove the impact of the diseases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the couples who would like to have children, genetic counseling could be benefitted from genome sequencing by </a:t>
            </a:r>
            <a:r>
              <a:rPr lang="en-US"/>
              <a:t>enhancing the efficiency of</a:t>
            </a:r>
            <a:r>
              <a:rPr lang="en-US"/>
              <a:t> listing any kind of genetic diseases their child might have. </a:t>
            </a:r>
            <a:endParaRPr/>
          </a:p>
        </p:txBody>
      </p:sp>
      <p:sp>
        <p:nvSpPr>
          <p:cNvPr id="59" name="Google Shape;59;g22cf6dcb7b2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the flow of genome sequencing. First, in sequencing step, a sequencer reads the DNA from biological samples and generates raw signals based on what it reads. Next, basecalling interprets these raw signals into DNA bases {A, T, C, G}. After that, read alignment find the best location for each read in the reference genome. At last, variant calling applies machine learning-based or statistics-based methods to deal with variants from aligned reads.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Among these steps, read alignment and variant calling are the main time-consuming steps. In our project (click), we chose read alignment for our acceleration target. </a:t>
            </a:r>
            <a:endParaRPr/>
          </a:p>
        </p:txBody>
      </p:sp>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Chen et al. and Chen et al.</a:t>
            </a:r>
            <a:r>
              <a:rPr lang="en-US"/>
              <a:t> propose architectures for Smith-Waterman algorithm acceleration with FPGA implementation. Turakhia et. al. implements a co-processor with modified Smith-Waterman algorithm and D-SOFT(Diagonal-band Seed Overlapping based Filtration Technique) seeding algorithm for reducing the search space of read alignment. Apart from Smith-Waterman algorithm, Fernandez et al. proposes a hardware accelerator for the read alignment algorithm based on Burrows-Wheeler transform, an algorithm used to prepare data for use with data compression techniques. (such as bzip2) </a:t>
            </a: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let’s talk about the algorithm we would like accelerate.</a:t>
            </a:r>
            <a:endParaRPr/>
          </a:p>
        </p:txBody>
      </p:sp>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Here are two sequences. Dashes (-) means no symbol in that sequence.  There are three states in the algorithm, insert, delete, and match. When transition from a state to the other state, the score is multiplied by a probability value that </a:t>
            </a:r>
            <a:r>
              <a:rPr lang="en-US"/>
              <a:t>corresponds</a:t>
            </a:r>
            <a:r>
              <a:rPr lang="en-US"/>
              <a:t> to the current transition, which are Pii, Pim, Pmi, Pmd, Pdm, and Pdd. Our goal here is to find a sequence of states that has largest value. PairHMM algorithm could be handled by dynamic programming, which is compute-intensive. </a:t>
            </a:r>
            <a:r>
              <a:rPr lang="en-US"/>
              <a:t>Since the full length of a read may not have the highest scores compare to partial length of a read, maximum matching score of each read is recorded during executing dynamic programming.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Let me pass the baton to my teammates</a:t>
            </a:r>
            <a:endParaRPr/>
          </a:p>
          <a:p>
            <a:pPr indent="0" lvl="0" marL="0" rtl="0" algn="l">
              <a:spcBef>
                <a:spcPts val="0"/>
              </a:spcBef>
              <a:spcAft>
                <a:spcPts val="0"/>
              </a:spcAft>
              <a:buNone/>
            </a:pPr>
            <a:r>
              <a:t/>
            </a:r>
            <a:endParaRPr/>
          </a:p>
        </p:txBody>
      </p:sp>
      <p:sp>
        <p:nvSpPr>
          <p:cNvPr id="97" name="Google Shape;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0"/>
          <p:cNvSpPr/>
          <p:nvPr/>
        </p:nvSpPr>
        <p:spPr>
          <a:xfrm>
            <a:off x="-79220" y="5827000"/>
            <a:ext cx="12319600" cy="1054600"/>
          </a:xfrm>
          <a:prstGeom prst="rect">
            <a:avLst/>
          </a:prstGeom>
          <a:solidFill>
            <a:srgbClr val="02274C"/>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rgbClr val="001329"/>
              </a:solidFill>
              <a:latin typeface="Calibri"/>
              <a:ea typeface="Calibri"/>
              <a:cs typeface="Calibri"/>
              <a:sym typeface="Calibri"/>
            </a:endParaRPr>
          </a:p>
        </p:txBody>
      </p:sp>
      <p:sp>
        <p:nvSpPr>
          <p:cNvPr id="17" name="Google Shape;17;p20"/>
          <p:cNvSpPr/>
          <p:nvPr/>
        </p:nvSpPr>
        <p:spPr>
          <a:xfrm>
            <a:off x="4936200" y="5728000"/>
            <a:ext cx="2319600" cy="198000"/>
          </a:xfrm>
          <a:prstGeom prst="roundRect">
            <a:avLst>
              <a:gd fmla="val 50000" name="adj"/>
            </a:avLst>
          </a:prstGeom>
          <a:solidFill>
            <a:srgbClr val="FECC04"/>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8" name="Google Shape;18;p20"/>
          <p:cNvSpPr txBox="1"/>
          <p:nvPr>
            <p:ph type="ctrTitle"/>
          </p:nvPr>
        </p:nvSpPr>
        <p:spPr>
          <a:xfrm>
            <a:off x="1106000" y="1645600"/>
            <a:ext cx="9980000" cy="15582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000"/>
              <a:buFont typeface="Arial"/>
              <a:buNone/>
              <a:defRPr b="1" sz="3600">
                <a:solidFill>
                  <a:srgbClr val="191919"/>
                </a:solidFill>
                <a:latin typeface="Arial"/>
                <a:ea typeface="Arial"/>
                <a:cs typeface="Arial"/>
                <a:sym typeface="Arial"/>
              </a:defRPr>
            </a:lvl1pPr>
            <a:lvl2pPr lvl="1" algn="ctr">
              <a:spcBef>
                <a:spcPts val="0"/>
              </a:spcBef>
              <a:spcAft>
                <a:spcPts val="0"/>
              </a:spcAft>
              <a:buSzPts val="5000"/>
              <a:buNone/>
              <a:defRPr b="1" sz="6667"/>
            </a:lvl2pPr>
            <a:lvl3pPr lvl="2" algn="ctr">
              <a:spcBef>
                <a:spcPts val="0"/>
              </a:spcBef>
              <a:spcAft>
                <a:spcPts val="0"/>
              </a:spcAft>
              <a:buSzPts val="5000"/>
              <a:buNone/>
              <a:defRPr b="1" sz="6667"/>
            </a:lvl3pPr>
            <a:lvl4pPr lvl="3" algn="ctr">
              <a:spcBef>
                <a:spcPts val="0"/>
              </a:spcBef>
              <a:spcAft>
                <a:spcPts val="0"/>
              </a:spcAft>
              <a:buSzPts val="5000"/>
              <a:buNone/>
              <a:defRPr b="1" sz="6667"/>
            </a:lvl4pPr>
            <a:lvl5pPr lvl="4" algn="ctr">
              <a:spcBef>
                <a:spcPts val="0"/>
              </a:spcBef>
              <a:spcAft>
                <a:spcPts val="0"/>
              </a:spcAft>
              <a:buSzPts val="5000"/>
              <a:buNone/>
              <a:defRPr b="1" sz="6667"/>
            </a:lvl5pPr>
            <a:lvl6pPr lvl="5" algn="ctr">
              <a:spcBef>
                <a:spcPts val="0"/>
              </a:spcBef>
              <a:spcAft>
                <a:spcPts val="0"/>
              </a:spcAft>
              <a:buSzPts val="5000"/>
              <a:buNone/>
              <a:defRPr b="1" sz="6667"/>
            </a:lvl6pPr>
            <a:lvl7pPr lvl="6" algn="ctr">
              <a:spcBef>
                <a:spcPts val="0"/>
              </a:spcBef>
              <a:spcAft>
                <a:spcPts val="0"/>
              </a:spcAft>
              <a:buSzPts val="5000"/>
              <a:buNone/>
              <a:defRPr b="1" sz="6667"/>
            </a:lvl7pPr>
            <a:lvl8pPr lvl="7" algn="ctr">
              <a:spcBef>
                <a:spcPts val="0"/>
              </a:spcBef>
              <a:spcAft>
                <a:spcPts val="0"/>
              </a:spcAft>
              <a:buSzPts val="5000"/>
              <a:buNone/>
              <a:defRPr b="1" sz="6667"/>
            </a:lvl8pPr>
            <a:lvl9pPr lvl="8" algn="ctr">
              <a:spcBef>
                <a:spcPts val="0"/>
              </a:spcBef>
              <a:spcAft>
                <a:spcPts val="0"/>
              </a:spcAft>
              <a:buSzPts val="5000"/>
              <a:buNone/>
              <a:defRPr b="1" sz="6667"/>
            </a:lvl9pPr>
          </a:lstStyle>
          <a:p/>
        </p:txBody>
      </p:sp>
      <p:sp>
        <p:nvSpPr>
          <p:cNvPr id="19" name="Google Shape;19;p20"/>
          <p:cNvSpPr txBox="1"/>
          <p:nvPr>
            <p:ph idx="1" type="subTitle"/>
          </p:nvPr>
        </p:nvSpPr>
        <p:spPr>
          <a:xfrm>
            <a:off x="4150167" y="3620400"/>
            <a:ext cx="3892000" cy="1592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5200"/>
              <a:buNone/>
              <a:defRPr sz="2400">
                <a:solidFill>
                  <a:srgbClr val="191919"/>
                </a:solidFill>
                <a:latin typeface="Arial"/>
                <a:ea typeface="Arial"/>
                <a:cs typeface="Arial"/>
                <a:sym typeface="Arial"/>
              </a:defRPr>
            </a:lvl1pPr>
            <a:lvl2pPr lvl="1" algn="ctr">
              <a:lnSpc>
                <a:spcPct val="100000"/>
              </a:lnSpc>
              <a:spcBef>
                <a:spcPts val="0"/>
              </a:spcBef>
              <a:spcAft>
                <a:spcPts val="0"/>
              </a:spcAft>
              <a:buClr>
                <a:schemeClr val="dk1"/>
              </a:buClr>
              <a:buSzPts val="2800"/>
              <a:buNone/>
              <a:defRPr sz="3733"/>
            </a:lvl2pPr>
            <a:lvl3pPr lvl="2" algn="ctr">
              <a:lnSpc>
                <a:spcPct val="100000"/>
              </a:lnSpc>
              <a:spcBef>
                <a:spcPts val="0"/>
              </a:spcBef>
              <a:spcAft>
                <a:spcPts val="0"/>
              </a:spcAft>
              <a:buClr>
                <a:schemeClr val="dk1"/>
              </a:buClr>
              <a:buSzPts val="2800"/>
              <a:buNone/>
              <a:defRPr sz="3733"/>
            </a:lvl3pPr>
            <a:lvl4pPr lvl="3" algn="ctr">
              <a:lnSpc>
                <a:spcPct val="100000"/>
              </a:lnSpc>
              <a:spcBef>
                <a:spcPts val="0"/>
              </a:spcBef>
              <a:spcAft>
                <a:spcPts val="0"/>
              </a:spcAft>
              <a:buClr>
                <a:schemeClr val="dk1"/>
              </a:buClr>
              <a:buSzPts val="2800"/>
              <a:buNone/>
              <a:defRPr sz="3733"/>
            </a:lvl4pPr>
            <a:lvl5pPr lvl="4" algn="ctr">
              <a:lnSpc>
                <a:spcPct val="100000"/>
              </a:lnSpc>
              <a:spcBef>
                <a:spcPts val="0"/>
              </a:spcBef>
              <a:spcAft>
                <a:spcPts val="0"/>
              </a:spcAft>
              <a:buClr>
                <a:schemeClr val="dk1"/>
              </a:buClr>
              <a:buSzPts val="2800"/>
              <a:buNone/>
              <a:defRPr sz="3733"/>
            </a:lvl5pPr>
            <a:lvl6pPr lvl="5" algn="ctr">
              <a:lnSpc>
                <a:spcPct val="100000"/>
              </a:lnSpc>
              <a:spcBef>
                <a:spcPts val="0"/>
              </a:spcBef>
              <a:spcAft>
                <a:spcPts val="0"/>
              </a:spcAft>
              <a:buClr>
                <a:schemeClr val="dk1"/>
              </a:buClr>
              <a:buSzPts val="2800"/>
              <a:buNone/>
              <a:defRPr sz="3733"/>
            </a:lvl6pPr>
            <a:lvl7pPr lvl="6" algn="ctr">
              <a:lnSpc>
                <a:spcPct val="100000"/>
              </a:lnSpc>
              <a:spcBef>
                <a:spcPts val="0"/>
              </a:spcBef>
              <a:spcAft>
                <a:spcPts val="0"/>
              </a:spcAft>
              <a:buClr>
                <a:schemeClr val="dk1"/>
              </a:buClr>
              <a:buSzPts val="2800"/>
              <a:buNone/>
              <a:defRPr sz="3733"/>
            </a:lvl7pPr>
            <a:lvl8pPr lvl="7" algn="ctr">
              <a:lnSpc>
                <a:spcPct val="100000"/>
              </a:lnSpc>
              <a:spcBef>
                <a:spcPts val="0"/>
              </a:spcBef>
              <a:spcAft>
                <a:spcPts val="0"/>
              </a:spcAft>
              <a:buClr>
                <a:schemeClr val="dk1"/>
              </a:buClr>
              <a:buSzPts val="2800"/>
              <a:buNone/>
              <a:defRPr sz="3733"/>
            </a:lvl8pPr>
            <a:lvl9pPr lvl="8" algn="ctr">
              <a:lnSpc>
                <a:spcPct val="100000"/>
              </a:lnSpc>
              <a:spcBef>
                <a:spcPts val="0"/>
              </a:spcBef>
              <a:spcAft>
                <a:spcPts val="0"/>
              </a:spcAft>
              <a:buClr>
                <a:schemeClr val="dk1"/>
              </a:buClr>
              <a:buSzPts val="2800"/>
              <a:buNone/>
              <a:defRPr sz="3733"/>
            </a:lvl9pPr>
          </a:lstStyle>
          <a:p/>
        </p:txBody>
      </p:sp>
      <p:pic>
        <p:nvPicPr>
          <p:cNvPr descr="VLSI-SP Group logo" id="20" name="Google Shape;20;p20"/>
          <p:cNvPicPr preferRelativeResize="0"/>
          <p:nvPr/>
        </p:nvPicPr>
        <p:blipFill rotWithShape="1">
          <a:blip r:embed="rId2">
            <a:alphaModFix/>
          </a:blip>
          <a:srcRect b="-9421" l="0" r="75141" t="0"/>
          <a:stretch/>
        </p:blipFill>
        <p:spPr>
          <a:xfrm>
            <a:off x="11187788" y="6073556"/>
            <a:ext cx="759048" cy="561488"/>
          </a:xfrm>
          <a:prstGeom prst="rect">
            <a:avLst/>
          </a:prstGeom>
          <a:noFill/>
          <a:ln>
            <a:noFill/>
          </a:ln>
        </p:spPr>
      </p:pic>
      <p:sp>
        <p:nvSpPr>
          <p:cNvPr id="21" name="Google Shape;21;p20"/>
          <p:cNvSpPr txBox="1"/>
          <p:nvPr/>
        </p:nvSpPr>
        <p:spPr>
          <a:xfrm>
            <a:off x="4947920" y="3860800"/>
            <a:ext cx="0" cy="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p:cSld name="標題及內容">
    <p:spTree>
      <p:nvGrpSpPr>
        <p:cNvPr id="22" name="Shape 22"/>
        <p:cNvGrpSpPr/>
        <p:nvPr/>
      </p:nvGrpSpPr>
      <p:grpSpPr>
        <a:xfrm>
          <a:off x="0" y="0"/>
          <a:ext cx="0" cy="0"/>
          <a:chOff x="0" y="0"/>
          <a:chExt cx="0" cy="0"/>
        </a:xfrm>
      </p:grpSpPr>
      <p:sp>
        <p:nvSpPr>
          <p:cNvPr id="23" name="Google Shape;23;p21"/>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sz="1800">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sz="1600">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chemeClr val="dk1"/>
                </a:solidFill>
                <a:latin typeface="Arial"/>
                <a:ea typeface="Arial"/>
                <a:cs typeface="Arial"/>
                <a:sym typeface="Arial"/>
              </a:defRPr>
            </a:lvl1pPr>
            <a:lvl2pPr indent="0" lvl="1" marL="0" algn="r">
              <a:spcBef>
                <a:spcPts val="0"/>
              </a:spcBef>
              <a:buNone/>
              <a:defRPr b="1" i="0" sz="1200" u="none" cap="none" strike="noStrike">
                <a:solidFill>
                  <a:schemeClr val="dk1"/>
                </a:solidFill>
                <a:latin typeface="Arial"/>
                <a:ea typeface="Arial"/>
                <a:cs typeface="Arial"/>
                <a:sym typeface="Arial"/>
              </a:defRPr>
            </a:lvl2pPr>
            <a:lvl3pPr indent="0" lvl="2" marL="0" algn="r">
              <a:spcBef>
                <a:spcPts val="0"/>
              </a:spcBef>
              <a:buNone/>
              <a:defRPr b="1" i="0" sz="1200" u="none" cap="none" strike="noStrike">
                <a:solidFill>
                  <a:schemeClr val="dk1"/>
                </a:solidFill>
                <a:latin typeface="Arial"/>
                <a:ea typeface="Arial"/>
                <a:cs typeface="Arial"/>
                <a:sym typeface="Arial"/>
              </a:defRPr>
            </a:lvl3pPr>
            <a:lvl4pPr indent="0" lvl="3" marL="0" algn="r">
              <a:spcBef>
                <a:spcPts val="0"/>
              </a:spcBef>
              <a:buNone/>
              <a:defRPr b="1" i="0" sz="1200" u="none" cap="none" strike="noStrike">
                <a:solidFill>
                  <a:schemeClr val="dk1"/>
                </a:solidFill>
                <a:latin typeface="Arial"/>
                <a:ea typeface="Arial"/>
                <a:cs typeface="Arial"/>
                <a:sym typeface="Arial"/>
              </a:defRPr>
            </a:lvl4pPr>
            <a:lvl5pPr indent="0" lvl="4" marL="0" algn="r">
              <a:spcBef>
                <a:spcPts val="0"/>
              </a:spcBef>
              <a:buNone/>
              <a:defRPr b="1" i="0" sz="1200" u="none" cap="none" strike="noStrike">
                <a:solidFill>
                  <a:schemeClr val="dk1"/>
                </a:solidFill>
                <a:latin typeface="Arial"/>
                <a:ea typeface="Arial"/>
                <a:cs typeface="Arial"/>
                <a:sym typeface="Arial"/>
              </a:defRPr>
            </a:lvl5pPr>
            <a:lvl6pPr indent="0" lvl="5" marL="0" algn="r">
              <a:spcBef>
                <a:spcPts val="0"/>
              </a:spcBef>
              <a:buNone/>
              <a:defRPr b="1" i="0" sz="1200" u="none" cap="none" strike="noStrike">
                <a:solidFill>
                  <a:schemeClr val="dk1"/>
                </a:solidFill>
                <a:latin typeface="Arial"/>
                <a:ea typeface="Arial"/>
                <a:cs typeface="Arial"/>
                <a:sym typeface="Arial"/>
              </a:defRPr>
            </a:lvl6pPr>
            <a:lvl7pPr indent="0" lvl="6" marL="0" algn="r">
              <a:spcBef>
                <a:spcPts val="0"/>
              </a:spcBef>
              <a:buNone/>
              <a:defRPr b="1" i="0" sz="1200" u="none" cap="none" strike="noStrike">
                <a:solidFill>
                  <a:schemeClr val="dk1"/>
                </a:solidFill>
                <a:latin typeface="Arial"/>
                <a:ea typeface="Arial"/>
                <a:cs typeface="Arial"/>
                <a:sym typeface="Arial"/>
              </a:defRPr>
            </a:lvl7pPr>
            <a:lvl8pPr indent="0" lvl="7" marL="0" algn="r">
              <a:spcBef>
                <a:spcPts val="0"/>
              </a:spcBef>
              <a:buNone/>
              <a:defRPr b="1" i="0" sz="1200" u="none" cap="none" strike="noStrike">
                <a:solidFill>
                  <a:schemeClr val="dk1"/>
                </a:solidFill>
                <a:latin typeface="Arial"/>
                <a:ea typeface="Arial"/>
                <a:cs typeface="Arial"/>
                <a:sym typeface="Arial"/>
              </a:defRPr>
            </a:lvl8pPr>
            <a:lvl9pPr indent="0" lvl="8" marL="0" algn="r">
              <a:spcBef>
                <a:spcPts val="0"/>
              </a:spcBef>
              <a:buNone/>
              <a:defRPr b="1"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21"/>
          <p:cNvSpPr/>
          <p:nvPr/>
        </p:nvSpPr>
        <p:spPr>
          <a:xfrm>
            <a:off x="145143" y="1071154"/>
            <a:ext cx="11887200" cy="48540"/>
          </a:xfrm>
          <a:prstGeom prst="rect">
            <a:avLst/>
          </a:prstGeom>
          <a:solidFill>
            <a:srgbClr val="02274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rgbClr val="001329"/>
              </a:solidFill>
              <a:latin typeface="Calibri"/>
              <a:ea typeface="Calibri"/>
              <a:cs typeface="Calibri"/>
              <a:sym typeface="Calibri"/>
            </a:endParaRPr>
          </a:p>
        </p:txBody>
      </p:sp>
      <p:sp>
        <p:nvSpPr>
          <p:cNvPr id="29" name="Google Shape;29;p21"/>
          <p:cNvSpPr txBox="1"/>
          <p:nvPr/>
        </p:nvSpPr>
        <p:spPr>
          <a:xfrm>
            <a:off x="11623040" y="6563360"/>
            <a:ext cx="0" cy="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txBox="1"/>
          <p:nvPr>
            <p:ph type="ctrTitle"/>
          </p:nvPr>
        </p:nvSpPr>
        <p:spPr>
          <a:xfrm>
            <a:off x="1105999" y="2163011"/>
            <a:ext cx="9980000" cy="15582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600"/>
              </a:spcBef>
              <a:spcAft>
                <a:spcPts val="0"/>
              </a:spcAft>
              <a:buClr>
                <a:srgbClr val="191919"/>
              </a:buClr>
              <a:buSzPts val="5000"/>
              <a:buFont typeface="Arial"/>
              <a:buNone/>
            </a:pPr>
            <a:r>
              <a:rPr lang="en-US"/>
              <a:t>Genome Sequencing Acceleration</a:t>
            </a:r>
            <a:endParaRPr/>
          </a:p>
        </p:txBody>
      </p:sp>
      <p:sp>
        <p:nvSpPr>
          <p:cNvPr id="35" name="Google Shape;35;p1"/>
          <p:cNvSpPr txBox="1"/>
          <p:nvPr>
            <p:ph idx="1" type="subTitle"/>
          </p:nvPr>
        </p:nvSpPr>
        <p:spPr>
          <a:xfrm>
            <a:off x="2627916" y="3806120"/>
            <a:ext cx="6936167" cy="159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None/>
            </a:pPr>
            <a:r>
              <a:rPr lang="en-US"/>
              <a:t>Team: Al Dante</a:t>
            </a:r>
            <a:endParaRPr/>
          </a:p>
          <a:p>
            <a:pPr indent="0" lvl="0" marL="0" marR="0" rtl="0" algn="ctr">
              <a:lnSpc>
                <a:spcPct val="100000"/>
              </a:lnSpc>
              <a:spcBef>
                <a:spcPts val="0"/>
              </a:spcBef>
              <a:spcAft>
                <a:spcPts val="0"/>
              </a:spcAft>
              <a:buClr>
                <a:schemeClr val="dk1"/>
              </a:buClr>
              <a:buSzPts val="5200"/>
              <a:buNone/>
            </a:pPr>
            <a:r>
              <a:t/>
            </a:r>
            <a:endParaRPr/>
          </a:p>
          <a:p>
            <a:pPr indent="0" lvl="0" marL="0" marR="0" rtl="0" algn="ctr">
              <a:lnSpc>
                <a:spcPct val="100000"/>
              </a:lnSpc>
              <a:spcBef>
                <a:spcPts val="0"/>
              </a:spcBef>
              <a:spcAft>
                <a:spcPts val="0"/>
              </a:spcAft>
              <a:buClr>
                <a:schemeClr val="dk1"/>
              </a:buClr>
              <a:buSzPts val="5200"/>
              <a:buNone/>
            </a:pPr>
            <a:r>
              <a:rPr lang="en-US" sz="1800">
                <a:latin typeface="Calibri"/>
                <a:ea typeface="Calibri"/>
                <a:cs typeface="Calibri"/>
                <a:sym typeface="Calibri"/>
              </a:rPr>
              <a:t>Po-Shao Chen, Fan Liu, Pei-En Li, Daniel Yu, Hsiang-Yang Fan, Hsin Ling Lu </a:t>
            </a:r>
            <a:endParaRPr/>
          </a:p>
          <a:p>
            <a:pPr indent="0" lvl="0" marL="0" marR="0" rtl="0" algn="ctr">
              <a:lnSpc>
                <a:spcPct val="100000"/>
              </a:lnSpc>
              <a:spcBef>
                <a:spcPts val="0"/>
              </a:spcBef>
              <a:spcAft>
                <a:spcPts val="0"/>
              </a:spcAft>
              <a:buClr>
                <a:schemeClr val="dk1"/>
              </a:buClr>
              <a:buSzPts val="5200"/>
              <a:buNone/>
            </a:pPr>
            <a:r>
              <a:t/>
            </a:r>
            <a:endParaRPr/>
          </a:p>
        </p:txBody>
      </p:sp>
      <p:sp>
        <p:nvSpPr>
          <p:cNvPr id="36" name="Google Shape;36;p1"/>
          <p:cNvSpPr txBox="1"/>
          <p:nvPr/>
        </p:nvSpPr>
        <p:spPr>
          <a:xfrm>
            <a:off x="5902960" y="843280"/>
            <a:ext cx="0" cy="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txBox="1"/>
          <p:nvPr/>
        </p:nvSpPr>
        <p:spPr>
          <a:xfrm>
            <a:off x="3022056" y="247280"/>
            <a:ext cx="6147886" cy="159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5200"/>
              <a:buFont typeface="Arial"/>
              <a:buNone/>
            </a:pPr>
            <a:r>
              <a:rPr b="0" i="0" lang="en-US" sz="2800" u="none" cap="none" strike="noStrike">
                <a:solidFill>
                  <a:srgbClr val="548135"/>
                </a:solidFill>
                <a:latin typeface="Arial"/>
                <a:ea typeface="Arial"/>
                <a:cs typeface="Arial"/>
                <a:sym typeface="Arial"/>
              </a:rPr>
              <a:t>EECS 570 Final Project Presentation</a:t>
            </a:r>
            <a:endParaRPr/>
          </a:p>
          <a:p>
            <a:pPr indent="0" lvl="0" marL="0" marR="0" rtl="0" algn="ctr">
              <a:lnSpc>
                <a:spcPct val="100000"/>
              </a:lnSpc>
              <a:spcBef>
                <a:spcPts val="1200"/>
              </a:spcBef>
              <a:spcAft>
                <a:spcPts val="600"/>
              </a:spcAft>
              <a:buClr>
                <a:schemeClr val="dk1"/>
              </a:buClr>
              <a:buSzPts val="5200"/>
              <a:buFont typeface="Arial"/>
              <a:buNone/>
            </a:pPr>
            <a:r>
              <a:rPr b="0" i="0" lang="en-US" sz="2800" u="none" cap="none" strike="noStrike">
                <a:solidFill>
                  <a:srgbClr val="191919"/>
                </a:solidFill>
                <a:latin typeface="Arial"/>
                <a:ea typeface="Arial"/>
                <a:cs typeface="Arial"/>
                <a:sym typeface="Arial"/>
              </a:rPr>
              <a:t>Apr. 12, 2023</a:t>
            </a:r>
            <a:endParaRPr b="0" i="0" sz="2800" u="none" cap="none" strike="noStrike">
              <a:solidFill>
                <a:srgbClr val="19191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Intel Intrinsics</a:t>
            </a:r>
            <a:endParaRPr/>
          </a:p>
        </p:txBody>
      </p:sp>
      <p:sp>
        <p:nvSpPr>
          <p:cNvPr id="118" name="Google Shape;118;p12"/>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a:t>No dependency between each data</a:t>
            </a:r>
            <a:endParaRPr/>
          </a:p>
          <a:p>
            <a:pPr indent="-381000" lvl="0" marL="457200" rtl="0" algn="l">
              <a:lnSpc>
                <a:spcPct val="90000"/>
              </a:lnSpc>
              <a:spcBef>
                <a:spcPts val="0"/>
              </a:spcBef>
              <a:spcAft>
                <a:spcPts val="0"/>
              </a:spcAft>
              <a:buSzPts val="2400"/>
              <a:buChar char="•"/>
            </a:pPr>
            <a:r>
              <a:rPr lang="en-US"/>
              <a:t>Segmentation Fault</a:t>
            </a:r>
            <a:endParaRPr/>
          </a:p>
          <a:p>
            <a:pPr indent="-355600" lvl="1" marL="914400" rtl="0" algn="l">
              <a:lnSpc>
                <a:spcPct val="90000"/>
              </a:lnSpc>
              <a:spcBef>
                <a:spcPts val="0"/>
              </a:spcBef>
              <a:spcAft>
                <a:spcPts val="0"/>
              </a:spcAft>
              <a:buSzPts val="2000"/>
              <a:buChar char="•"/>
            </a:pPr>
            <a:r>
              <a:rPr lang="en-US"/>
              <a:t>Flatten 2D array into 1D: access with 1D index</a:t>
            </a:r>
            <a:endParaRPr/>
          </a:p>
          <a:p>
            <a:pPr indent="-355600" lvl="1" marL="914400" rtl="0" algn="l">
              <a:lnSpc>
                <a:spcPct val="90000"/>
              </a:lnSpc>
              <a:spcBef>
                <a:spcPts val="0"/>
              </a:spcBef>
              <a:spcAft>
                <a:spcPts val="0"/>
              </a:spcAft>
              <a:buSzPts val="2000"/>
              <a:buChar char="•"/>
            </a:pPr>
            <a:r>
              <a:rPr lang="en-US"/>
              <a:t>Use scatter and gather function to access large </a:t>
            </a:r>
            <a:r>
              <a:rPr lang="en-US"/>
              <a:t>noncontiguous</a:t>
            </a:r>
            <a:r>
              <a:rPr lang="en-US"/>
              <a:t> memory</a:t>
            </a:r>
            <a:endParaRPr/>
          </a:p>
        </p:txBody>
      </p:sp>
      <p:sp>
        <p:nvSpPr>
          <p:cNvPr id="119" name="Google Shape;119;p12"/>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20" name="Google Shape;120;p12"/>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1" name="Google Shape;121;p12"/>
          <p:cNvPicPr preferRelativeResize="0"/>
          <p:nvPr/>
        </p:nvPicPr>
        <p:blipFill>
          <a:blip r:embed="rId3">
            <a:alphaModFix/>
          </a:blip>
          <a:stretch>
            <a:fillRect/>
          </a:stretch>
        </p:blipFill>
        <p:spPr>
          <a:xfrm>
            <a:off x="1337113" y="2453250"/>
            <a:ext cx="9487291" cy="426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cf6dcb7b2_10_1"/>
          <p:cNvSpPr txBox="1"/>
          <p:nvPr>
            <p:ph type="title"/>
          </p:nvPr>
        </p:nvSpPr>
        <p:spPr>
          <a:xfrm>
            <a:off x="426721" y="365125"/>
            <a:ext cx="11308200" cy="660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Outline</a:t>
            </a:r>
            <a:endParaRPr/>
          </a:p>
        </p:txBody>
      </p:sp>
      <p:sp>
        <p:nvSpPr>
          <p:cNvPr id="127" name="Google Shape;127;g22cf6dcb7b2_10_1"/>
          <p:cNvSpPr txBox="1"/>
          <p:nvPr>
            <p:ph idx="1" type="body"/>
          </p:nvPr>
        </p:nvSpPr>
        <p:spPr>
          <a:xfrm>
            <a:off x="426721" y="1164688"/>
            <a:ext cx="11308200" cy="5012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E9E9E"/>
              </a:buClr>
              <a:buSzPts val="2400"/>
              <a:buChar char="•"/>
            </a:pPr>
            <a:r>
              <a:rPr lang="en-US">
                <a:solidFill>
                  <a:srgbClr val="9E9E9E"/>
                </a:solidFill>
                <a:highlight>
                  <a:schemeClr val="lt1"/>
                </a:highlight>
              </a:rPr>
              <a:t>Introduction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Related Works</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PairHMM</a:t>
            </a:r>
            <a:endParaRPr>
              <a:solidFill>
                <a:srgbClr val="9E9E9E"/>
              </a:solidFill>
              <a:highlight>
                <a:schemeClr val="lt1"/>
              </a:highlight>
            </a:endParaRPr>
          </a:p>
          <a:p>
            <a:pPr indent="-228600" lvl="0" marL="228600" rtl="0" algn="l">
              <a:spcBef>
                <a:spcPts val="1000"/>
              </a:spcBef>
              <a:spcAft>
                <a:spcPts val="0"/>
              </a:spcAft>
              <a:buClr>
                <a:srgbClr val="999999"/>
              </a:buClr>
              <a:buSzPts val="2400"/>
              <a:buChar char="•"/>
            </a:pPr>
            <a:r>
              <a:rPr lang="en-US">
                <a:solidFill>
                  <a:srgbClr val="999999"/>
                </a:solidFill>
                <a:highlight>
                  <a:schemeClr val="lt1"/>
                </a:highlight>
              </a:rPr>
              <a:t>Intel Intrinsics</a:t>
            </a:r>
            <a:r>
              <a:rPr lang="en-US">
                <a:solidFill>
                  <a:srgbClr val="999999"/>
                </a:solidFill>
                <a:highlight>
                  <a:schemeClr val="lt1"/>
                </a:highlight>
              </a:rPr>
              <a:t> Acceleration</a:t>
            </a:r>
            <a:endParaRPr>
              <a:solidFill>
                <a:srgbClr val="999999"/>
              </a:solidFill>
              <a:highlight>
                <a:schemeClr val="lt1"/>
              </a:highlight>
            </a:endParaRPr>
          </a:p>
          <a:p>
            <a:pPr indent="-228600" lvl="0" marL="228600" rtl="0" algn="l">
              <a:spcBef>
                <a:spcPts val="1000"/>
              </a:spcBef>
              <a:spcAft>
                <a:spcPts val="0"/>
              </a:spcAft>
              <a:buClr>
                <a:srgbClr val="999999"/>
              </a:buClr>
              <a:buSzPts val="2400"/>
              <a:buChar char="•"/>
            </a:pPr>
            <a:r>
              <a:rPr lang="en-US"/>
              <a:t>CUDA Acceleration</a:t>
            </a:r>
            <a:endParaRPr>
              <a:solidFill>
                <a:srgbClr val="999999"/>
              </a:solidFill>
              <a:highlight>
                <a:schemeClr val="lt1"/>
              </a:highlight>
            </a:endParaRPr>
          </a:p>
          <a:p>
            <a:pPr indent="-228600" lvl="0" marL="228600" rtl="0" algn="l">
              <a:spcBef>
                <a:spcPts val="1000"/>
              </a:spcBef>
              <a:spcAft>
                <a:spcPts val="0"/>
              </a:spcAft>
              <a:buClr>
                <a:srgbClr val="999999"/>
              </a:buClr>
              <a:buSzPts val="2400"/>
              <a:buChar char="•"/>
            </a:pPr>
            <a:r>
              <a:rPr lang="en-US">
                <a:solidFill>
                  <a:srgbClr val="999999"/>
                </a:solidFill>
                <a:highlight>
                  <a:schemeClr val="lt1"/>
                </a:highlight>
              </a:rPr>
              <a:t>Hardware Acceleration</a:t>
            </a:r>
            <a:endParaRPr>
              <a:solidFill>
                <a:srgbClr val="999999"/>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Comparison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Summary and Conclusions</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Work Distribution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Reference</a:t>
            </a:r>
            <a:endParaRPr>
              <a:solidFill>
                <a:srgbClr val="9E9E9E"/>
              </a:solidFill>
              <a:highlight>
                <a:schemeClr val="lt1"/>
              </a:highlight>
            </a:endParaRPr>
          </a:p>
        </p:txBody>
      </p:sp>
      <p:sp>
        <p:nvSpPr>
          <p:cNvPr id="128" name="Google Shape;128;g22cf6dcb7b2_10_1"/>
          <p:cNvSpPr txBox="1"/>
          <p:nvPr>
            <p:ph idx="10" type="dt"/>
          </p:nvPr>
        </p:nvSpPr>
        <p:spPr>
          <a:xfrm>
            <a:off x="21844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29" name="Google Shape;129;g22cf6dcb7b2_10_1"/>
          <p:cNvSpPr txBox="1"/>
          <p:nvPr>
            <p:ph idx="12" type="sldNum"/>
          </p:nvPr>
        </p:nvSpPr>
        <p:spPr>
          <a:xfrm>
            <a:off x="918972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2cf6dcb7b2_10_31"/>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CUDA</a:t>
            </a:r>
            <a:endParaRPr/>
          </a:p>
        </p:txBody>
      </p:sp>
      <p:sp>
        <p:nvSpPr>
          <p:cNvPr id="136" name="Google Shape;136;g22cf6dcb7b2_10_31"/>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7" name="Google Shape;137;g22cf6dcb7b2_10_31"/>
          <p:cNvPicPr preferRelativeResize="0"/>
          <p:nvPr/>
        </p:nvPicPr>
        <p:blipFill>
          <a:blip r:embed="rId3">
            <a:alphaModFix/>
          </a:blip>
          <a:stretch>
            <a:fillRect/>
          </a:stretch>
        </p:blipFill>
        <p:spPr>
          <a:xfrm>
            <a:off x="773088" y="1372375"/>
            <a:ext cx="10645827" cy="5146176"/>
          </a:xfrm>
          <a:prstGeom prst="rect">
            <a:avLst/>
          </a:prstGeom>
          <a:noFill/>
          <a:ln>
            <a:noFill/>
          </a:ln>
        </p:spPr>
      </p:pic>
      <p:pic>
        <p:nvPicPr>
          <p:cNvPr id="138" name="Google Shape;138;g22cf6dcb7b2_10_31"/>
          <p:cNvPicPr preferRelativeResize="0"/>
          <p:nvPr/>
        </p:nvPicPr>
        <p:blipFill>
          <a:blip r:embed="rId4">
            <a:alphaModFix/>
          </a:blip>
          <a:stretch>
            <a:fillRect/>
          </a:stretch>
        </p:blipFill>
        <p:spPr>
          <a:xfrm>
            <a:off x="6797050" y="1180900"/>
            <a:ext cx="5257800" cy="142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cf6dcb7b2_8_26"/>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CUDA Instruction</a:t>
            </a:r>
            <a:endParaRPr/>
          </a:p>
        </p:txBody>
      </p:sp>
      <p:sp>
        <p:nvSpPr>
          <p:cNvPr id="145" name="Google Shape;145;g22cf6dcb7b2_8_26"/>
          <p:cNvSpPr txBox="1"/>
          <p:nvPr>
            <p:ph idx="1" type="body"/>
          </p:nvPr>
        </p:nvSpPr>
        <p:spPr>
          <a:xfrm>
            <a:off x="1231425" y="1176726"/>
            <a:ext cx="11308200" cy="53928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a:solidFill>
                  <a:srgbClr val="0000FF"/>
                </a:solidFill>
              </a:rPr>
              <a:t>int</a:t>
            </a:r>
            <a:r>
              <a:rPr lang="en-US"/>
              <a:t> main(</a:t>
            </a:r>
            <a:r>
              <a:rPr lang="en-US">
                <a:solidFill>
                  <a:srgbClr val="0000FF"/>
                </a:solidFill>
              </a:rPr>
              <a:t>void</a:t>
            </a:r>
            <a:r>
              <a:rPr lang="en-US"/>
              <a:t>) {	</a:t>
            </a:r>
            <a:r>
              <a:rPr lang="en-US">
                <a:solidFill>
                  <a:schemeClr val="accent6"/>
                </a:solidFill>
              </a:rPr>
              <a:t>//Host Code</a:t>
            </a:r>
            <a:endParaRPr>
              <a:solidFill>
                <a:schemeClr val="accent6"/>
              </a:solidFill>
            </a:endParaRPr>
          </a:p>
          <a:p>
            <a:pPr indent="0" lvl="0" marL="0" rtl="0" algn="l">
              <a:spcBef>
                <a:spcPts val="1000"/>
              </a:spcBef>
              <a:spcAft>
                <a:spcPts val="0"/>
              </a:spcAft>
              <a:buNone/>
            </a:pPr>
            <a:r>
              <a:rPr lang="en-US">
                <a:solidFill>
                  <a:schemeClr val="accent6"/>
                </a:solidFill>
              </a:rPr>
              <a:t>//Do sequential stuff</a:t>
            </a:r>
            <a:endParaRPr>
              <a:solidFill>
                <a:schemeClr val="accent6"/>
              </a:solidFill>
            </a:endParaRPr>
          </a:p>
          <a:p>
            <a:pPr indent="0" lvl="0" marL="0" rtl="0" algn="l">
              <a:spcBef>
                <a:spcPts val="1000"/>
              </a:spcBef>
              <a:spcAft>
                <a:spcPts val="0"/>
              </a:spcAft>
              <a:buNone/>
            </a:pPr>
            <a:r>
              <a:t/>
            </a:r>
            <a:endParaRPr>
              <a:solidFill>
                <a:schemeClr val="accent6"/>
              </a:solidFill>
            </a:endParaRPr>
          </a:p>
          <a:p>
            <a:pPr indent="0" lvl="0" marL="0" rtl="0" algn="l">
              <a:spcBef>
                <a:spcPts val="1000"/>
              </a:spcBef>
              <a:spcAft>
                <a:spcPts val="0"/>
              </a:spcAft>
              <a:buNone/>
            </a:pPr>
            <a:r>
              <a:rPr lang="en-US">
                <a:solidFill>
                  <a:schemeClr val="accent6"/>
                </a:solidFill>
              </a:rPr>
              <a:t>//Allocate memory on the device</a:t>
            </a:r>
            <a:endParaRPr>
              <a:solidFill>
                <a:schemeClr val="accent6"/>
              </a:solidFill>
            </a:endParaRPr>
          </a:p>
          <a:p>
            <a:pPr indent="0" lvl="0" marL="0" rtl="0" algn="l">
              <a:spcBef>
                <a:spcPts val="1000"/>
              </a:spcBef>
              <a:spcAft>
                <a:spcPts val="0"/>
              </a:spcAft>
              <a:buNone/>
            </a:pPr>
            <a:r>
              <a:rPr lang="en-US"/>
              <a:t>cudaMalloc(...);</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chemeClr val="accent6"/>
                </a:solidFill>
              </a:rPr>
              <a:t>//Copy data from Host to Device</a:t>
            </a:r>
            <a:endParaRPr>
              <a:solidFill>
                <a:schemeClr val="accent6"/>
              </a:solidFill>
            </a:endParaRPr>
          </a:p>
          <a:p>
            <a:pPr indent="0" lvl="0" marL="0" rtl="0" algn="l">
              <a:spcBef>
                <a:spcPts val="1000"/>
              </a:spcBef>
              <a:spcAft>
                <a:spcPts val="0"/>
              </a:spcAft>
              <a:buNone/>
            </a:pPr>
            <a:r>
              <a:rPr lang="en-US"/>
              <a:t>cudaMemcpy(...);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chemeClr val="accent6"/>
                </a:solidFill>
              </a:rPr>
              <a:t>//Launch Kernel</a:t>
            </a:r>
            <a:endParaRPr>
              <a:solidFill>
                <a:schemeClr val="accent6"/>
              </a:solidFill>
            </a:endParaRPr>
          </a:p>
          <a:p>
            <a:pPr indent="0" lvl="0" marL="0" rtl="0" algn="l">
              <a:spcBef>
                <a:spcPts val="1000"/>
              </a:spcBef>
              <a:spcAft>
                <a:spcPts val="0"/>
              </a:spcAft>
              <a:buNone/>
            </a:pPr>
            <a:r>
              <a:rPr lang="en-US"/>
              <a:t>kernel&lt;&lt;&lt;grid_size, block_size&gt;&gt;&gt;(...);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chemeClr val="accent6"/>
                </a:solidFill>
              </a:rPr>
              <a:t>//Copy data from Device to Host</a:t>
            </a:r>
            <a:endParaRPr>
              <a:solidFill>
                <a:schemeClr val="accent6"/>
              </a:solidFill>
            </a:endParaRPr>
          </a:p>
          <a:p>
            <a:pPr indent="0" lvl="0" marL="0" rtl="0" algn="l">
              <a:spcBef>
                <a:spcPts val="1000"/>
              </a:spcBef>
              <a:spcAft>
                <a:spcPts val="0"/>
              </a:spcAft>
              <a:buNone/>
            </a:pPr>
            <a:r>
              <a:rPr lang="en-US"/>
              <a:t>cudaMemcpy(...);</a:t>
            </a:r>
            <a:endParaRPr/>
          </a:p>
          <a:p>
            <a:pPr indent="0" lvl="0" marL="0" rtl="0" algn="l">
              <a:spcBef>
                <a:spcPts val="1000"/>
              </a:spcBef>
              <a:spcAft>
                <a:spcPts val="0"/>
              </a:spcAft>
              <a:buNone/>
            </a:pPr>
            <a:r>
              <a:rPr lang="en-US">
                <a:solidFill>
                  <a:schemeClr val="accent6"/>
                </a:solidFill>
              </a:rPr>
              <a:t>// …</a:t>
            </a:r>
            <a:endParaRPr>
              <a:solidFill>
                <a:schemeClr val="accent6"/>
              </a:solidFill>
            </a:endParaRPr>
          </a:p>
          <a:p>
            <a:pPr indent="0" lvl="0" marL="0" rtl="0" algn="l">
              <a:spcBef>
                <a:spcPts val="1000"/>
              </a:spcBef>
              <a:spcAft>
                <a:spcPts val="0"/>
              </a:spcAft>
              <a:buNone/>
            </a:pPr>
            <a:r>
              <a:rPr lang="en-US"/>
              <a:t>cudaFree(...);</a:t>
            </a:r>
            <a:endParaRPr/>
          </a:p>
          <a:p>
            <a:pPr indent="0" lvl="0" marL="0" rtl="0" algn="l">
              <a:spcBef>
                <a:spcPts val="1000"/>
              </a:spcBef>
              <a:spcAft>
                <a:spcPts val="0"/>
              </a:spcAft>
              <a:buNone/>
            </a:pPr>
            <a:r>
              <a:rPr lang="en-US"/>
              <a:t>return 0;</a:t>
            </a:r>
            <a:endParaRPr/>
          </a:p>
        </p:txBody>
      </p:sp>
      <p:sp>
        <p:nvSpPr>
          <p:cNvPr id="146" name="Google Shape;146;g22cf6dcb7b2_8_26"/>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7" name="Google Shape;147;g22cf6dcb7b2_8_26"/>
          <p:cNvSpPr txBox="1"/>
          <p:nvPr>
            <p:ph idx="1" type="body"/>
          </p:nvPr>
        </p:nvSpPr>
        <p:spPr>
          <a:xfrm>
            <a:off x="5251225" y="1328651"/>
            <a:ext cx="11308200" cy="539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__global__ void kernel (...)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solidFill>
                  <a:srgbClr val="0000FF"/>
                </a:solidFill>
              </a:rPr>
              <a:t>//gpu operation</a:t>
            </a:r>
            <a:endParaRPr>
              <a:solidFill>
                <a:srgbClr val="0000FF"/>
              </a:solidFill>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2cf6dcb7b2_8_16"/>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CUDA</a:t>
            </a:r>
            <a:endParaRPr/>
          </a:p>
        </p:txBody>
      </p:sp>
      <p:sp>
        <p:nvSpPr>
          <p:cNvPr id="154" name="Google Shape;154;g22cf6dcb7b2_8_16"/>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5" name="Google Shape;155;g22cf6dcb7b2_8_16"/>
          <p:cNvPicPr preferRelativeResize="0"/>
          <p:nvPr/>
        </p:nvPicPr>
        <p:blipFill>
          <a:blip r:embed="rId3">
            <a:alphaModFix/>
          </a:blip>
          <a:stretch>
            <a:fillRect/>
          </a:stretch>
        </p:blipFill>
        <p:spPr>
          <a:xfrm>
            <a:off x="-140212" y="1295049"/>
            <a:ext cx="10510075" cy="5562950"/>
          </a:xfrm>
          <a:prstGeom prst="rect">
            <a:avLst/>
          </a:prstGeom>
          <a:noFill/>
          <a:ln>
            <a:noFill/>
          </a:ln>
        </p:spPr>
      </p:pic>
      <p:pic>
        <p:nvPicPr>
          <p:cNvPr id="156" name="Google Shape;156;g22cf6dcb7b2_8_16"/>
          <p:cNvPicPr preferRelativeResize="0"/>
          <p:nvPr/>
        </p:nvPicPr>
        <p:blipFill>
          <a:blip r:embed="rId4">
            <a:alphaModFix/>
          </a:blip>
          <a:stretch>
            <a:fillRect/>
          </a:stretch>
        </p:blipFill>
        <p:spPr>
          <a:xfrm>
            <a:off x="6675125" y="1295050"/>
            <a:ext cx="5257800" cy="1428750"/>
          </a:xfrm>
          <a:prstGeom prst="rect">
            <a:avLst/>
          </a:prstGeom>
          <a:noFill/>
          <a:ln>
            <a:noFill/>
          </a:ln>
        </p:spPr>
      </p:pic>
      <p:pic>
        <p:nvPicPr>
          <p:cNvPr id="157" name="Google Shape;157;g22cf6dcb7b2_8_16"/>
          <p:cNvPicPr preferRelativeResize="0"/>
          <p:nvPr/>
        </p:nvPicPr>
        <p:blipFill rotWithShape="1">
          <a:blip r:embed="rId5">
            <a:alphaModFix/>
          </a:blip>
          <a:srcRect b="5767" l="32491" r="0" t="53325"/>
          <a:stretch/>
        </p:blipFill>
        <p:spPr>
          <a:xfrm>
            <a:off x="6223350" y="1402534"/>
            <a:ext cx="5709573" cy="2173866"/>
          </a:xfrm>
          <a:prstGeom prst="rect">
            <a:avLst/>
          </a:prstGeom>
          <a:noFill/>
          <a:ln>
            <a:noFill/>
          </a:ln>
        </p:spPr>
      </p:pic>
      <p:pic>
        <p:nvPicPr>
          <p:cNvPr id="158" name="Google Shape;158;g22cf6dcb7b2_8_16"/>
          <p:cNvPicPr preferRelativeResize="0"/>
          <p:nvPr/>
        </p:nvPicPr>
        <p:blipFill rotWithShape="1">
          <a:blip r:embed="rId6">
            <a:alphaModFix/>
          </a:blip>
          <a:srcRect b="0" l="0" r="0" t="0"/>
          <a:stretch/>
        </p:blipFill>
        <p:spPr>
          <a:xfrm>
            <a:off x="7582150" y="4129700"/>
            <a:ext cx="4350774" cy="19656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CUDA: Wavefront Alignment</a:t>
            </a:r>
            <a:endParaRPr/>
          </a:p>
        </p:txBody>
      </p:sp>
      <p:sp>
        <p:nvSpPr>
          <p:cNvPr id="164" name="Google Shape;164;p10"/>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
        <p:nvSpPr>
          <p:cNvPr id="165" name="Google Shape;165;p10"/>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66" name="Google Shape;166;p10"/>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10"/>
          <p:cNvPicPr preferRelativeResize="0"/>
          <p:nvPr/>
        </p:nvPicPr>
        <p:blipFill rotWithShape="1">
          <a:blip r:embed="rId3">
            <a:alphaModFix/>
          </a:blip>
          <a:srcRect b="-4218" l="-1206" r="-1907" t="-4229"/>
          <a:stretch/>
        </p:blipFill>
        <p:spPr>
          <a:xfrm>
            <a:off x="6077325" y="2292675"/>
            <a:ext cx="5164500" cy="3735250"/>
          </a:xfrm>
          <a:prstGeom prst="rect">
            <a:avLst/>
          </a:prstGeom>
          <a:noFill/>
          <a:ln>
            <a:noFill/>
          </a:ln>
        </p:spPr>
      </p:pic>
      <p:pic>
        <p:nvPicPr>
          <p:cNvPr id="168" name="Google Shape;168;p10"/>
          <p:cNvPicPr preferRelativeResize="0"/>
          <p:nvPr/>
        </p:nvPicPr>
        <p:blipFill>
          <a:blip r:embed="rId4">
            <a:alphaModFix/>
          </a:blip>
          <a:stretch>
            <a:fillRect/>
          </a:stretch>
        </p:blipFill>
        <p:spPr>
          <a:xfrm>
            <a:off x="426725" y="2220625"/>
            <a:ext cx="5235524" cy="329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2cf6dcb7b2_8_35"/>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CUDA: Wavefront Alignment</a:t>
            </a:r>
            <a:endParaRPr/>
          </a:p>
        </p:txBody>
      </p:sp>
      <p:sp>
        <p:nvSpPr>
          <p:cNvPr id="175" name="Google Shape;175;g22cf6dcb7b2_8_35"/>
          <p:cNvSpPr txBox="1"/>
          <p:nvPr>
            <p:ph idx="1" type="body"/>
          </p:nvPr>
        </p:nvSpPr>
        <p:spPr>
          <a:xfrm>
            <a:off x="426721" y="1164688"/>
            <a:ext cx="11308200" cy="5012400"/>
          </a:xfrm>
          <a:prstGeom prst="rect">
            <a:avLst/>
          </a:prstGeom>
        </p:spPr>
        <p:txBody>
          <a:bodyPr anchorCtr="0" anchor="t" bIns="45700" lIns="91425" spcFirstLastPara="1" rIns="91425" wrap="square" tIns="45700">
            <a:normAutofit lnSpcReduction="10000"/>
          </a:bodyPr>
          <a:lstStyle/>
          <a:p>
            <a:pPr indent="-247650" lvl="0" marL="228600" rtl="0" algn="l">
              <a:spcBef>
                <a:spcPts val="0"/>
              </a:spcBef>
              <a:spcAft>
                <a:spcPts val="0"/>
              </a:spcAft>
              <a:buSzPts val="2700"/>
              <a:buChar char="•"/>
            </a:pPr>
            <a:r>
              <a:rPr lang="en-US" sz="2700"/>
              <a:t>Baseline: </a:t>
            </a:r>
            <a:r>
              <a:rPr lang="en-US"/>
              <a:t>1501590645</a:t>
            </a:r>
            <a:r>
              <a:rPr lang="en-US" sz="2700"/>
              <a:t> us</a:t>
            </a:r>
            <a:endParaRPr sz="2700"/>
          </a:p>
          <a:p>
            <a:pPr indent="0" lvl="0" marL="0" rtl="0" algn="l">
              <a:spcBef>
                <a:spcPts val="0"/>
              </a:spcBef>
              <a:spcAft>
                <a:spcPts val="0"/>
              </a:spcAft>
              <a:buNone/>
            </a:pPr>
            <a:r>
              <a:t/>
            </a:r>
            <a:endParaRPr sz="2700"/>
          </a:p>
          <a:p>
            <a:pPr indent="-247650" lvl="0" marL="228600" rtl="0" algn="l">
              <a:spcBef>
                <a:spcPts val="0"/>
              </a:spcBef>
              <a:spcAft>
                <a:spcPts val="0"/>
              </a:spcAft>
              <a:buSzPts val="2700"/>
              <a:buChar char="•"/>
            </a:pPr>
            <a:r>
              <a:rPr lang="en-US" sz="2700"/>
              <a:t>Acceleration time: </a:t>
            </a:r>
            <a:r>
              <a:rPr lang="en-US"/>
              <a:t>492469653</a:t>
            </a:r>
            <a:r>
              <a:rPr lang="en-US" sz="2700"/>
              <a:t> us</a:t>
            </a:r>
            <a:endParaRPr sz="2700"/>
          </a:p>
          <a:p>
            <a:pPr indent="0" lvl="0" marL="0" rtl="0" algn="l">
              <a:spcBef>
                <a:spcPts val="0"/>
              </a:spcBef>
              <a:spcAft>
                <a:spcPts val="0"/>
              </a:spcAft>
              <a:buNone/>
            </a:pPr>
            <a:r>
              <a:t/>
            </a:r>
            <a:endParaRPr sz="2700"/>
          </a:p>
          <a:p>
            <a:pPr indent="-247650" lvl="0" marL="228600" rtl="0" algn="l">
              <a:spcBef>
                <a:spcPts val="0"/>
              </a:spcBef>
              <a:spcAft>
                <a:spcPts val="0"/>
              </a:spcAft>
              <a:buSzPts val="2700"/>
              <a:buChar char="•"/>
            </a:pPr>
            <a:r>
              <a:rPr lang="en-US" sz="2700"/>
              <a:t>Speedup ~3.27x faster </a:t>
            </a:r>
            <a:endParaRPr sz="2700"/>
          </a:p>
          <a:p>
            <a:pPr indent="0" lvl="0" marL="228600" rtl="0" algn="l">
              <a:spcBef>
                <a:spcPts val="0"/>
              </a:spcBef>
              <a:spcAft>
                <a:spcPts val="0"/>
              </a:spcAft>
              <a:buNone/>
            </a:pPr>
            <a:r>
              <a:t/>
            </a:r>
            <a:endParaRPr sz="2700"/>
          </a:p>
          <a:p>
            <a:pPr indent="-247650" lvl="0" marL="228600" rtl="0" algn="l">
              <a:spcBef>
                <a:spcPts val="0"/>
              </a:spcBef>
              <a:spcAft>
                <a:spcPts val="0"/>
              </a:spcAft>
              <a:buSzPts val="2700"/>
              <a:buChar char="•"/>
            </a:pPr>
            <a:r>
              <a:rPr lang="en-US" sz="2700"/>
              <a:t>Why? </a:t>
            </a:r>
            <a:endParaRPr sz="2700"/>
          </a:p>
          <a:p>
            <a:pPr indent="0" lvl="0" marL="228600" rtl="0" algn="l">
              <a:spcBef>
                <a:spcPts val="0"/>
              </a:spcBef>
              <a:spcAft>
                <a:spcPts val="0"/>
              </a:spcAft>
              <a:buNone/>
            </a:pPr>
            <a:r>
              <a:t/>
            </a:r>
            <a:endParaRPr sz="2700"/>
          </a:p>
          <a:p>
            <a:pPr indent="-247650" lvl="1" marL="685800" rtl="0" algn="l">
              <a:spcBef>
                <a:spcPts val="0"/>
              </a:spcBef>
              <a:spcAft>
                <a:spcPts val="0"/>
              </a:spcAft>
              <a:buSzPts val="2300"/>
              <a:buChar char="•"/>
            </a:pPr>
            <a:r>
              <a:rPr lang="en-US" sz="2300"/>
              <a:t>Data dependency, not much data parallelism instruction in this part of code</a:t>
            </a:r>
            <a:endParaRPr sz="2300"/>
          </a:p>
          <a:p>
            <a:pPr indent="-247650" lvl="1" marL="685800" rtl="0" algn="l">
              <a:spcBef>
                <a:spcPts val="0"/>
              </a:spcBef>
              <a:spcAft>
                <a:spcPts val="0"/>
              </a:spcAft>
              <a:buSzPts val="2300"/>
              <a:buChar char="•"/>
            </a:pPr>
            <a:r>
              <a:rPr lang="en-US" sz="2300"/>
              <a:t>Too many memory copy between Host and Device when implementing  Wavefront Alignment</a:t>
            </a:r>
            <a:endParaRPr sz="2300"/>
          </a:p>
          <a:p>
            <a:pPr indent="0" lvl="0" marL="68580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0" lvl="0" marL="0" rtl="0" algn="l">
              <a:spcBef>
                <a:spcPts val="1000"/>
              </a:spcBef>
              <a:spcAft>
                <a:spcPts val="0"/>
              </a:spcAft>
              <a:buNone/>
            </a:pPr>
            <a:r>
              <a:t/>
            </a:r>
            <a:endParaRPr/>
          </a:p>
        </p:txBody>
      </p:sp>
      <p:sp>
        <p:nvSpPr>
          <p:cNvPr id="176" name="Google Shape;176;g22cf6dcb7b2_8_35"/>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CUDA: Inter-Read Vectorization</a:t>
            </a:r>
            <a:endParaRPr/>
          </a:p>
        </p:txBody>
      </p:sp>
      <p:sp>
        <p:nvSpPr>
          <p:cNvPr id="182" name="Google Shape;182;p9"/>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83" name="Google Shape;183;p9"/>
          <p:cNvSpPr txBox="1"/>
          <p:nvPr>
            <p:ph idx="12" type="sldNum"/>
          </p:nvPr>
        </p:nvSpPr>
        <p:spPr>
          <a:xfrm>
            <a:off x="918972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84" name="Google Shape;184;p9"/>
          <p:cNvGrpSpPr/>
          <p:nvPr/>
        </p:nvGrpSpPr>
        <p:grpSpPr>
          <a:xfrm>
            <a:off x="969325" y="3520350"/>
            <a:ext cx="4290375" cy="2656750"/>
            <a:chOff x="1519975" y="1547775"/>
            <a:chExt cx="4290375" cy="2656750"/>
          </a:xfrm>
        </p:grpSpPr>
        <p:grpSp>
          <p:nvGrpSpPr>
            <p:cNvPr id="185" name="Google Shape;185;p9"/>
            <p:cNvGrpSpPr/>
            <p:nvPr/>
          </p:nvGrpSpPr>
          <p:grpSpPr>
            <a:xfrm>
              <a:off x="2463900" y="1547775"/>
              <a:ext cx="3346450" cy="2032150"/>
              <a:chOff x="1612900" y="1562100"/>
              <a:chExt cx="3346450" cy="2032150"/>
            </a:xfrm>
          </p:grpSpPr>
          <p:sp>
            <p:nvSpPr>
              <p:cNvPr id="186" name="Google Shape;186;p9"/>
              <p:cNvSpPr/>
              <p:nvPr/>
            </p:nvSpPr>
            <p:spPr>
              <a:xfrm>
                <a:off x="1612900" y="1562100"/>
                <a:ext cx="2895600" cy="1581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1758950" y="1708150"/>
                <a:ext cx="2895600" cy="1581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1911350" y="1860550"/>
                <a:ext cx="2895600" cy="1581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063750" y="2012950"/>
                <a:ext cx="2895600" cy="1581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1612900" y="1562100"/>
                <a:ext cx="482700" cy="4572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1758950" y="1708150"/>
                <a:ext cx="482700" cy="4572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1911350" y="1860550"/>
                <a:ext cx="482700" cy="4572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2070100" y="2019300"/>
                <a:ext cx="482700" cy="457200"/>
              </a:xfrm>
              <a:prstGeom prst="rect">
                <a:avLst/>
              </a:prstGeom>
              <a:solidFill>
                <a:srgbClr val="C9DAF8"/>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9"/>
            <p:cNvGrpSpPr/>
            <p:nvPr/>
          </p:nvGrpSpPr>
          <p:grpSpPr>
            <a:xfrm>
              <a:off x="1519975" y="3177975"/>
              <a:ext cx="1751025" cy="1026550"/>
              <a:chOff x="1224650" y="2826250"/>
              <a:chExt cx="1751025" cy="1026550"/>
            </a:xfrm>
          </p:grpSpPr>
          <p:grpSp>
            <p:nvGrpSpPr>
              <p:cNvPr id="195" name="Google Shape;195;p9"/>
              <p:cNvGrpSpPr/>
              <p:nvPr/>
            </p:nvGrpSpPr>
            <p:grpSpPr>
              <a:xfrm>
                <a:off x="1224650" y="2864253"/>
                <a:ext cx="984901" cy="984600"/>
                <a:chOff x="1224650" y="2864253"/>
                <a:chExt cx="984901" cy="984600"/>
              </a:xfrm>
            </p:grpSpPr>
            <p:cxnSp>
              <p:nvCxnSpPr>
                <p:cNvPr id="196" name="Google Shape;196;p9"/>
                <p:cNvCxnSpPr/>
                <p:nvPr/>
              </p:nvCxnSpPr>
              <p:spPr>
                <a:xfrm rot="10800000">
                  <a:off x="1224650" y="3061800"/>
                  <a:ext cx="730800" cy="734400"/>
                </a:xfrm>
                <a:prstGeom prst="straightConnector1">
                  <a:avLst/>
                </a:prstGeom>
                <a:noFill/>
                <a:ln cap="flat" cmpd="sng" w="9525">
                  <a:solidFill>
                    <a:schemeClr val="dk2"/>
                  </a:solidFill>
                  <a:prstDash val="solid"/>
                  <a:round/>
                  <a:headEnd len="med" w="med" type="none"/>
                  <a:tailEnd len="med" w="med" type="triangle"/>
                </a:ln>
              </p:spPr>
            </p:cxnSp>
            <p:sp>
              <p:nvSpPr>
                <p:cNvPr id="197" name="Google Shape;197;p9"/>
                <p:cNvSpPr txBox="1"/>
                <p:nvPr/>
              </p:nvSpPr>
              <p:spPr>
                <a:xfrm rot="2699318">
                  <a:off x="1182422" y="3194909"/>
                  <a:ext cx="1069358" cy="32328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Read Region</a:t>
                  </a:r>
                  <a:endParaRPr sz="900">
                    <a:latin typeface="Calibri"/>
                    <a:ea typeface="Calibri"/>
                    <a:cs typeface="Calibri"/>
                    <a:sym typeface="Calibri"/>
                  </a:endParaRPr>
                </a:p>
              </p:txBody>
            </p:sp>
          </p:grpSp>
          <p:cxnSp>
            <p:nvCxnSpPr>
              <p:cNvPr id="198" name="Google Shape;198;p9"/>
              <p:cNvCxnSpPr/>
              <p:nvPr/>
            </p:nvCxnSpPr>
            <p:spPr>
              <a:xfrm flipH="1" rot="10800000">
                <a:off x="1952975" y="2826250"/>
                <a:ext cx="21300" cy="9654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9"/>
              <p:cNvCxnSpPr/>
              <p:nvPr/>
            </p:nvCxnSpPr>
            <p:spPr>
              <a:xfrm flipH="1" rot="10800000">
                <a:off x="1952975" y="3777250"/>
                <a:ext cx="1022700" cy="1440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9"/>
              <p:cNvSpPr txBox="1"/>
              <p:nvPr/>
            </p:nvSpPr>
            <p:spPr>
              <a:xfrm rot="5400000">
                <a:off x="1739000" y="3195000"/>
                <a:ext cx="61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Read</a:t>
                </a:r>
                <a:endParaRPr sz="900">
                  <a:latin typeface="Calibri"/>
                  <a:ea typeface="Calibri"/>
                  <a:cs typeface="Calibri"/>
                  <a:sym typeface="Calibri"/>
                </a:endParaRPr>
              </a:p>
            </p:txBody>
          </p:sp>
          <p:sp>
            <p:nvSpPr>
              <p:cNvPr id="201" name="Google Shape;201;p9"/>
              <p:cNvSpPr txBox="1"/>
              <p:nvPr/>
            </p:nvSpPr>
            <p:spPr>
              <a:xfrm>
                <a:off x="2103600" y="3529700"/>
                <a:ext cx="82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haplotype</a:t>
                </a:r>
                <a:endParaRPr sz="900">
                  <a:latin typeface="Calibri"/>
                  <a:ea typeface="Calibri"/>
                  <a:cs typeface="Calibri"/>
                  <a:sym typeface="Calibri"/>
                </a:endParaRPr>
              </a:p>
            </p:txBody>
          </p:sp>
        </p:grpSp>
      </p:grpSp>
      <p:sp>
        <p:nvSpPr>
          <p:cNvPr id="202" name="Google Shape;202;p9"/>
          <p:cNvSpPr txBox="1"/>
          <p:nvPr>
            <p:ph idx="1" type="body"/>
          </p:nvPr>
        </p:nvSpPr>
        <p:spPr>
          <a:xfrm>
            <a:off x="426721" y="1164688"/>
            <a:ext cx="11308200" cy="5012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Dependencies</a:t>
            </a:r>
            <a:r>
              <a:rPr lang="en-US"/>
              <a:t> in one read - Inefficiency in vectorized </a:t>
            </a:r>
            <a:endParaRPr/>
          </a:p>
          <a:p>
            <a:pPr indent="-228600" lvl="0" marL="228600" rtl="0" algn="l">
              <a:lnSpc>
                <a:spcPct val="90000"/>
              </a:lnSpc>
              <a:spcBef>
                <a:spcPts val="1000"/>
              </a:spcBef>
              <a:spcAft>
                <a:spcPts val="0"/>
              </a:spcAft>
              <a:buClr>
                <a:schemeClr val="dk1"/>
              </a:buClr>
              <a:buSzPts val="2400"/>
              <a:buChar char="•"/>
            </a:pPr>
            <a:r>
              <a:rPr lang="en-US"/>
              <a:t>Map Multiple Reads onto GPU (Grids, Blocks, Threads)</a:t>
            </a:r>
            <a:endParaRPr/>
          </a:p>
          <a:p>
            <a:pPr indent="0" lvl="0" marL="0" rtl="0" algn="l">
              <a:lnSpc>
                <a:spcPct val="90000"/>
              </a:lnSpc>
              <a:spcBef>
                <a:spcPts val="1000"/>
              </a:spcBef>
              <a:spcAft>
                <a:spcPts val="0"/>
              </a:spcAft>
              <a:buNone/>
            </a:pPr>
            <a:r>
              <a:t/>
            </a:r>
            <a:endParaRPr/>
          </a:p>
        </p:txBody>
      </p:sp>
      <p:sp>
        <p:nvSpPr>
          <p:cNvPr id="203" name="Google Shape;203;p9"/>
          <p:cNvSpPr/>
          <p:nvPr/>
        </p:nvSpPr>
        <p:spPr>
          <a:xfrm>
            <a:off x="5871800" y="2475825"/>
            <a:ext cx="5177400" cy="370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6386700" y="3040775"/>
            <a:ext cx="1952400" cy="1094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8672700" y="3040775"/>
            <a:ext cx="1952400" cy="1094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8672700" y="4564775"/>
            <a:ext cx="1952400" cy="1094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6386700" y="4564775"/>
            <a:ext cx="1952400" cy="10941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6594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6975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7356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7737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8880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9261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9642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10023075" y="3533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8880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9261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9642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10023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6594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6975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7356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7737075" y="5057950"/>
            <a:ext cx="414900" cy="3651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txBox="1"/>
          <p:nvPr/>
        </p:nvSpPr>
        <p:spPr>
          <a:xfrm>
            <a:off x="6265125" y="2549163"/>
            <a:ext cx="411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Grid</a:t>
            </a:r>
            <a:endParaRPr b="1" sz="2000">
              <a:latin typeface="Calibri"/>
              <a:ea typeface="Calibri"/>
              <a:cs typeface="Calibri"/>
              <a:sym typeface="Calibri"/>
            </a:endParaRPr>
          </a:p>
        </p:txBody>
      </p:sp>
      <p:sp>
        <p:nvSpPr>
          <p:cNvPr id="225" name="Google Shape;225;p9"/>
          <p:cNvSpPr txBox="1"/>
          <p:nvPr/>
        </p:nvSpPr>
        <p:spPr>
          <a:xfrm>
            <a:off x="6350925" y="3040775"/>
            <a:ext cx="15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Block</a:t>
            </a:r>
            <a:endParaRPr b="1" sz="1800">
              <a:latin typeface="Calibri"/>
              <a:ea typeface="Calibri"/>
              <a:cs typeface="Calibri"/>
              <a:sym typeface="Calibri"/>
            </a:endParaRPr>
          </a:p>
        </p:txBody>
      </p:sp>
      <p:sp>
        <p:nvSpPr>
          <p:cNvPr id="226" name="Google Shape;226;p9"/>
          <p:cNvSpPr txBox="1"/>
          <p:nvPr/>
        </p:nvSpPr>
        <p:spPr>
          <a:xfrm>
            <a:off x="8636925" y="3040775"/>
            <a:ext cx="15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Block</a:t>
            </a:r>
            <a:endParaRPr b="1" sz="1800">
              <a:latin typeface="Calibri"/>
              <a:ea typeface="Calibri"/>
              <a:cs typeface="Calibri"/>
              <a:sym typeface="Calibri"/>
            </a:endParaRPr>
          </a:p>
        </p:txBody>
      </p:sp>
      <p:sp>
        <p:nvSpPr>
          <p:cNvPr id="227" name="Google Shape;227;p9"/>
          <p:cNvSpPr txBox="1"/>
          <p:nvPr/>
        </p:nvSpPr>
        <p:spPr>
          <a:xfrm>
            <a:off x="8636925" y="4564775"/>
            <a:ext cx="15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Block</a:t>
            </a:r>
            <a:endParaRPr b="1" sz="1800">
              <a:latin typeface="Calibri"/>
              <a:ea typeface="Calibri"/>
              <a:cs typeface="Calibri"/>
              <a:sym typeface="Calibri"/>
            </a:endParaRPr>
          </a:p>
        </p:txBody>
      </p:sp>
      <p:sp>
        <p:nvSpPr>
          <p:cNvPr id="228" name="Google Shape;228;p9"/>
          <p:cNvSpPr txBox="1"/>
          <p:nvPr/>
        </p:nvSpPr>
        <p:spPr>
          <a:xfrm>
            <a:off x="6350925" y="4564775"/>
            <a:ext cx="15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Block</a:t>
            </a:r>
            <a:endParaRPr b="1"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426721" y="365125"/>
            <a:ext cx="11308200" cy="6609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CUDA: Inter-Read Vectorization</a:t>
            </a:r>
            <a:endParaRPr/>
          </a:p>
        </p:txBody>
      </p:sp>
      <p:sp>
        <p:nvSpPr>
          <p:cNvPr id="234" name="Google Shape;234;p11"/>
          <p:cNvSpPr txBox="1"/>
          <p:nvPr>
            <p:ph idx="1" type="body"/>
          </p:nvPr>
        </p:nvSpPr>
        <p:spPr>
          <a:xfrm>
            <a:off x="426725" y="1164689"/>
            <a:ext cx="11308200" cy="624600"/>
          </a:xfrm>
          <a:prstGeom prst="rect">
            <a:avLst/>
          </a:prstGeom>
          <a:noFill/>
          <a:ln>
            <a:noFill/>
          </a:ln>
        </p:spPr>
        <p:txBody>
          <a:bodyPr anchorCtr="0" anchor="t" bIns="45700" lIns="91425" spcFirstLastPara="1" rIns="91425" wrap="square" tIns="45700">
            <a:normAutofit lnSpcReduction="20000"/>
          </a:bodyPr>
          <a:lstStyle/>
          <a:p>
            <a:pPr indent="-228600" lvl="0" marL="228600" rtl="0" algn="l">
              <a:spcBef>
                <a:spcPts val="0"/>
              </a:spcBef>
              <a:spcAft>
                <a:spcPts val="0"/>
              </a:spcAft>
              <a:buSzPts val="2400"/>
              <a:buChar char="•"/>
            </a:pPr>
            <a:r>
              <a:rPr lang="en-US"/>
              <a:t>Interleave different reads - mapping to threads/blocks</a:t>
            </a:r>
            <a:endParaRPr/>
          </a:p>
          <a:p>
            <a:pPr indent="0" lvl="0" marL="228600" rtl="0" algn="l">
              <a:spcBef>
                <a:spcPts val="0"/>
              </a:spcBef>
              <a:spcAft>
                <a:spcPts val="0"/>
              </a:spcAft>
              <a:buNone/>
            </a:pPr>
            <a:r>
              <a:t/>
            </a:r>
            <a:endParaRPr/>
          </a:p>
        </p:txBody>
      </p:sp>
      <p:sp>
        <p:nvSpPr>
          <p:cNvPr id="235" name="Google Shape;235;p11"/>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36" name="Google Shape;236;p11"/>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11"/>
          <p:cNvSpPr/>
          <p:nvPr/>
        </p:nvSpPr>
        <p:spPr>
          <a:xfrm>
            <a:off x="8945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38" name="Google Shape;238;p11"/>
          <p:cNvSpPr/>
          <p:nvPr/>
        </p:nvSpPr>
        <p:spPr>
          <a:xfrm>
            <a:off x="11993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39" name="Google Shape;239;p11"/>
          <p:cNvSpPr/>
          <p:nvPr/>
        </p:nvSpPr>
        <p:spPr>
          <a:xfrm>
            <a:off x="15041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40" name="Google Shape;240;p11"/>
          <p:cNvSpPr/>
          <p:nvPr/>
        </p:nvSpPr>
        <p:spPr>
          <a:xfrm>
            <a:off x="18089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41" name="Google Shape;241;p11"/>
          <p:cNvSpPr/>
          <p:nvPr/>
        </p:nvSpPr>
        <p:spPr>
          <a:xfrm>
            <a:off x="21137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42" name="Google Shape;242;p11"/>
          <p:cNvSpPr/>
          <p:nvPr/>
        </p:nvSpPr>
        <p:spPr>
          <a:xfrm>
            <a:off x="24185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43" name="Google Shape;243;p11"/>
          <p:cNvSpPr/>
          <p:nvPr/>
        </p:nvSpPr>
        <p:spPr>
          <a:xfrm>
            <a:off x="27233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44" name="Google Shape;244;p11"/>
          <p:cNvSpPr/>
          <p:nvPr/>
        </p:nvSpPr>
        <p:spPr>
          <a:xfrm>
            <a:off x="3028175" y="26373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45" name="Google Shape;245;p11"/>
          <p:cNvSpPr/>
          <p:nvPr/>
        </p:nvSpPr>
        <p:spPr>
          <a:xfrm>
            <a:off x="8945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46" name="Google Shape;246;p11"/>
          <p:cNvSpPr/>
          <p:nvPr/>
        </p:nvSpPr>
        <p:spPr>
          <a:xfrm>
            <a:off x="11993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47" name="Google Shape;247;p11"/>
          <p:cNvSpPr/>
          <p:nvPr/>
        </p:nvSpPr>
        <p:spPr>
          <a:xfrm>
            <a:off x="15041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48" name="Google Shape;248;p11"/>
          <p:cNvSpPr/>
          <p:nvPr/>
        </p:nvSpPr>
        <p:spPr>
          <a:xfrm>
            <a:off x="18089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49" name="Google Shape;249;p11"/>
          <p:cNvSpPr/>
          <p:nvPr/>
        </p:nvSpPr>
        <p:spPr>
          <a:xfrm>
            <a:off x="21137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50" name="Google Shape;250;p11"/>
          <p:cNvSpPr/>
          <p:nvPr/>
        </p:nvSpPr>
        <p:spPr>
          <a:xfrm>
            <a:off x="24185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51" name="Google Shape;251;p11"/>
          <p:cNvSpPr/>
          <p:nvPr/>
        </p:nvSpPr>
        <p:spPr>
          <a:xfrm>
            <a:off x="27233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52" name="Google Shape;252;p11"/>
          <p:cNvSpPr/>
          <p:nvPr/>
        </p:nvSpPr>
        <p:spPr>
          <a:xfrm>
            <a:off x="3028175" y="3118725"/>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53" name="Google Shape;253;p11"/>
          <p:cNvSpPr/>
          <p:nvPr/>
        </p:nvSpPr>
        <p:spPr>
          <a:xfrm>
            <a:off x="8945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54" name="Google Shape;254;p11"/>
          <p:cNvSpPr/>
          <p:nvPr/>
        </p:nvSpPr>
        <p:spPr>
          <a:xfrm>
            <a:off x="11993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55" name="Google Shape;255;p11"/>
          <p:cNvSpPr/>
          <p:nvPr/>
        </p:nvSpPr>
        <p:spPr>
          <a:xfrm>
            <a:off x="15041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56" name="Google Shape;256;p11"/>
          <p:cNvSpPr/>
          <p:nvPr/>
        </p:nvSpPr>
        <p:spPr>
          <a:xfrm>
            <a:off x="18089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57" name="Google Shape;257;p11"/>
          <p:cNvSpPr/>
          <p:nvPr/>
        </p:nvSpPr>
        <p:spPr>
          <a:xfrm>
            <a:off x="21137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58" name="Google Shape;258;p11"/>
          <p:cNvSpPr/>
          <p:nvPr/>
        </p:nvSpPr>
        <p:spPr>
          <a:xfrm>
            <a:off x="24185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59" name="Google Shape;259;p11"/>
          <p:cNvSpPr/>
          <p:nvPr/>
        </p:nvSpPr>
        <p:spPr>
          <a:xfrm>
            <a:off x="27233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60" name="Google Shape;260;p11"/>
          <p:cNvSpPr/>
          <p:nvPr/>
        </p:nvSpPr>
        <p:spPr>
          <a:xfrm>
            <a:off x="3028175" y="3575925"/>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61" name="Google Shape;261;p11"/>
          <p:cNvSpPr/>
          <p:nvPr/>
        </p:nvSpPr>
        <p:spPr>
          <a:xfrm>
            <a:off x="8945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62" name="Google Shape;262;p11"/>
          <p:cNvSpPr/>
          <p:nvPr/>
        </p:nvSpPr>
        <p:spPr>
          <a:xfrm>
            <a:off x="11993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63" name="Google Shape;263;p11"/>
          <p:cNvSpPr/>
          <p:nvPr/>
        </p:nvSpPr>
        <p:spPr>
          <a:xfrm>
            <a:off x="15041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64" name="Google Shape;264;p11"/>
          <p:cNvSpPr/>
          <p:nvPr/>
        </p:nvSpPr>
        <p:spPr>
          <a:xfrm>
            <a:off x="18089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65" name="Google Shape;265;p11"/>
          <p:cNvSpPr/>
          <p:nvPr/>
        </p:nvSpPr>
        <p:spPr>
          <a:xfrm>
            <a:off x="21137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66" name="Google Shape;266;p11"/>
          <p:cNvSpPr/>
          <p:nvPr/>
        </p:nvSpPr>
        <p:spPr>
          <a:xfrm>
            <a:off x="24185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67" name="Google Shape;267;p11"/>
          <p:cNvSpPr/>
          <p:nvPr/>
        </p:nvSpPr>
        <p:spPr>
          <a:xfrm>
            <a:off x="27233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68" name="Google Shape;268;p11"/>
          <p:cNvSpPr/>
          <p:nvPr/>
        </p:nvSpPr>
        <p:spPr>
          <a:xfrm>
            <a:off x="3028175" y="4033125"/>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69" name="Google Shape;269;p11"/>
          <p:cNvSpPr/>
          <p:nvPr/>
        </p:nvSpPr>
        <p:spPr>
          <a:xfrm>
            <a:off x="3948375" y="3583300"/>
            <a:ext cx="665100" cy="4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8945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71" name="Google Shape;271;p11"/>
          <p:cNvSpPr/>
          <p:nvPr/>
        </p:nvSpPr>
        <p:spPr>
          <a:xfrm>
            <a:off x="11993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72" name="Google Shape;272;p11"/>
          <p:cNvSpPr/>
          <p:nvPr/>
        </p:nvSpPr>
        <p:spPr>
          <a:xfrm>
            <a:off x="15041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73" name="Google Shape;273;p11"/>
          <p:cNvSpPr/>
          <p:nvPr/>
        </p:nvSpPr>
        <p:spPr>
          <a:xfrm>
            <a:off x="18089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74" name="Google Shape;274;p11"/>
          <p:cNvSpPr/>
          <p:nvPr/>
        </p:nvSpPr>
        <p:spPr>
          <a:xfrm>
            <a:off x="21137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75" name="Google Shape;275;p11"/>
          <p:cNvSpPr/>
          <p:nvPr/>
        </p:nvSpPr>
        <p:spPr>
          <a:xfrm>
            <a:off x="24185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76" name="Google Shape;276;p11"/>
          <p:cNvSpPr/>
          <p:nvPr/>
        </p:nvSpPr>
        <p:spPr>
          <a:xfrm>
            <a:off x="27233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77" name="Google Shape;277;p11"/>
          <p:cNvSpPr/>
          <p:nvPr/>
        </p:nvSpPr>
        <p:spPr>
          <a:xfrm>
            <a:off x="3028175" y="4488325"/>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78" name="Google Shape;278;p11"/>
          <p:cNvSpPr/>
          <p:nvPr/>
        </p:nvSpPr>
        <p:spPr>
          <a:xfrm>
            <a:off x="8945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79" name="Google Shape;279;p11"/>
          <p:cNvSpPr/>
          <p:nvPr/>
        </p:nvSpPr>
        <p:spPr>
          <a:xfrm>
            <a:off x="11993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80" name="Google Shape;280;p11"/>
          <p:cNvSpPr/>
          <p:nvPr/>
        </p:nvSpPr>
        <p:spPr>
          <a:xfrm>
            <a:off x="15041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81" name="Google Shape;281;p11"/>
          <p:cNvSpPr/>
          <p:nvPr/>
        </p:nvSpPr>
        <p:spPr>
          <a:xfrm>
            <a:off x="18089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82" name="Google Shape;282;p11"/>
          <p:cNvSpPr/>
          <p:nvPr/>
        </p:nvSpPr>
        <p:spPr>
          <a:xfrm>
            <a:off x="21137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83" name="Google Shape;283;p11"/>
          <p:cNvSpPr/>
          <p:nvPr/>
        </p:nvSpPr>
        <p:spPr>
          <a:xfrm>
            <a:off x="24185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84" name="Google Shape;284;p11"/>
          <p:cNvSpPr/>
          <p:nvPr/>
        </p:nvSpPr>
        <p:spPr>
          <a:xfrm>
            <a:off x="27233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85" name="Google Shape;285;p11"/>
          <p:cNvSpPr/>
          <p:nvPr/>
        </p:nvSpPr>
        <p:spPr>
          <a:xfrm>
            <a:off x="3028175" y="4945525"/>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grpSp>
        <p:nvGrpSpPr>
          <p:cNvPr id="286" name="Google Shape;286;p11"/>
          <p:cNvGrpSpPr/>
          <p:nvPr/>
        </p:nvGrpSpPr>
        <p:grpSpPr>
          <a:xfrm>
            <a:off x="5213900" y="2103950"/>
            <a:ext cx="5692500" cy="4252500"/>
            <a:chOff x="5213900" y="2103950"/>
            <a:chExt cx="5692500" cy="4252500"/>
          </a:xfrm>
        </p:grpSpPr>
        <p:sp>
          <p:nvSpPr>
            <p:cNvPr id="287" name="Google Shape;287;p11"/>
            <p:cNvSpPr/>
            <p:nvPr/>
          </p:nvSpPr>
          <p:spPr>
            <a:xfrm>
              <a:off x="5213900" y="2103950"/>
              <a:ext cx="5692500" cy="42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56572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5923775" y="54567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290" name="Google Shape;290;p11"/>
            <p:cNvSpPr/>
            <p:nvPr/>
          </p:nvSpPr>
          <p:spPr>
            <a:xfrm>
              <a:off x="6228575" y="54567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291" name="Google Shape;291;p11"/>
            <p:cNvSpPr/>
            <p:nvPr/>
          </p:nvSpPr>
          <p:spPr>
            <a:xfrm>
              <a:off x="74860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txBox="1"/>
            <p:nvPr/>
          </p:nvSpPr>
          <p:spPr>
            <a:xfrm>
              <a:off x="75504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Block1</a:t>
              </a:r>
              <a:endParaRPr b="1">
                <a:latin typeface="Calibri"/>
                <a:ea typeface="Calibri"/>
                <a:cs typeface="Calibri"/>
                <a:sym typeface="Calibri"/>
              </a:endParaRPr>
            </a:p>
          </p:txBody>
        </p:sp>
        <p:sp>
          <p:nvSpPr>
            <p:cNvPr id="293" name="Google Shape;293;p11"/>
            <p:cNvSpPr/>
            <p:nvPr/>
          </p:nvSpPr>
          <p:spPr>
            <a:xfrm>
              <a:off x="7771550" y="5456750"/>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94" name="Google Shape;294;p11"/>
            <p:cNvSpPr/>
            <p:nvPr/>
          </p:nvSpPr>
          <p:spPr>
            <a:xfrm>
              <a:off x="8093450" y="54567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95" name="Google Shape;295;p11"/>
            <p:cNvSpPr/>
            <p:nvPr/>
          </p:nvSpPr>
          <p:spPr>
            <a:xfrm>
              <a:off x="93148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txBox="1"/>
            <p:nvPr/>
          </p:nvSpPr>
          <p:spPr>
            <a:xfrm>
              <a:off x="93792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Block2</a:t>
              </a:r>
              <a:endParaRPr b="1">
                <a:latin typeface="Calibri"/>
                <a:ea typeface="Calibri"/>
                <a:cs typeface="Calibri"/>
                <a:sym typeface="Calibri"/>
              </a:endParaRPr>
            </a:p>
          </p:txBody>
        </p:sp>
        <p:sp>
          <p:nvSpPr>
            <p:cNvPr id="297" name="Google Shape;297;p11"/>
            <p:cNvSpPr/>
            <p:nvPr/>
          </p:nvSpPr>
          <p:spPr>
            <a:xfrm>
              <a:off x="9634550" y="54567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298" name="Google Shape;298;p11"/>
            <p:cNvSpPr/>
            <p:nvPr/>
          </p:nvSpPr>
          <p:spPr>
            <a:xfrm>
              <a:off x="9956450" y="54567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99" name="Google Shape;299;p11"/>
            <p:cNvSpPr/>
            <p:nvPr/>
          </p:nvSpPr>
          <p:spPr>
            <a:xfrm>
              <a:off x="5906675" y="48951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00" name="Google Shape;300;p11"/>
            <p:cNvSpPr/>
            <p:nvPr/>
          </p:nvSpPr>
          <p:spPr>
            <a:xfrm>
              <a:off x="6228575" y="48951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01" name="Google Shape;301;p11"/>
            <p:cNvSpPr/>
            <p:nvPr/>
          </p:nvSpPr>
          <p:spPr>
            <a:xfrm>
              <a:off x="7771550" y="4895150"/>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02" name="Google Shape;302;p11"/>
            <p:cNvSpPr/>
            <p:nvPr/>
          </p:nvSpPr>
          <p:spPr>
            <a:xfrm>
              <a:off x="8093450" y="48951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03" name="Google Shape;303;p11"/>
            <p:cNvSpPr/>
            <p:nvPr/>
          </p:nvSpPr>
          <p:spPr>
            <a:xfrm>
              <a:off x="9636425" y="48951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04" name="Google Shape;304;p11"/>
            <p:cNvSpPr/>
            <p:nvPr/>
          </p:nvSpPr>
          <p:spPr>
            <a:xfrm>
              <a:off x="9958325" y="48951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05" name="Google Shape;305;p11"/>
            <p:cNvSpPr/>
            <p:nvPr/>
          </p:nvSpPr>
          <p:spPr>
            <a:xfrm>
              <a:off x="5906675" y="43335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06" name="Google Shape;306;p11"/>
            <p:cNvSpPr/>
            <p:nvPr/>
          </p:nvSpPr>
          <p:spPr>
            <a:xfrm>
              <a:off x="6228575" y="43335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07" name="Google Shape;307;p11"/>
            <p:cNvSpPr/>
            <p:nvPr/>
          </p:nvSpPr>
          <p:spPr>
            <a:xfrm>
              <a:off x="7771550" y="4333550"/>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08" name="Google Shape;308;p11"/>
            <p:cNvSpPr/>
            <p:nvPr/>
          </p:nvSpPr>
          <p:spPr>
            <a:xfrm>
              <a:off x="8093450" y="43335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09" name="Google Shape;309;p11"/>
            <p:cNvSpPr/>
            <p:nvPr/>
          </p:nvSpPr>
          <p:spPr>
            <a:xfrm>
              <a:off x="9636425" y="43335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10" name="Google Shape;310;p11"/>
            <p:cNvSpPr/>
            <p:nvPr/>
          </p:nvSpPr>
          <p:spPr>
            <a:xfrm>
              <a:off x="9958325" y="43335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11" name="Google Shape;311;p11"/>
            <p:cNvSpPr/>
            <p:nvPr/>
          </p:nvSpPr>
          <p:spPr>
            <a:xfrm>
              <a:off x="5906675" y="37719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12" name="Google Shape;312;p11"/>
            <p:cNvSpPr/>
            <p:nvPr/>
          </p:nvSpPr>
          <p:spPr>
            <a:xfrm>
              <a:off x="6228575" y="37719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13" name="Google Shape;313;p11"/>
            <p:cNvSpPr/>
            <p:nvPr/>
          </p:nvSpPr>
          <p:spPr>
            <a:xfrm>
              <a:off x="7771550" y="3771950"/>
              <a:ext cx="321900" cy="307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14" name="Google Shape;314;p11"/>
            <p:cNvSpPr/>
            <p:nvPr/>
          </p:nvSpPr>
          <p:spPr>
            <a:xfrm>
              <a:off x="8093450" y="37719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15" name="Google Shape;315;p11"/>
            <p:cNvSpPr/>
            <p:nvPr/>
          </p:nvSpPr>
          <p:spPr>
            <a:xfrm>
              <a:off x="9636425" y="37719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16" name="Google Shape;316;p11"/>
            <p:cNvSpPr/>
            <p:nvPr/>
          </p:nvSpPr>
          <p:spPr>
            <a:xfrm>
              <a:off x="9958325" y="37719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17" name="Google Shape;317;p11"/>
            <p:cNvSpPr txBox="1"/>
            <p:nvPr/>
          </p:nvSpPr>
          <p:spPr>
            <a:xfrm>
              <a:off x="57216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Block0</a:t>
              </a:r>
              <a:endParaRPr b="1">
                <a:latin typeface="Calibri"/>
                <a:ea typeface="Calibri"/>
                <a:cs typeface="Calibri"/>
                <a:sym typeface="Calibri"/>
              </a:endParaRPr>
            </a:p>
          </p:txBody>
        </p:sp>
        <p:sp>
          <p:nvSpPr>
            <p:cNvPr id="318" name="Google Shape;318;p11"/>
            <p:cNvSpPr txBox="1"/>
            <p:nvPr/>
          </p:nvSpPr>
          <p:spPr>
            <a:xfrm>
              <a:off x="5614375" y="2231450"/>
              <a:ext cx="4119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Grid</a:t>
              </a:r>
              <a:endParaRPr b="1" sz="2300">
                <a:latin typeface="Calibri"/>
                <a:ea typeface="Calibri"/>
                <a:cs typeface="Calibri"/>
                <a:sym typeface="Calibri"/>
              </a:endParaRPr>
            </a:p>
          </p:txBody>
        </p:sp>
        <p:sp>
          <p:nvSpPr>
            <p:cNvPr id="319" name="Google Shape;319;p11"/>
            <p:cNvSpPr txBox="1"/>
            <p:nvPr/>
          </p:nvSpPr>
          <p:spPr>
            <a:xfrm>
              <a:off x="6465500" y="2264200"/>
              <a:ext cx="4119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index = blockIdx.x * blockDim.x + threadIdx.x;</a:t>
              </a:r>
              <a:endParaRPr b="1"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600">
                  <a:latin typeface="Calibri"/>
                  <a:ea typeface="Calibri"/>
                  <a:cs typeface="Calibri"/>
                  <a:sym typeface="Calibri"/>
                </a:rPr>
                <a:t>stride = blockDim.x * gridDim.x;</a:t>
              </a:r>
              <a:endParaRPr b="1"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pSp>
      <p:sp>
        <p:nvSpPr>
          <p:cNvPr id="320" name="Google Shape;320;p11"/>
          <p:cNvSpPr txBox="1"/>
          <p:nvPr/>
        </p:nvSpPr>
        <p:spPr>
          <a:xfrm>
            <a:off x="5743075" y="1710650"/>
            <a:ext cx="41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Ex: blockDim = 2, gridDim = 3</a:t>
            </a:r>
            <a:endParaRPr b="1">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2cf6dcb7b2_1_121"/>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CUDA: Inter-Read Vectorization</a:t>
            </a:r>
            <a:endParaRPr/>
          </a:p>
        </p:txBody>
      </p:sp>
      <p:sp>
        <p:nvSpPr>
          <p:cNvPr id="327" name="Google Shape;327;g22cf6dcb7b2_1_121"/>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328" name="Google Shape;328;g22cf6dcb7b2_1_121"/>
          <p:cNvGrpSpPr/>
          <p:nvPr/>
        </p:nvGrpSpPr>
        <p:grpSpPr>
          <a:xfrm>
            <a:off x="3308650" y="1475875"/>
            <a:ext cx="5692500" cy="4252500"/>
            <a:chOff x="5213900" y="2103950"/>
            <a:chExt cx="5692500" cy="4252500"/>
          </a:xfrm>
        </p:grpSpPr>
        <p:sp>
          <p:nvSpPr>
            <p:cNvPr id="329" name="Google Shape;329;g22cf6dcb7b2_1_121"/>
            <p:cNvSpPr/>
            <p:nvPr/>
          </p:nvSpPr>
          <p:spPr>
            <a:xfrm>
              <a:off x="5213900" y="2103950"/>
              <a:ext cx="5692500" cy="42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2cf6dcb7b2_1_121"/>
            <p:cNvSpPr/>
            <p:nvPr/>
          </p:nvSpPr>
          <p:spPr>
            <a:xfrm>
              <a:off x="56572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2cf6dcb7b2_1_121"/>
            <p:cNvSpPr/>
            <p:nvPr/>
          </p:nvSpPr>
          <p:spPr>
            <a:xfrm>
              <a:off x="5923775" y="54567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32" name="Google Shape;332;g22cf6dcb7b2_1_121"/>
            <p:cNvSpPr/>
            <p:nvPr/>
          </p:nvSpPr>
          <p:spPr>
            <a:xfrm>
              <a:off x="6228575" y="54567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33" name="Google Shape;333;g22cf6dcb7b2_1_121"/>
            <p:cNvSpPr/>
            <p:nvPr/>
          </p:nvSpPr>
          <p:spPr>
            <a:xfrm>
              <a:off x="74860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2cf6dcb7b2_1_121"/>
            <p:cNvSpPr txBox="1"/>
            <p:nvPr/>
          </p:nvSpPr>
          <p:spPr>
            <a:xfrm>
              <a:off x="75504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Block1</a:t>
              </a:r>
              <a:endParaRPr b="1">
                <a:latin typeface="Calibri"/>
                <a:ea typeface="Calibri"/>
                <a:cs typeface="Calibri"/>
                <a:sym typeface="Calibri"/>
              </a:endParaRPr>
            </a:p>
          </p:txBody>
        </p:sp>
        <p:sp>
          <p:nvSpPr>
            <p:cNvPr id="335" name="Google Shape;335;g22cf6dcb7b2_1_121"/>
            <p:cNvSpPr/>
            <p:nvPr/>
          </p:nvSpPr>
          <p:spPr>
            <a:xfrm>
              <a:off x="7771550" y="5456750"/>
              <a:ext cx="321900" cy="3078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36" name="Google Shape;336;g22cf6dcb7b2_1_121"/>
            <p:cNvSpPr/>
            <p:nvPr/>
          </p:nvSpPr>
          <p:spPr>
            <a:xfrm>
              <a:off x="8093450" y="54567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37" name="Google Shape;337;g22cf6dcb7b2_1_121"/>
            <p:cNvSpPr/>
            <p:nvPr/>
          </p:nvSpPr>
          <p:spPr>
            <a:xfrm>
              <a:off x="9314875" y="3212400"/>
              <a:ext cx="1179900" cy="280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2cf6dcb7b2_1_121"/>
            <p:cNvSpPr txBox="1"/>
            <p:nvPr/>
          </p:nvSpPr>
          <p:spPr>
            <a:xfrm>
              <a:off x="93792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Block1</a:t>
              </a:r>
              <a:endParaRPr b="1">
                <a:latin typeface="Calibri"/>
                <a:ea typeface="Calibri"/>
                <a:cs typeface="Calibri"/>
                <a:sym typeface="Calibri"/>
              </a:endParaRPr>
            </a:p>
          </p:txBody>
        </p:sp>
        <p:sp>
          <p:nvSpPr>
            <p:cNvPr id="339" name="Google Shape;339;g22cf6dcb7b2_1_121"/>
            <p:cNvSpPr/>
            <p:nvPr/>
          </p:nvSpPr>
          <p:spPr>
            <a:xfrm>
              <a:off x="9634550" y="54567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40" name="Google Shape;340;g22cf6dcb7b2_1_121"/>
            <p:cNvSpPr/>
            <p:nvPr/>
          </p:nvSpPr>
          <p:spPr>
            <a:xfrm>
              <a:off x="9956450" y="54567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41" name="Google Shape;341;g22cf6dcb7b2_1_121"/>
            <p:cNvSpPr/>
            <p:nvPr/>
          </p:nvSpPr>
          <p:spPr>
            <a:xfrm>
              <a:off x="5906675" y="48951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42" name="Google Shape;342;g22cf6dcb7b2_1_121"/>
            <p:cNvSpPr/>
            <p:nvPr/>
          </p:nvSpPr>
          <p:spPr>
            <a:xfrm>
              <a:off x="6228575" y="48951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43" name="Google Shape;343;g22cf6dcb7b2_1_121"/>
            <p:cNvSpPr/>
            <p:nvPr/>
          </p:nvSpPr>
          <p:spPr>
            <a:xfrm>
              <a:off x="7771550" y="4895150"/>
              <a:ext cx="321900" cy="3078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44" name="Google Shape;344;g22cf6dcb7b2_1_121"/>
            <p:cNvSpPr/>
            <p:nvPr/>
          </p:nvSpPr>
          <p:spPr>
            <a:xfrm>
              <a:off x="8093450" y="48951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45" name="Google Shape;345;g22cf6dcb7b2_1_121"/>
            <p:cNvSpPr/>
            <p:nvPr/>
          </p:nvSpPr>
          <p:spPr>
            <a:xfrm>
              <a:off x="9636425" y="48951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46" name="Google Shape;346;g22cf6dcb7b2_1_121"/>
            <p:cNvSpPr/>
            <p:nvPr/>
          </p:nvSpPr>
          <p:spPr>
            <a:xfrm>
              <a:off x="9958325" y="48951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47" name="Google Shape;347;g22cf6dcb7b2_1_121"/>
            <p:cNvSpPr/>
            <p:nvPr/>
          </p:nvSpPr>
          <p:spPr>
            <a:xfrm>
              <a:off x="5906675" y="43335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48" name="Google Shape;348;g22cf6dcb7b2_1_121"/>
            <p:cNvSpPr/>
            <p:nvPr/>
          </p:nvSpPr>
          <p:spPr>
            <a:xfrm>
              <a:off x="6228575" y="43335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49" name="Google Shape;349;g22cf6dcb7b2_1_121"/>
            <p:cNvSpPr/>
            <p:nvPr/>
          </p:nvSpPr>
          <p:spPr>
            <a:xfrm>
              <a:off x="7771550" y="4333550"/>
              <a:ext cx="321900" cy="3078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50" name="Google Shape;350;g22cf6dcb7b2_1_121"/>
            <p:cNvSpPr/>
            <p:nvPr/>
          </p:nvSpPr>
          <p:spPr>
            <a:xfrm>
              <a:off x="8093450" y="43335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51" name="Google Shape;351;g22cf6dcb7b2_1_121"/>
            <p:cNvSpPr/>
            <p:nvPr/>
          </p:nvSpPr>
          <p:spPr>
            <a:xfrm>
              <a:off x="9636425" y="43335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52" name="Google Shape;352;g22cf6dcb7b2_1_121"/>
            <p:cNvSpPr/>
            <p:nvPr/>
          </p:nvSpPr>
          <p:spPr>
            <a:xfrm>
              <a:off x="9958325" y="43335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53" name="Google Shape;353;g22cf6dcb7b2_1_121"/>
            <p:cNvSpPr/>
            <p:nvPr/>
          </p:nvSpPr>
          <p:spPr>
            <a:xfrm>
              <a:off x="5906675" y="3771950"/>
              <a:ext cx="321900" cy="307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G</a:t>
              </a:r>
              <a:endParaRPr/>
            </a:p>
          </p:txBody>
        </p:sp>
        <p:sp>
          <p:nvSpPr>
            <p:cNvPr id="354" name="Google Shape;354;g22cf6dcb7b2_1_121"/>
            <p:cNvSpPr/>
            <p:nvPr/>
          </p:nvSpPr>
          <p:spPr>
            <a:xfrm>
              <a:off x="6228575" y="3771950"/>
              <a:ext cx="321900" cy="307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55" name="Google Shape;355;g22cf6dcb7b2_1_121"/>
            <p:cNvSpPr/>
            <p:nvPr/>
          </p:nvSpPr>
          <p:spPr>
            <a:xfrm>
              <a:off x="7771550" y="3771950"/>
              <a:ext cx="321900" cy="3078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56" name="Google Shape;356;g22cf6dcb7b2_1_121"/>
            <p:cNvSpPr/>
            <p:nvPr/>
          </p:nvSpPr>
          <p:spPr>
            <a:xfrm>
              <a:off x="8093450" y="3771950"/>
              <a:ext cx="321900" cy="3078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C</a:t>
              </a:r>
              <a:endParaRPr/>
            </a:p>
          </p:txBody>
        </p:sp>
        <p:sp>
          <p:nvSpPr>
            <p:cNvPr id="357" name="Google Shape;357;g22cf6dcb7b2_1_121"/>
            <p:cNvSpPr/>
            <p:nvPr/>
          </p:nvSpPr>
          <p:spPr>
            <a:xfrm>
              <a:off x="9636425" y="3771950"/>
              <a:ext cx="321900" cy="307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358" name="Google Shape;358;g22cf6dcb7b2_1_121"/>
            <p:cNvSpPr/>
            <p:nvPr/>
          </p:nvSpPr>
          <p:spPr>
            <a:xfrm>
              <a:off x="9958325" y="3771950"/>
              <a:ext cx="321900" cy="3078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a:t>
              </a:r>
              <a:endParaRPr/>
            </a:p>
          </p:txBody>
        </p:sp>
        <p:sp>
          <p:nvSpPr>
            <p:cNvPr id="359" name="Google Shape;359;g22cf6dcb7b2_1_121"/>
            <p:cNvSpPr txBox="1"/>
            <p:nvPr/>
          </p:nvSpPr>
          <p:spPr>
            <a:xfrm>
              <a:off x="5721625" y="3269600"/>
              <a:ext cx="9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Block0</a:t>
              </a:r>
              <a:endParaRPr b="1">
                <a:latin typeface="Calibri"/>
                <a:ea typeface="Calibri"/>
                <a:cs typeface="Calibri"/>
                <a:sym typeface="Calibri"/>
              </a:endParaRPr>
            </a:p>
          </p:txBody>
        </p:sp>
        <p:sp>
          <p:nvSpPr>
            <p:cNvPr id="360" name="Google Shape;360;g22cf6dcb7b2_1_121"/>
            <p:cNvSpPr txBox="1"/>
            <p:nvPr/>
          </p:nvSpPr>
          <p:spPr>
            <a:xfrm>
              <a:off x="5614375" y="2231450"/>
              <a:ext cx="4119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latin typeface="Calibri"/>
                  <a:ea typeface="Calibri"/>
                  <a:cs typeface="Calibri"/>
                  <a:sym typeface="Calibri"/>
                </a:rPr>
                <a:t>Grid</a:t>
              </a:r>
              <a:endParaRPr b="1" sz="2300">
                <a:latin typeface="Calibri"/>
                <a:ea typeface="Calibri"/>
                <a:cs typeface="Calibri"/>
                <a:sym typeface="Calibri"/>
              </a:endParaRPr>
            </a:p>
          </p:txBody>
        </p:sp>
        <p:sp>
          <p:nvSpPr>
            <p:cNvPr id="361" name="Google Shape;361;g22cf6dcb7b2_1_121"/>
            <p:cNvSpPr txBox="1"/>
            <p:nvPr/>
          </p:nvSpPr>
          <p:spPr>
            <a:xfrm>
              <a:off x="6465500" y="2264200"/>
              <a:ext cx="4119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index = blockIdx.x * blockDim.x + threadIdx.x;</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stride = blockDim.x * gridDim.x;</a:t>
              </a:r>
              <a:endParaRPr b="1"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pSp>
      <p:sp>
        <p:nvSpPr>
          <p:cNvPr id="362" name="Google Shape;362;g22cf6dcb7b2_1_121"/>
          <p:cNvSpPr/>
          <p:nvPr/>
        </p:nvSpPr>
        <p:spPr>
          <a:xfrm>
            <a:off x="3405250" y="6065725"/>
            <a:ext cx="5499300" cy="70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Parallel</a:t>
            </a:r>
            <a:endParaRPr/>
          </a:p>
        </p:txBody>
      </p:sp>
      <p:sp>
        <p:nvSpPr>
          <p:cNvPr id="363" name="Google Shape;363;g22cf6dcb7b2_1_121"/>
          <p:cNvSpPr/>
          <p:nvPr/>
        </p:nvSpPr>
        <p:spPr>
          <a:xfrm rot="5400000">
            <a:off x="235350" y="3274975"/>
            <a:ext cx="4306200" cy="70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Serial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Outline</a:t>
            </a:r>
            <a:endParaRPr/>
          </a:p>
        </p:txBody>
      </p:sp>
      <p:sp>
        <p:nvSpPr>
          <p:cNvPr id="43" name="Google Shape;43;p2"/>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Introduction</a:t>
            </a:r>
            <a:endParaRPr/>
          </a:p>
          <a:p>
            <a:pPr indent="-228600" lvl="0" marL="228600" rtl="0" algn="l">
              <a:lnSpc>
                <a:spcPct val="90000"/>
              </a:lnSpc>
              <a:spcBef>
                <a:spcPts val="1000"/>
              </a:spcBef>
              <a:spcAft>
                <a:spcPts val="0"/>
              </a:spcAft>
              <a:buClr>
                <a:schemeClr val="dk1"/>
              </a:buClr>
              <a:buSzPts val="2400"/>
              <a:buChar char="•"/>
            </a:pPr>
            <a:r>
              <a:rPr lang="en-US"/>
              <a:t>Related Works</a:t>
            </a:r>
            <a:endParaRPr/>
          </a:p>
          <a:p>
            <a:pPr indent="-228600" lvl="0" marL="228600" rtl="0" algn="l">
              <a:lnSpc>
                <a:spcPct val="90000"/>
              </a:lnSpc>
              <a:spcBef>
                <a:spcPts val="1000"/>
              </a:spcBef>
              <a:spcAft>
                <a:spcPts val="0"/>
              </a:spcAft>
              <a:buClr>
                <a:schemeClr val="dk1"/>
              </a:buClr>
              <a:buSzPts val="2400"/>
              <a:buChar char="•"/>
            </a:pPr>
            <a:r>
              <a:rPr lang="en-US"/>
              <a:t>PairHMM</a:t>
            </a:r>
            <a:endParaRPr/>
          </a:p>
          <a:p>
            <a:pPr indent="-228600" lvl="0" marL="228600" rtl="0" algn="l">
              <a:lnSpc>
                <a:spcPct val="90000"/>
              </a:lnSpc>
              <a:spcBef>
                <a:spcPts val="1000"/>
              </a:spcBef>
              <a:spcAft>
                <a:spcPts val="0"/>
              </a:spcAft>
              <a:buClr>
                <a:schemeClr val="dk1"/>
              </a:buClr>
              <a:buSzPts val="2400"/>
              <a:buChar char="•"/>
            </a:pPr>
            <a:r>
              <a:rPr lang="en-US"/>
              <a:t>Intel Intrinsics Acceleration</a:t>
            </a:r>
            <a:endParaRPr/>
          </a:p>
          <a:p>
            <a:pPr indent="-228600" lvl="0" marL="228600" rtl="0" algn="l">
              <a:lnSpc>
                <a:spcPct val="90000"/>
              </a:lnSpc>
              <a:spcBef>
                <a:spcPts val="1000"/>
              </a:spcBef>
              <a:spcAft>
                <a:spcPts val="0"/>
              </a:spcAft>
              <a:buSzPts val="2400"/>
              <a:buChar char="•"/>
            </a:pPr>
            <a:r>
              <a:rPr lang="en-US"/>
              <a:t>CUDA Acceleration</a:t>
            </a:r>
            <a:endParaRPr/>
          </a:p>
          <a:p>
            <a:pPr indent="-228600" lvl="0" marL="228600" rtl="0" algn="l">
              <a:lnSpc>
                <a:spcPct val="90000"/>
              </a:lnSpc>
              <a:spcBef>
                <a:spcPts val="1000"/>
              </a:spcBef>
              <a:spcAft>
                <a:spcPts val="0"/>
              </a:spcAft>
              <a:buClr>
                <a:schemeClr val="dk1"/>
              </a:buClr>
              <a:buSzPts val="2400"/>
              <a:buChar char="•"/>
            </a:pPr>
            <a:r>
              <a:rPr lang="en-US"/>
              <a:t>Hardware Acceleration</a:t>
            </a:r>
            <a:endParaRPr/>
          </a:p>
          <a:p>
            <a:pPr indent="-228600" lvl="0" marL="228600" rtl="0" algn="l">
              <a:lnSpc>
                <a:spcPct val="90000"/>
              </a:lnSpc>
              <a:spcBef>
                <a:spcPts val="1000"/>
              </a:spcBef>
              <a:spcAft>
                <a:spcPts val="0"/>
              </a:spcAft>
              <a:buClr>
                <a:schemeClr val="dk1"/>
              </a:buClr>
              <a:buSzPts val="2400"/>
              <a:buChar char="•"/>
            </a:pPr>
            <a:r>
              <a:rPr lang="en-US"/>
              <a:t>Comparison</a:t>
            </a:r>
            <a:endParaRPr/>
          </a:p>
          <a:p>
            <a:pPr indent="-228600" lvl="0" marL="228600" rtl="0" algn="l">
              <a:lnSpc>
                <a:spcPct val="90000"/>
              </a:lnSpc>
              <a:spcBef>
                <a:spcPts val="1000"/>
              </a:spcBef>
              <a:spcAft>
                <a:spcPts val="0"/>
              </a:spcAft>
              <a:buClr>
                <a:schemeClr val="dk1"/>
              </a:buClr>
              <a:buSzPts val="2400"/>
              <a:buChar char="•"/>
            </a:pPr>
            <a:r>
              <a:rPr lang="en-US"/>
              <a:t>Summary and Conclusions</a:t>
            </a:r>
            <a:endParaRPr/>
          </a:p>
          <a:p>
            <a:pPr indent="-228600" lvl="0" marL="228600" rtl="0" algn="l">
              <a:lnSpc>
                <a:spcPct val="90000"/>
              </a:lnSpc>
              <a:spcBef>
                <a:spcPts val="1000"/>
              </a:spcBef>
              <a:spcAft>
                <a:spcPts val="0"/>
              </a:spcAft>
              <a:buClr>
                <a:schemeClr val="dk1"/>
              </a:buClr>
              <a:buSzPts val="2400"/>
              <a:buChar char="•"/>
            </a:pPr>
            <a:r>
              <a:rPr lang="en-US"/>
              <a:t>Work Distribution</a:t>
            </a:r>
            <a:endParaRPr/>
          </a:p>
          <a:p>
            <a:pPr indent="-228600" lvl="0" marL="228600" rtl="0" algn="l">
              <a:lnSpc>
                <a:spcPct val="90000"/>
              </a:lnSpc>
              <a:spcBef>
                <a:spcPts val="1000"/>
              </a:spcBef>
              <a:spcAft>
                <a:spcPts val="0"/>
              </a:spcAft>
              <a:buClr>
                <a:schemeClr val="dk1"/>
              </a:buClr>
              <a:buSzPts val="2400"/>
              <a:buChar char="•"/>
            </a:pPr>
            <a:r>
              <a:rPr lang="en-US"/>
              <a:t>Reference</a:t>
            </a:r>
            <a:endParaRPr/>
          </a:p>
        </p:txBody>
      </p:sp>
      <p:sp>
        <p:nvSpPr>
          <p:cNvPr id="44" name="Google Shape;44;p2"/>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45" name="Google Shape;45;p2"/>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2cf6dcb7b2_1_193"/>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CUDA: Inter-Read Vectorization</a:t>
            </a:r>
            <a:endParaRPr/>
          </a:p>
        </p:txBody>
      </p:sp>
      <p:sp>
        <p:nvSpPr>
          <p:cNvPr id="370" name="Google Shape;370;g22cf6dcb7b2_1_193"/>
          <p:cNvSpPr txBox="1"/>
          <p:nvPr>
            <p:ph idx="1" type="body"/>
          </p:nvPr>
        </p:nvSpPr>
        <p:spPr>
          <a:xfrm>
            <a:off x="345348" y="1150375"/>
            <a:ext cx="4868400" cy="5012400"/>
          </a:xfrm>
          <a:prstGeom prst="rect">
            <a:avLst/>
          </a:prstGeom>
        </p:spPr>
        <p:txBody>
          <a:bodyPr anchorCtr="0" anchor="t" bIns="45700" lIns="91425" spcFirstLastPara="1" rIns="91425" wrap="square" tIns="45700">
            <a:normAutofit/>
          </a:bodyPr>
          <a:lstStyle/>
          <a:p>
            <a:pPr indent="-228600" lvl="0" marL="228600" rtl="0" algn="l">
              <a:lnSpc>
                <a:spcPct val="115000"/>
              </a:lnSpc>
              <a:spcBef>
                <a:spcPts val="0"/>
              </a:spcBef>
              <a:spcAft>
                <a:spcPts val="0"/>
              </a:spcAft>
              <a:buSzPts val="2400"/>
              <a:buChar char="•"/>
            </a:pPr>
            <a:r>
              <a:rPr lang="en-US"/>
              <a:t>Baseline: </a:t>
            </a:r>
            <a:r>
              <a:rPr lang="en-US"/>
              <a:t>136378698</a:t>
            </a:r>
            <a:r>
              <a:rPr lang="en-US"/>
              <a:t> us</a:t>
            </a:r>
            <a:endParaRPr/>
          </a:p>
          <a:p>
            <a:pPr indent="-228600" lvl="0" marL="228600" rtl="0" algn="l">
              <a:lnSpc>
                <a:spcPct val="115000"/>
              </a:lnSpc>
              <a:spcBef>
                <a:spcPts val="0"/>
              </a:spcBef>
              <a:spcAft>
                <a:spcPts val="0"/>
              </a:spcAft>
              <a:buSzPts val="2400"/>
              <a:buChar char="•"/>
            </a:pPr>
            <a:r>
              <a:rPr lang="en-US"/>
              <a:t>Blocknum=1: </a:t>
            </a:r>
            <a:r>
              <a:rPr lang="en-US"/>
              <a:t>778114186 us</a:t>
            </a:r>
            <a:endParaRPr/>
          </a:p>
          <a:p>
            <a:pPr indent="-228600" lvl="0" marL="228600" rtl="0" algn="l">
              <a:lnSpc>
                <a:spcPct val="115000"/>
              </a:lnSpc>
              <a:spcBef>
                <a:spcPts val="0"/>
              </a:spcBef>
              <a:spcAft>
                <a:spcPts val="0"/>
              </a:spcAft>
              <a:buSzPts val="2400"/>
              <a:buChar char="•"/>
            </a:pPr>
            <a:r>
              <a:rPr lang="en-US"/>
              <a:t>Saturated time: ~60000000 us</a:t>
            </a:r>
            <a:endParaRPr/>
          </a:p>
          <a:p>
            <a:pPr indent="-228600" lvl="0" marL="228600" rtl="0" algn="l">
              <a:lnSpc>
                <a:spcPct val="115000"/>
              </a:lnSpc>
              <a:spcBef>
                <a:spcPts val="0"/>
              </a:spcBef>
              <a:spcAft>
                <a:spcPts val="0"/>
              </a:spcAft>
              <a:buSzPts val="2400"/>
              <a:buChar char="•"/>
            </a:pPr>
            <a:r>
              <a:rPr lang="en-US"/>
              <a:t>Only ~2x </a:t>
            </a:r>
            <a:r>
              <a:rPr lang="en-US"/>
              <a:t>faster </a:t>
            </a:r>
            <a:endParaRPr/>
          </a:p>
          <a:p>
            <a:pPr indent="-228600" lvl="1" marL="685800" rtl="0" algn="l">
              <a:lnSpc>
                <a:spcPct val="115000"/>
              </a:lnSpc>
              <a:spcBef>
                <a:spcPts val="0"/>
              </a:spcBef>
              <a:spcAft>
                <a:spcPts val="0"/>
              </a:spcAft>
              <a:buSzPts val="2000"/>
              <a:buChar char="•"/>
            </a:pPr>
            <a:r>
              <a:rPr lang="en-US"/>
              <a:t>Too many memory allocation</a:t>
            </a:r>
            <a:endParaRPr/>
          </a:p>
          <a:p>
            <a:pPr indent="0" lvl="0" marL="685800" rtl="0" algn="l">
              <a:lnSpc>
                <a:spcPct val="115000"/>
              </a:lnSpc>
              <a:spcBef>
                <a:spcPts val="0"/>
              </a:spcBef>
              <a:spcAft>
                <a:spcPts val="0"/>
              </a:spcAft>
              <a:buNone/>
            </a:pPr>
            <a:r>
              <a:rPr lang="en-US" sz="2000"/>
              <a:t>( 4 tables for each thread)</a:t>
            </a:r>
            <a:endParaRPr sz="2000"/>
          </a:p>
          <a:p>
            <a:pPr indent="-228600" lvl="1" marL="685800" rtl="0" algn="l">
              <a:lnSpc>
                <a:spcPct val="115000"/>
              </a:lnSpc>
              <a:spcBef>
                <a:spcPts val="0"/>
              </a:spcBef>
              <a:spcAft>
                <a:spcPts val="0"/>
              </a:spcAft>
              <a:buSzPts val="2000"/>
              <a:buChar char="•"/>
            </a:pPr>
            <a:r>
              <a:rPr lang="en-US"/>
              <a:t>4 If-else block in kernel function, hurt GPU</a:t>
            </a:r>
            <a:endParaRPr/>
          </a:p>
          <a:p>
            <a:pPr indent="0" lvl="0" marL="0" rtl="0" algn="l">
              <a:spcBef>
                <a:spcPts val="0"/>
              </a:spcBef>
              <a:spcAft>
                <a:spcPts val="0"/>
              </a:spcAft>
              <a:buNone/>
            </a:pPr>
            <a:r>
              <a:rPr lang="en-US" sz="2000"/>
              <a:t>	</a:t>
            </a:r>
            <a:endParaRPr sz="2000"/>
          </a:p>
        </p:txBody>
      </p:sp>
      <p:sp>
        <p:nvSpPr>
          <p:cNvPr id="371" name="Google Shape;371;g22cf6dcb7b2_1_193"/>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2" name="Google Shape;372;g22cf6dcb7b2_1_193"/>
          <p:cNvPicPr preferRelativeResize="0"/>
          <p:nvPr/>
        </p:nvPicPr>
        <p:blipFill>
          <a:blip r:embed="rId3">
            <a:alphaModFix/>
          </a:blip>
          <a:stretch>
            <a:fillRect/>
          </a:stretch>
        </p:blipFill>
        <p:spPr>
          <a:xfrm>
            <a:off x="5625375" y="1843900"/>
            <a:ext cx="5274325" cy="317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3"/>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Outline</a:t>
            </a:r>
            <a:endParaRPr/>
          </a:p>
        </p:txBody>
      </p:sp>
      <p:sp>
        <p:nvSpPr>
          <p:cNvPr id="378" name="Google Shape;378;p13"/>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E9E9E"/>
              </a:buClr>
              <a:buSzPts val="2400"/>
              <a:buChar char="•"/>
            </a:pPr>
            <a:r>
              <a:rPr lang="en-US">
                <a:solidFill>
                  <a:srgbClr val="9E9E9E"/>
                </a:solidFill>
              </a:rPr>
              <a:t>Introduction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Related Works</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PairHMM</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Intel Intrinsics Acceleration</a:t>
            </a:r>
            <a:endParaRPr>
              <a:solidFill>
                <a:srgbClr val="9E9E9E"/>
              </a:solidFill>
            </a:endParaRPr>
          </a:p>
          <a:p>
            <a:pPr indent="-228600" lvl="0" marL="228600" rtl="0" algn="l">
              <a:spcBef>
                <a:spcPts val="1000"/>
              </a:spcBef>
              <a:spcAft>
                <a:spcPts val="0"/>
              </a:spcAft>
              <a:buClr>
                <a:srgbClr val="999999"/>
              </a:buClr>
              <a:buSzPts val="2400"/>
              <a:buChar char="•"/>
            </a:pPr>
            <a:r>
              <a:rPr lang="en-US">
                <a:solidFill>
                  <a:srgbClr val="999999"/>
                </a:solidFill>
              </a:rPr>
              <a:t>CUDA Acceleration</a:t>
            </a:r>
            <a:endParaRPr>
              <a:solidFill>
                <a:srgbClr val="999999"/>
              </a:solidFill>
            </a:endParaRPr>
          </a:p>
          <a:p>
            <a:pPr indent="-228600" lvl="0" marL="228600" rtl="0" algn="l">
              <a:spcBef>
                <a:spcPts val="1000"/>
              </a:spcBef>
              <a:spcAft>
                <a:spcPts val="0"/>
              </a:spcAft>
              <a:buSzPts val="2400"/>
              <a:buChar char="•"/>
            </a:pPr>
            <a:r>
              <a:rPr lang="en-US"/>
              <a:t>Hardware Acceleration</a:t>
            </a:r>
            <a:endParaRPr/>
          </a:p>
          <a:p>
            <a:pPr indent="-228600" lvl="0" marL="228600" rtl="0" algn="l">
              <a:spcBef>
                <a:spcPts val="1000"/>
              </a:spcBef>
              <a:spcAft>
                <a:spcPts val="0"/>
              </a:spcAft>
              <a:buClr>
                <a:srgbClr val="9E9E9E"/>
              </a:buClr>
              <a:buSzPts val="2400"/>
              <a:buChar char="•"/>
            </a:pPr>
            <a:r>
              <a:rPr lang="en-US">
                <a:solidFill>
                  <a:srgbClr val="9E9E9E"/>
                </a:solidFill>
              </a:rPr>
              <a:t>Comparison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Summary and Conclusions</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Work Distribution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Reference</a:t>
            </a:r>
            <a:endParaRPr>
              <a:solidFill>
                <a:srgbClr val="9E9E9E"/>
              </a:solidFill>
            </a:endParaRPr>
          </a:p>
        </p:txBody>
      </p:sp>
      <p:sp>
        <p:nvSpPr>
          <p:cNvPr id="379" name="Google Shape;379;p13"/>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380" name="Google Shape;380;p13"/>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4"/>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Hardware Accelerator</a:t>
            </a:r>
            <a:endParaRPr/>
          </a:p>
        </p:txBody>
      </p:sp>
      <p:sp>
        <p:nvSpPr>
          <p:cNvPr id="386" name="Google Shape;386;p14"/>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Systolic array</a:t>
            </a:r>
            <a:endParaRPr/>
          </a:p>
          <a:p>
            <a:pPr indent="-228600" lvl="0" marL="228600" rtl="0" algn="l">
              <a:lnSpc>
                <a:spcPct val="100000"/>
              </a:lnSpc>
              <a:spcBef>
                <a:spcPts val="0"/>
              </a:spcBef>
              <a:spcAft>
                <a:spcPts val="0"/>
              </a:spcAft>
              <a:buClr>
                <a:schemeClr val="dk1"/>
              </a:buClr>
              <a:buSzPts val="2400"/>
              <a:buChar char="•"/>
            </a:pPr>
            <a:r>
              <a:rPr lang="en-US"/>
              <a:t>L</a:t>
            </a:r>
            <a:r>
              <a:rPr lang="en-US"/>
              <a:t>ogarithmic addition replaces multiplication -&gt; reducing computation complexity</a:t>
            </a:r>
            <a:endParaRPr/>
          </a:p>
          <a:p>
            <a:pPr indent="-228600" lvl="0" marL="228600" rtl="0" algn="l">
              <a:lnSpc>
                <a:spcPct val="100000"/>
              </a:lnSpc>
              <a:spcBef>
                <a:spcPts val="0"/>
              </a:spcBef>
              <a:spcAft>
                <a:spcPts val="0"/>
              </a:spcAft>
              <a:buSzPts val="2400"/>
              <a:buChar char="•"/>
            </a:pPr>
            <a:r>
              <a:rPr lang="en-US" sz="2600">
                <a:latin typeface="Calibri"/>
                <a:ea typeface="Calibri"/>
                <a:cs typeface="Calibri"/>
                <a:sym typeface="Calibri"/>
              </a:rPr>
              <a:t>Each unit: 52415 um^2 (Synthesized @133 MHz)</a:t>
            </a:r>
            <a:r>
              <a:rPr lang="en-US"/>
              <a:t> </a:t>
            </a:r>
            <a:endParaRPr/>
          </a:p>
        </p:txBody>
      </p:sp>
      <p:sp>
        <p:nvSpPr>
          <p:cNvPr id="387" name="Google Shape;387;p14"/>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388" name="Google Shape;388;p14"/>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9" name="Google Shape;389;p14"/>
          <p:cNvPicPr preferRelativeResize="0"/>
          <p:nvPr/>
        </p:nvPicPr>
        <p:blipFill>
          <a:blip r:embed="rId3">
            <a:alphaModFix/>
          </a:blip>
          <a:stretch>
            <a:fillRect/>
          </a:stretch>
        </p:blipFill>
        <p:spPr>
          <a:xfrm>
            <a:off x="820950" y="2605850"/>
            <a:ext cx="4734875" cy="3959151"/>
          </a:xfrm>
          <a:prstGeom prst="rect">
            <a:avLst/>
          </a:prstGeom>
          <a:noFill/>
          <a:ln>
            <a:noFill/>
          </a:ln>
        </p:spPr>
      </p:pic>
      <p:pic>
        <p:nvPicPr>
          <p:cNvPr id="390" name="Google Shape;390;p14"/>
          <p:cNvPicPr preferRelativeResize="0"/>
          <p:nvPr/>
        </p:nvPicPr>
        <p:blipFill>
          <a:blip r:embed="rId4">
            <a:alphaModFix/>
          </a:blip>
          <a:stretch>
            <a:fillRect/>
          </a:stretch>
        </p:blipFill>
        <p:spPr>
          <a:xfrm>
            <a:off x="6012419" y="2939808"/>
            <a:ext cx="5228300" cy="35439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5"/>
          <p:cNvSpPr txBox="1"/>
          <p:nvPr>
            <p:ph idx="1" type="body"/>
          </p:nvPr>
        </p:nvSpPr>
        <p:spPr>
          <a:xfrm>
            <a:off x="426721" y="1164688"/>
            <a:ext cx="11308200" cy="50124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a:t>Propagate to the bottom right corner</a:t>
            </a:r>
            <a:endParaRPr/>
          </a:p>
          <a:p>
            <a:pPr indent="-76200" lvl="0" marL="228600" rtl="0" algn="l">
              <a:lnSpc>
                <a:spcPct val="90000"/>
              </a:lnSpc>
              <a:spcBef>
                <a:spcPts val="0"/>
              </a:spcBef>
              <a:spcAft>
                <a:spcPts val="0"/>
              </a:spcAft>
              <a:buClr>
                <a:schemeClr val="dk1"/>
              </a:buClr>
              <a:buSzPts val="2400"/>
              <a:buNone/>
            </a:pPr>
            <a:r>
              <a:t/>
            </a:r>
            <a:endParaRPr/>
          </a:p>
        </p:txBody>
      </p:sp>
      <p:sp>
        <p:nvSpPr>
          <p:cNvPr id="396" name="Google Shape;396;p15"/>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Walkthrough</a:t>
            </a:r>
            <a:endParaRPr/>
          </a:p>
        </p:txBody>
      </p:sp>
      <p:sp>
        <p:nvSpPr>
          <p:cNvPr id="397" name="Google Shape;397;p15"/>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398" name="Google Shape;398;p15"/>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p15"/>
          <p:cNvSpPr/>
          <p:nvPr/>
        </p:nvSpPr>
        <p:spPr>
          <a:xfrm>
            <a:off x="296165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0" name="Google Shape;400;p15"/>
          <p:cNvSpPr/>
          <p:nvPr/>
        </p:nvSpPr>
        <p:spPr>
          <a:xfrm>
            <a:off x="381140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1" name="Google Shape;401;p15"/>
          <p:cNvSpPr/>
          <p:nvPr/>
        </p:nvSpPr>
        <p:spPr>
          <a:xfrm>
            <a:off x="466115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2" name="Google Shape;402;p15"/>
          <p:cNvSpPr/>
          <p:nvPr/>
        </p:nvSpPr>
        <p:spPr>
          <a:xfrm>
            <a:off x="551090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3" name="Google Shape;403;p15"/>
          <p:cNvSpPr/>
          <p:nvPr/>
        </p:nvSpPr>
        <p:spPr>
          <a:xfrm>
            <a:off x="636065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4" name="Google Shape;404;p15"/>
          <p:cNvSpPr/>
          <p:nvPr/>
        </p:nvSpPr>
        <p:spPr>
          <a:xfrm>
            <a:off x="721040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5" name="Google Shape;405;p15"/>
          <p:cNvSpPr/>
          <p:nvPr/>
        </p:nvSpPr>
        <p:spPr>
          <a:xfrm>
            <a:off x="8060150" y="230545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6" name="Google Shape;406;p15"/>
          <p:cNvSpPr/>
          <p:nvPr/>
        </p:nvSpPr>
        <p:spPr>
          <a:xfrm>
            <a:off x="296165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7" name="Google Shape;407;p15"/>
          <p:cNvSpPr/>
          <p:nvPr/>
        </p:nvSpPr>
        <p:spPr>
          <a:xfrm>
            <a:off x="381140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8" name="Google Shape;408;p15"/>
          <p:cNvSpPr/>
          <p:nvPr/>
        </p:nvSpPr>
        <p:spPr>
          <a:xfrm>
            <a:off x="466115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9" name="Google Shape;409;p15"/>
          <p:cNvSpPr/>
          <p:nvPr/>
        </p:nvSpPr>
        <p:spPr>
          <a:xfrm>
            <a:off x="551090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0" name="Google Shape;410;p15"/>
          <p:cNvSpPr/>
          <p:nvPr/>
        </p:nvSpPr>
        <p:spPr>
          <a:xfrm>
            <a:off x="636065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1" name="Google Shape;411;p15"/>
          <p:cNvSpPr/>
          <p:nvPr/>
        </p:nvSpPr>
        <p:spPr>
          <a:xfrm>
            <a:off x="721040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2" name="Google Shape;412;p15"/>
          <p:cNvSpPr/>
          <p:nvPr/>
        </p:nvSpPr>
        <p:spPr>
          <a:xfrm>
            <a:off x="8060150" y="3172225"/>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3" name="Google Shape;413;p15"/>
          <p:cNvSpPr/>
          <p:nvPr/>
        </p:nvSpPr>
        <p:spPr>
          <a:xfrm>
            <a:off x="296165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4" name="Google Shape;414;p15"/>
          <p:cNvSpPr/>
          <p:nvPr/>
        </p:nvSpPr>
        <p:spPr>
          <a:xfrm>
            <a:off x="381140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5" name="Google Shape;415;p15"/>
          <p:cNvSpPr/>
          <p:nvPr/>
        </p:nvSpPr>
        <p:spPr>
          <a:xfrm>
            <a:off x="466115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6" name="Google Shape;416;p15"/>
          <p:cNvSpPr/>
          <p:nvPr/>
        </p:nvSpPr>
        <p:spPr>
          <a:xfrm>
            <a:off x="551090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7" name="Google Shape;417;p15"/>
          <p:cNvSpPr/>
          <p:nvPr/>
        </p:nvSpPr>
        <p:spPr>
          <a:xfrm>
            <a:off x="636065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8" name="Google Shape;418;p15"/>
          <p:cNvSpPr/>
          <p:nvPr/>
        </p:nvSpPr>
        <p:spPr>
          <a:xfrm>
            <a:off x="721040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19" name="Google Shape;419;p15"/>
          <p:cNvSpPr/>
          <p:nvPr/>
        </p:nvSpPr>
        <p:spPr>
          <a:xfrm>
            <a:off x="8060150" y="4039000"/>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0" name="Google Shape;420;p15"/>
          <p:cNvSpPr/>
          <p:nvPr/>
        </p:nvSpPr>
        <p:spPr>
          <a:xfrm>
            <a:off x="296165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1" name="Google Shape;421;p15"/>
          <p:cNvSpPr/>
          <p:nvPr/>
        </p:nvSpPr>
        <p:spPr>
          <a:xfrm>
            <a:off x="381140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2" name="Google Shape;422;p15"/>
          <p:cNvSpPr/>
          <p:nvPr/>
        </p:nvSpPr>
        <p:spPr>
          <a:xfrm>
            <a:off x="466115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3" name="Google Shape;423;p15"/>
          <p:cNvSpPr/>
          <p:nvPr/>
        </p:nvSpPr>
        <p:spPr>
          <a:xfrm>
            <a:off x="551090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4" name="Google Shape;424;p15"/>
          <p:cNvSpPr/>
          <p:nvPr/>
        </p:nvSpPr>
        <p:spPr>
          <a:xfrm>
            <a:off x="636065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5" name="Google Shape;425;p15"/>
          <p:cNvSpPr/>
          <p:nvPr/>
        </p:nvSpPr>
        <p:spPr>
          <a:xfrm>
            <a:off x="721040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6" name="Google Shape;426;p15"/>
          <p:cNvSpPr/>
          <p:nvPr/>
        </p:nvSpPr>
        <p:spPr>
          <a:xfrm>
            <a:off x="8060150" y="4933688"/>
            <a:ext cx="615600" cy="615600"/>
          </a:xfrm>
          <a:prstGeom prst="rect">
            <a:avLst/>
          </a:prstGeom>
          <a:solidFill>
            <a:srgbClr val="6D9EEB"/>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7" name="Google Shape;427;p15"/>
          <p:cNvSpPr/>
          <p:nvPr/>
        </p:nvSpPr>
        <p:spPr>
          <a:xfrm>
            <a:off x="296165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8" name="Google Shape;428;p15"/>
          <p:cNvSpPr/>
          <p:nvPr/>
        </p:nvSpPr>
        <p:spPr>
          <a:xfrm>
            <a:off x="381140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29" name="Google Shape;429;p15"/>
          <p:cNvSpPr/>
          <p:nvPr/>
        </p:nvSpPr>
        <p:spPr>
          <a:xfrm>
            <a:off x="466115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0" name="Google Shape;430;p15"/>
          <p:cNvSpPr/>
          <p:nvPr/>
        </p:nvSpPr>
        <p:spPr>
          <a:xfrm>
            <a:off x="551090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1" name="Google Shape;431;p15"/>
          <p:cNvSpPr/>
          <p:nvPr/>
        </p:nvSpPr>
        <p:spPr>
          <a:xfrm>
            <a:off x="636065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2" name="Google Shape;432;p15"/>
          <p:cNvSpPr/>
          <p:nvPr/>
        </p:nvSpPr>
        <p:spPr>
          <a:xfrm>
            <a:off x="721040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3" name="Google Shape;433;p15"/>
          <p:cNvSpPr/>
          <p:nvPr/>
        </p:nvSpPr>
        <p:spPr>
          <a:xfrm>
            <a:off x="8060150" y="23054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4" name="Google Shape;434;p15"/>
          <p:cNvSpPr/>
          <p:nvPr/>
        </p:nvSpPr>
        <p:spPr>
          <a:xfrm>
            <a:off x="296165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5" name="Google Shape;435;p15"/>
          <p:cNvSpPr/>
          <p:nvPr/>
        </p:nvSpPr>
        <p:spPr>
          <a:xfrm>
            <a:off x="381140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6" name="Google Shape;436;p15"/>
          <p:cNvSpPr/>
          <p:nvPr/>
        </p:nvSpPr>
        <p:spPr>
          <a:xfrm>
            <a:off x="466115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7" name="Google Shape;437;p15"/>
          <p:cNvSpPr/>
          <p:nvPr/>
        </p:nvSpPr>
        <p:spPr>
          <a:xfrm>
            <a:off x="551090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8" name="Google Shape;438;p15"/>
          <p:cNvSpPr/>
          <p:nvPr/>
        </p:nvSpPr>
        <p:spPr>
          <a:xfrm>
            <a:off x="636065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39" name="Google Shape;439;p15"/>
          <p:cNvSpPr/>
          <p:nvPr/>
        </p:nvSpPr>
        <p:spPr>
          <a:xfrm>
            <a:off x="721040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0" name="Google Shape;440;p15"/>
          <p:cNvSpPr/>
          <p:nvPr/>
        </p:nvSpPr>
        <p:spPr>
          <a:xfrm>
            <a:off x="8060150" y="3172225"/>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1" name="Google Shape;441;p15"/>
          <p:cNvSpPr/>
          <p:nvPr/>
        </p:nvSpPr>
        <p:spPr>
          <a:xfrm>
            <a:off x="296165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2" name="Google Shape;442;p15"/>
          <p:cNvSpPr/>
          <p:nvPr/>
        </p:nvSpPr>
        <p:spPr>
          <a:xfrm>
            <a:off x="381140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3" name="Google Shape;443;p15"/>
          <p:cNvSpPr/>
          <p:nvPr/>
        </p:nvSpPr>
        <p:spPr>
          <a:xfrm>
            <a:off x="466115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4" name="Google Shape;444;p15"/>
          <p:cNvSpPr/>
          <p:nvPr/>
        </p:nvSpPr>
        <p:spPr>
          <a:xfrm>
            <a:off x="551090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5" name="Google Shape;445;p15"/>
          <p:cNvSpPr/>
          <p:nvPr/>
        </p:nvSpPr>
        <p:spPr>
          <a:xfrm>
            <a:off x="636065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6" name="Google Shape;446;p15"/>
          <p:cNvSpPr/>
          <p:nvPr/>
        </p:nvSpPr>
        <p:spPr>
          <a:xfrm>
            <a:off x="721040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7" name="Google Shape;447;p15"/>
          <p:cNvSpPr/>
          <p:nvPr/>
        </p:nvSpPr>
        <p:spPr>
          <a:xfrm>
            <a:off x="8060150" y="403900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8" name="Google Shape;448;p15"/>
          <p:cNvSpPr/>
          <p:nvPr/>
        </p:nvSpPr>
        <p:spPr>
          <a:xfrm>
            <a:off x="296165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9" name="Google Shape;449;p15"/>
          <p:cNvSpPr/>
          <p:nvPr/>
        </p:nvSpPr>
        <p:spPr>
          <a:xfrm>
            <a:off x="381140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0" name="Google Shape;450;p15"/>
          <p:cNvSpPr/>
          <p:nvPr/>
        </p:nvSpPr>
        <p:spPr>
          <a:xfrm>
            <a:off x="466115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1" name="Google Shape;451;p15"/>
          <p:cNvSpPr/>
          <p:nvPr/>
        </p:nvSpPr>
        <p:spPr>
          <a:xfrm>
            <a:off x="551090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2" name="Google Shape;452;p15"/>
          <p:cNvSpPr/>
          <p:nvPr/>
        </p:nvSpPr>
        <p:spPr>
          <a:xfrm>
            <a:off x="636065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3" name="Google Shape;453;p15"/>
          <p:cNvSpPr/>
          <p:nvPr/>
        </p:nvSpPr>
        <p:spPr>
          <a:xfrm>
            <a:off x="721040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4" name="Google Shape;454;p15"/>
          <p:cNvSpPr/>
          <p:nvPr/>
        </p:nvSpPr>
        <p:spPr>
          <a:xfrm>
            <a:off x="8060150" y="4933688"/>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100"/>
                                          </p:stCondLst>
                                        </p:cTn>
                                        <p:tgtEl>
                                          <p:spTgt spid="4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22d53c294e2_0_0"/>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Max Select</a:t>
            </a:r>
            <a:endParaRPr/>
          </a:p>
        </p:txBody>
      </p:sp>
      <p:sp>
        <p:nvSpPr>
          <p:cNvPr id="461" name="Google Shape;461;g22d53c294e2_0_0"/>
          <p:cNvSpPr txBox="1"/>
          <p:nvPr>
            <p:ph idx="1" type="body"/>
          </p:nvPr>
        </p:nvSpPr>
        <p:spPr>
          <a:xfrm>
            <a:off x="426721" y="1343938"/>
            <a:ext cx="11308200" cy="50124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a:t>Find the maximum scores</a:t>
            </a:r>
            <a:endParaRPr/>
          </a:p>
          <a:p>
            <a:pPr indent="-381000" lvl="0" marL="457200" rtl="0" algn="l">
              <a:spcBef>
                <a:spcPts val="0"/>
              </a:spcBef>
              <a:spcAft>
                <a:spcPts val="0"/>
              </a:spcAft>
              <a:buSzPts val="2400"/>
              <a:buChar char="•"/>
            </a:pPr>
            <a:r>
              <a:rPr lang="en-US"/>
              <a:t>Scores in same row arrive at different cycles</a:t>
            </a:r>
            <a:endParaRPr/>
          </a:p>
          <a:p>
            <a:pPr indent="-381000" lvl="0" marL="457200" rtl="0" algn="l">
              <a:spcBef>
                <a:spcPts val="0"/>
              </a:spcBef>
              <a:spcAft>
                <a:spcPts val="0"/>
              </a:spcAft>
              <a:buSzPts val="2400"/>
              <a:buChar char="•"/>
            </a:pPr>
            <a:r>
              <a:rPr lang="en-US"/>
              <a:t>Do one comparison in a cycle</a:t>
            </a:r>
            <a:endParaRPr/>
          </a:p>
        </p:txBody>
      </p:sp>
      <p:sp>
        <p:nvSpPr>
          <p:cNvPr id="462" name="Google Shape;462;g22d53c294e2_0_0"/>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63" name="Google Shape;463;g22d53c294e2_0_0"/>
          <p:cNvSpPr/>
          <p:nvPr/>
        </p:nvSpPr>
        <p:spPr>
          <a:xfrm>
            <a:off x="2961650" y="2762650"/>
            <a:ext cx="615600" cy="615600"/>
          </a:xfrm>
          <a:prstGeom prst="rect">
            <a:avLst/>
          </a:prstGeom>
          <a:solidFill>
            <a:srgbClr val="4A86E8"/>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4" name="Google Shape;464;g22d53c294e2_0_0"/>
          <p:cNvSpPr/>
          <p:nvPr/>
        </p:nvSpPr>
        <p:spPr>
          <a:xfrm>
            <a:off x="3799850" y="2762650"/>
            <a:ext cx="615600" cy="615600"/>
          </a:xfrm>
          <a:prstGeom prst="rect">
            <a:avLst/>
          </a:prstGeom>
          <a:solidFill>
            <a:srgbClr val="FFFF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5" name="Google Shape;465;g22d53c294e2_0_0"/>
          <p:cNvSpPr/>
          <p:nvPr/>
        </p:nvSpPr>
        <p:spPr>
          <a:xfrm>
            <a:off x="4638050" y="2762650"/>
            <a:ext cx="615600" cy="615600"/>
          </a:xfrm>
          <a:prstGeom prst="rect">
            <a:avLst/>
          </a:prstGeom>
          <a:solidFill>
            <a:srgbClr val="00FF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6" name="Google Shape;466;g22d53c294e2_0_0"/>
          <p:cNvSpPr/>
          <p:nvPr/>
        </p:nvSpPr>
        <p:spPr>
          <a:xfrm>
            <a:off x="5476250" y="2762650"/>
            <a:ext cx="615600" cy="615600"/>
          </a:xfrm>
          <a:prstGeom prst="rect">
            <a:avLst/>
          </a:prstGeom>
          <a:solidFill>
            <a:srgbClr val="FF00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7" name="Google Shape;467;g22d53c294e2_0_0"/>
          <p:cNvSpPr/>
          <p:nvPr/>
        </p:nvSpPr>
        <p:spPr>
          <a:xfrm>
            <a:off x="7152650" y="27626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8" name="Google Shape;468;g22d53c294e2_0_0"/>
          <p:cNvSpPr/>
          <p:nvPr/>
        </p:nvSpPr>
        <p:spPr>
          <a:xfrm>
            <a:off x="6314450" y="2762650"/>
            <a:ext cx="615600" cy="615600"/>
          </a:xfrm>
          <a:prstGeom prst="rect">
            <a:avLst/>
          </a:prstGeom>
          <a:solidFill>
            <a:srgbClr val="FF99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9" name="Google Shape;469;g22d53c294e2_0_0"/>
          <p:cNvSpPr/>
          <p:nvPr/>
        </p:nvSpPr>
        <p:spPr>
          <a:xfrm>
            <a:off x="2961650" y="3600850"/>
            <a:ext cx="615600" cy="615600"/>
          </a:xfrm>
          <a:prstGeom prst="rect">
            <a:avLst/>
          </a:prstGeom>
          <a:solidFill>
            <a:srgbClr val="FFFF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0" name="Google Shape;470;g22d53c294e2_0_0"/>
          <p:cNvSpPr/>
          <p:nvPr/>
        </p:nvSpPr>
        <p:spPr>
          <a:xfrm>
            <a:off x="3799850" y="3600850"/>
            <a:ext cx="615600" cy="615600"/>
          </a:xfrm>
          <a:prstGeom prst="rect">
            <a:avLst/>
          </a:prstGeom>
          <a:solidFill>
            <a:srgbClr val="00FF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1" name="Google Shape;471;g22d53c294e2_0_0"/>
          <p:cNvSpPr/>
          <p:nvPr/>
        </p:nvSpPr>
        <p:spPr>
          <a:xfrm>
            <a:off x="4638050" y="3600850"/>
            <a:ext cx="615600" cy="615600"/>
          </a:xfrm>
          <a:prstGeom prst="rect">
            <a:avLst/>
          </a:prstGeom>
          <a:solidFill>
            <a:srgbClr val="FF00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2" name="Google Shape;472;g22d53c294e2_0_0"/>
          <p:cNvSpPr/>
          <p:nvPr/>
        </p:nvSpPr>
        <p:spPr>
          <a:xfrm>
            <a:off x="5476250" y="3600850"/>
            <a:ext cx="615600" cy="615600"/>
          </a:xfrm>
          <a:prstGeom prst="rect">
            <a:avLst/>
          </a:prstGeom>
          <a:solidFill>
            <a:srgbClr val="FF99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3" name="Google Shape;473;g22d53c294e2_0_0"/>
          <p:cNvSpPr/>
          <p:nvPr/>
        </p:nvSpPr>
        <p:spPr>
          <a:xfrm>
            <a:off x="6314450" y="36008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4" name="Google Shape;474;g22d53c294e2_0_0"/>
          <p:cNvSpPr/>
          <p:nvPr/>
        </p:nvSpPr>
        <p:spPr>
          <a:xfrm>
            <a:off x="7152650" y="36008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5" name="Google Shape;475;g22d53c294e2_0_0"/>
          <p:cNvSpPr/>
          <p:nvPr/>
        </p:nvSpPr>
        <p:spPr>
          <a:xfrm>
            <a:off x="7152650" y="44390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6" name="Google Shape;476;g22d53c294e2_0_0"/>
          <p:cNvSpPr/>
          <p:nvPr/>
        </p:nvSpPr>
        <p:spPr>
          <a:xfrm>
            <a:off x="6314450" y="44390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7" name="Google Shape;477;g22d53c294e2_0_0"/>
          <p:cNvSpPr/>
          <p:nvPr/>
        </p:nvSpPr>
        <p:spPr>
          <a:xfrm>
            <a:off x="5476250" y="44390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8" name="Google Shape;478;g22d53c294e2_0_0"/>
          <p:cNvSpPr/>
          <p:nvPr/>
        </p:nvSpPr>
        <p:spPr>
          <a:xfrm>
            <a:off x="4638050" y="4439050"/>
            <a:ext cx="615600" cy="615600"/>
          </a:xfrm>
          <a:prstGeom prst="rect">
            <a:avLst/>
          </a:prstGeom>
          <a:solidFill>
            <a:srgbClr val="FF99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79" name="Google Shape;479;g22d53c294e2_0_0"/>
          <p:cNvSpPr/>
          <p:nvPr/>
        </p:nvSpPr>
        <p:spPr>
          <a:xfrm>
            <a:off x="3799850" y="4439050"/>
            <a:ext cx="615600" cy="615600"/>
          </a:xfrm>
          <a:prstGeom prst="rect">
            <a:avLst/>
          </a:prstGeom>
          <a:solidFill>
            <a:srgbClr val="FF00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0" name="Google Shape;480;g22d53c294e2_0_0"/>
          <p:cNvSpPr/>
          <p:nvPr/>
        </p:nvSpPr>
        <p:spPr>
          <a:xfrm>
            <a:off x="2961650" y="4439050"/>
            <a:ext cx="615600" cy="615600"/>
          </a:xfrm>
          <a:prstGeom prst="rect">
            <a:avLst/>
          </a:prstGeom>
          <a:solidFill>
            <a:srgbClr val="00FF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1" name="Google Shape;481;g22d53c294e2_0_0"/>
          <p:cNvSpPr/>
          <p:nvPr/>
        </p:nvSpPr>
        <p:spPr>
          <a:xfrm>
            <a:off x="2961650" y="5277250"/>
            <a:ext cx="615600" cy="615600"/>
          </a:xfrm>
          <a:prstGeom prst="rect">
            <a:avLst/>
          </a:prstGeom>
          <a:solidFill>
            <a:srgbClr val="FF00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2" name="Google Shape;482;g22d53c294e2_0_0"/>
          <p:cNvSpPr/>
          <p:nvPr/>
        </p:nvSpPr>
        <p:spPr>
          <a:xfrm>
            <a:off x="3799850" y="5277250"/>
            <a:ext cx="615600" cy="615600"/>
          </a:xfrm>
          <a:prstGeom prst="rect">
            <a:avLst/>
          </a:prstGeom>
          <a:solidFill>
            <a:srgbClr val="FF9900"/>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3" name="Google Shape;483;g22d53c294e2_0_0"/>
          <p:cNvSpPr/>
          <p:nvPr/>
        </p:nvSpPr>
        <p:spPr>
          <a:xfrm>
            <a:off x="4638050" y="52772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4" name="Google Shape;484;g22d53c294e2_0_0"/>
          <p:cNvSpPr/>
          <p:nvPr/>
        </p:nvSpPr>
        <p:spPr>
          <a:xfrm>
            <a:off x="5476250" y="52772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5" name="Google Shape;485;g22d53c294e2_0_0"/>
          <p:cNvSpPr/>
          <p:nvPr/>
        </p:nvSpPr>
        <p:spPr>
          <a:xfrm>
            <a:off x="6314450" y="52772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86" name="Google Shape;486;g22d53c294e2_0_0"/>
          <p:cNvSpPr/>
          <p:nvPr/>
        </p:nvSpPr>
        <p:spPr>
          <a:xfrm>
            <a:off x="7152650" y="5277250"/>
            <a:ext cx="615600" cy="615600"/>
          </a:xfrm>
          <a:prstGeom prst="rect">
            <a:avLst/>
          </a:prstGeom>
          <a:solidFill>
            <a:schemeClr val="lt1"/>
          </a:solidFill>
          <a:ln cap="flat" cmpd="sng" w="3810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487" name="Google Shape;487;g22d53c294e2_0_0"/>
          <p:cNvCxnSpPr>
            <a:stCxn id="481" idx="2"/>
            <a:endCxn id="482" idx="2"/>
          </p:cNvCxnSpPr>
          <p:nvPr/>
        </p:nvCxnSpPr>
        <p:spPr>
          <a:xfrm flipH="1" rot="-5400000">
            <a:off x="3688250" y="5474050"/>
            <a:ext cx="600" cy="838200"/>
          </a:xfrm>
          <a:prstGeom prst="curvedConnector3">
            <a:avLst>
              <a:gd fmla="val 39687500" name="adj1"/>
            </a:avLst>
          </a:prstGeom>
          <a:noFill/>
          <a:ln cap="flat" cmpd="sng" w="38100">
            <a:solidFill>
              <a:schemeClr val="dk2"/>
            </a:solidFill>
            <a:prstDash val="solid"/>
            <a:round/>
            <a:headEnd len="med" w="med" type="none"/>
            <a:tailEnd len="med" w="med" type="none"/>
          </a:ln>
        </p:spPr>
      </p:cxnSp>
      <p:sp>
        <p:nvSpPr>
          <p:cNvPr id="488" name="Google Shape;488;g22d53c294e2_0_0"/>
          <p:cNvSpPr txBox="1"/>
          <p:nvPr/>
        </p:nvSpPr>
        <p:spPr>
          <a:xfrm>
            <a:off x="2961650" y="6115450"/>
            <a:ext cx="8223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latin typeface="Calibri"/>
                <a:ea typeface="Calibri"/>
                <a:cs typeface="Calibri"/>
                <a:sym typeface="Calibri"/>
              </a:rPr>
              <a:t>Comparison</a:t>
            </a:r>
            <a:endParaRPr sz="23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6"/>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Comparison</a:t>
            </a:r>
            <a:endParaRPr/>
          </a:p>
        </p:txBody>
      </p:sp>
      <p:sp>
        <p:nvSpPr>
          <p:cNvPr id="494" name="Google Shape;494;p16"/>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a:t>640000 short reads from SRA: SRR7733443, 1 long read</a:t>
            </a:r>
            <a:endParaRPr/>
          </a:p>
          <a:p>
            <a:pPr indent="-381000" lvl="0" marL="457200" rtl="0" algn="l">
              <a:lnSpc>
                <a:spcPct val="100000"/>
              </a:lnSpc>
              <a:spcBef>
                <a:spcPts val="0"/>
              </a:spcBef>
              <a:spcAft>
                <a:spcPts val="0"/>
              </a:spcAft>
              <a:buSzPts val="2400"/>
              <a:buChar char="•"/>
            </a:pPr>
            <a:r>
              <a:rPr lang="en-US"/>
              <a:t>Environment of baseline and pthread: </a:t>
            </a:r>
            <a:r>
              <a:rPr lang="en-US"/>
              <a:t>Intel(R) Xeon(R) CPU E5-2630 v3 @ 2.40GHz </a:t>
            </a:r>
            <a:endParaRPr/>
          </a:p>
          <a:p>
            <a:pPr indent="-381000" lvl="0" marL="457200" rtl="0" algn="l">
              <a:lnSpc>
                <a:spcPct val="100000"/>
              </a:lnSpc>
              <a:spcBef>
                <a:spcPts val="0"/>
              </a:spcBef>
              <a:spcAft>
                <a:spcPts val="0"/>
              </a:spcAft>
              <a:buSzPts val="2400"/>
              <a:buChar char="•"/>
            </a:pPr>
            <a:r>
              <a:rPr lang="en-US"/>
              <a:t>5.18 us per read (hardware) =&gt; 3315200 us</a:t>
            </a:r>
            <a:endParaRPr/>
          </a:p>
          <a:p>
            <a:pPr indent="-76200" lvl="0" marL="228600" rtl="0" algn="l">
              <a:lnSpc>
                <a:spcPct val="90000"/>
              </a:lnSpc>
              <a:spcBef>
                <a:spcPts val="0"/>
              </a:spcBef>
              <a:spcAft>
                <a:spcPts val="0"/>
              </a:spcAft>
              <a:buClr>
                <a:schemeClr val="dk1"/>
              </a:buClr>
              <a:buSzPts val="2400"/>
              <a:buNone/>
            </a:pPr>
            <a:r>
              <a:t/>
            </a:r>
            <a:endParaRPr/>
          </a:p>
          <a:p>
            <a:pPr indent="-76200" lvl="0" marL="228600" rtl="0" algn="l">
              <a:lnSpc>
                <a:spcPct val="90000"/>
              </a:lnSpc>
              <a:spcBef>
                <a:spcPts val="0"/>
              </a:spcBef>
              <a:spcAft>
                <a:spcPts val="0"/>
              </a:spcAft>
              <a:buClr>
                <a:schemeClr val="dk1"/>
              </a:buClr>
              <a:buSzPts val="2400"/>
              <a:buNone/>
            </a:pPr>
            <a:r>
              <a:t/>
            </a:r>
            <a:endParaRPr/>
          </a:p>
        </p:txBody>
      </p:sp>
      <p:sp>
        <p:nvSpPr>
          <p:cNvPr id="495" name="Google Shape;495;p16"/>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496" name="Google Shape;496;p16"/>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97" name="Google Shape;497;p16"/>
          <p:cNvGraphicFramePr/>
          <p:nvPr/>
        </p:nvGraphicFramePr>
        <p:xfrm>
          <a:off x="937250" y="2885325"/>
          <a:ext cx="3000000" cy="3000000"/>
        </p:xfrm>
        <a:graphic>
          <a:graphicData uri="http://schemas.openxmlformats.org/drawingml/2006/table">
            <a:tbl>
              <a:tblPr>
                <a:noFill/>
                <a:tableStyleId>{033F8DF1-D8F9-4AB7-9315-C56863FD53D6}</a:tableStyleId>
              </a:tblPr>
              <a:tblGrid>
                <a:gridCol w="3263275"/>
                <a:gridCol w="3594725"/>
                <a:gridCol w="3429000"/>
              </a:tblGrid>
              <a:tr h="381000">
                <a:tc>
                  <a:txBody>
                    <a:bodyPr/>
                    <a:lstStyle/>
                    <a:p>
                      <a:pPr indent="0" lvl="0" marL="0" rtl="0" algn="l">
                        <a:spcBef>
                          <a:spcPts val="0"/>
                        </a:spcBef>
                        <a:spcAft>
                          <a:spcPts val="0"/>
                        </a:spcAft>
                        <a:buNone/>
                      </a:pPr>
                      <a:r>
                        <a:t/>
                      </a:r>
                      <a:endParaRPr sz="2400"/>
                    </a:p>
                  </a:txBody>
                  <a:tcPr marT="91425" marB="91425" marR="91425" marL="91425"/>
                </a:tc>
                <a:tc>
                  <a:txBody>
                    <a:bodyPr/>
                    <a:lstStyle/>
                    <a:p>
                      <a:pPr indent="0" lvl="0" marL="0" rtl="0" algn="l">
                        <a:spcBef>
                          <a:spcPts val="0"/>
                        </a:spcBef>
                        <a:spcAft>
                          <a:spcPts val="0"/>
                        </a:spcAft>
                        <a:buNone/>
                      </a:pPr>
                      <a:r>
                        <a:rPr lang="en-US" sz="2400"/>
                        <a:t>Runtime (us)</a:t>
                      </a:r>
                      <a:endParaRPr sz="2400"/>
                    </a:p>
                  </a:txBody>
                  <a:tcPr marT="91425" marB="91425" marR="91425" marL="91425"/>
                </a:tc>
                <a:tc>
                  <a:txBody>
                    <a:bodyPr/>
                    <a:lstStyle/>
                    <a:p>
                      <a:pPr indent="0" lvl="0" marL="0" rtl="0" algn="l">
                        <a:spcBef>
                          <a:spcPts val="0"/>
                        </a:spcBef>
                        <a:spcAft>
                          <a:spcPts val="0"/>
                        </a:spcAft>
                        <a:buNone/>
                      </a:pPr>
                      <a:r>
                        <a:rPr lang="en-US" sz="2400"/>
                        <a:t>Acceleration</a:t>
                      </a:r>
                      <a:endParaRPr sz="2400"/>
                    </a:p>
                  </a:txBody>
                  <a:tcPr marT="91425" marB="91425" marR="91425" marL="91425"/>
                </a:tc>
              </a:tr>
              <a:tr h="381000">
                <a:tc>
                  <a:txBody>
                    <a:bodyPr/>
                    <a:lstStyle/>
                    <a:p>
                      <a:pPr indent="0" lvl="0" marL="0" rtl="0" algn="l">
                        <a:spcBef>
                          <a:spcPts val="0"/>
                        </a:spcBef>
                        <a:spcAft>
                          <a:spcPts val="0"/>
                        </a:spcAft>
                        <a:buNone/>
                      </a:pPr>
                      <a:r>
                        <a:rPr lang="en-US" sz="2400"/>
                        <a:t>Baseline</a:t>
                      </a:r>
                      <a:endParaRPr sz="2400"/>
                    </a:p>
                  </a:txBody>
                  <a:tcPr marT="91425" marB="91425" marR="91425" marL="91425"/>
                </a:tc>
                <a:tc>
                  <a:txBody>
                    <a:bodyPr/>
                    <a:lstStyle/>
                    <a:p>
                      <a:pPr indent="0" lvl="0" marL="0" rtl="0" algn="l">
                        <a:spcBef>
                          <a:spcPts val="0"/>
                        </a:spcBef>
                        <a:spcAft>
                          <a:spcPts val="0"/>
                        </a:spcAft>
                        <a:buNone/>
                      </a:pPr>
                      <a:r>
                        <a:rPr lang="en-US" sz="2400"/>
                        <a:t>1501590645</a:t>
                      </a:r>
                      <a:endParaRPr sz="2400"/>
                    </a:p>
                  </a:txBody>
                  <a:tcPr marT="91425" marB="91425" marR="91425" marL="91425"/>
                </a:tc>
                <a:tc>
                  <a:txBody>
                    <a:bodyPr/>
                    <a:lstStyle/>
                    <a:p>
                      <a:pPr indent="0" lvl="0" marL="0" rtl="0" algn="l">
                        <a:spcBef>
                          <a:spcPts val="0"/>
                        </a:spcBef>
                        <a:spcAft>
                          <a:spcPts val="0"/>
                        </a:spcAft>
                        <a:buNone/>
                      </a:pPr>
                      <a:r>
                        <a:rPr lang="en-US" sz="2400"/>
                        <a:t>1x</a:t>
                      </a:r>
                      <a:endParaRPr sz="2400"/>
                    </a:p>
                  </a:txBody>
                  <a:tcPr marT="91425" marB="91425" marR="91425" marL="91425"/>
                </a:tc>
              </a:tr>
              <a:tr h="381000">
                <a:tc>
                  <a:txBody>
                    <a:bodyPr/>
                    <a:lstStyle/>
                    <a:p>
                      <a:pPr indent="0" lvl="0" marL="0" rtl="0" algn="l">
                        <a:spcBef>
                          <a:spcPts val="0"/>
                        </a:spcBef>
                        <a:spcAft>
                          <a:spcPts val="0"/>
                        </a:spcAft>
                        <a:buNone/>
                      </a:pPr>
                      <a:r>
                        <a:rPr lang="en-US" sz="2400"/>
                        <a:t>Pthread</a:t>
                      </a:r>
                      <a:endParaRPr sz="2400"/>
                    </a:p>
                  </a:txBody>
                  <a:tcPr marT="91425" marB="91425" marR="91425" marL="91425"/>
                </a:tc>
                <a:tc>
                  <a:txBody>
                    <a:bodyPr/>
                    <a:lstStyle/>
                    <a:p>
                      <a:pPr indent="0" lvl="0" marL="0" rtl="0" algn="l">
                        <a:spcBef>
                          <a:spcPts val="0"/>
                        </a:spcBef>
                        <a:spcAft>
                          <a:spcPts val="0"/>
                        </a:spcAft>
                        <a:buNone/>
                      </a:pPr>
                      <a:r>
                        <a:rPr lang="en-US" sz="2400"/>
                        <a:t>101137734</a:t>
                      </a:r>
                      <a:endParaRPr sz="2400"/>
                    </a:p>
                  </a:txBody>
                  <a:tcPr marT="91425" marB="91425" marR="91425" marL="91425"/>
                </a:tc>
                <a:tc>
                  <a:txBody>
                    <a:bodyPr/>
                    <a:lstStyle/>
                    <a:p>
                      <a:pPr indent="0" lvl="0" marL="0" rtl="0" algn="l">
                        <a:spcBef>
                          <a:spcPts val="0"/>
                        </a:spcBef>
                        <a:spcAft>
                          <a:spcPts val="0"/>
                        </a:spcAft>
                        <a:buNone/>
                      </a:pPr>
                      <a:r>
                        <a:rPr lang="en-US" sz="2400"/>
                        <a:t>14.85x</a:t>
                      </a:r>
                      <a:endParaRPr sz="2400"/>
                    </a:p>
                  </a:txBody>
                  <a:tcPr marT="91425" marB="91425" marR="91425" marL="91425"/>
                </a:tc>
              </a:tr>
              <a:tr h="381000">
                <a:tc>
                  <a:txBody>
                    <a:bodyPr/>
                    <a:lstStyle/>
                    <a:p>
                      <a:pPr indent="0" lvl="0" marL="0" rtl="0" algn="l">
                        <a:spcBef>
                          <a:spcPts val="0"/>
                        </a:spcBef>
                        <a:spcAft>
                          <a:spcPts val="0"/>
                        </a:spcAft>
                        <a:buNone/>
                      </a:pPr>
                      <a:r>
                        <a:rPr lang="en-US" sz="2400"/>
                        <a:t>CUDA (WFA)</a:t>
                      </a:r>
                      <a:endParaRPr sz="2400"/>
                    </a:p>
                  </a:txBody>
                  <a:tcPr marT="91425" marB="91425" marR="91425" marL="91425"/>
                </a:tc>
                <a:tc>
                  <a:txBody>
                    <a:bodyPr/>
                    <a:lstStyle/>
                    <a:p>
                      <a:pPr indent="0" lvl="0" marL="0" rtl="0" algn="l">
                        <a:spcBef>
                          <a:spcPts val="0"/>
                        </a:spcBef>
                        <a:spcAft>
                          <a:spcPts val="0"/>
                        </a:spcAft>
                        <a:buNone/>
                      </a:pPr>
                      <a:r>
                        <a:rPr lang="en-US" sz="2400"/>
                        <a:t>492469653</a:t>
                      </a:r>
                      <a:endParaRPr sz="2400"/>
                    </a:p>
                  </a:txBody>
                  <a:tcPr marT="91425" marB="91425" marR="91425" marL="91425"/>
                </a:tc>
                <a:tc>
                  <a:txBody>
                    <a:bodyPr/>
                    <a:lstStyle/>
                    <a:p>
                      <a:pPr indent="0" lvl="0" marL="0" rtl="0" algn="l">
                        <a:spcBef>
                          <a:spcPts val="0"/>
                        </a:spcBef>
                        <a:spcAft>
                          <a:spcPts val="0"/>
                        </a:spcAft>
                        <a:buNone/>
                      </a:pPr>
                      <a:r>
                        <a:rPr lang="en-US" sz="2400"/>
                        <a:t>3.27x</a:t>
                      </a:r>
                      <a:endParaRPr sz="2400"/>
                    </a:p>
                  </a:txBody>
                  <a:tcPr marT="91425" marB="91425" marR="91425" marL="91425"/>
                </a:tc>
              </a:tr>
              <a:tr h="381000">
                <a:tc>
                  <a:txBody>
                    <a:bodyPr/>
                    <a:lstStyle/>
                    <a:p>
                      <a:pPr indent="0" lvl="0" marL="0" rtl="0" algn="l">
                        <a:spcBef>
                          <a:spcPts val="0"/>
                        </a:spcBef>
                        <a:spcAft>
                          <a:spcPts val="0"/>
                        </a:spcAft>
                        <a:buNone/>
                      </a:pPr>
                      <a:r>
                        <a:rPr lang="en-US" sz="2400"/>
                        <a:t>CUDA (IRV)</a:t>
                      </a:r>
                      <a:endParaRPr sz="2400"/>
                    </a:p>
                  </a:txBody>
                  <a:tcPr marT="91425" marB="91425" marR="91425" marL="91425"/>
                </a:tc>
                <a:tc>
                  <a:txBody>
                    <a:bodyPr/>
                    <a:lstStyle/>
                    <a:p>
                      <a:pPr indent="0" lvl="0" marL="0" rtl="0" algn="l">
                        <a:spcBef>
                          <a:spcPts val="0"/>
                        </a:spcBef>
                        <a:spcAft>
                          <a:spcPts val="0"/>
                        </a:spcAft>
                        <a:buNone/>
                      </a:pPr>
                      <a:r>
                        <a:rPr lang="en-US" sz="2400"/>
                        <a:t>683646923</a:t>
                      </a:r>
                      <a:endParaRPr sz="2400"/>
                    </a:p>
                  </a:txBody>
                  <a:tcPr marT="91425" marB="91425" marR="91425" marL="91425"/>
                </a:tc>
                <a:tc>
                  <a:txBody>
                    <a:bodyPr/>
                    <a:lstStyle/>
                    <a:p>
                      <a:pPr indent="0" lvl="0" marL="0" rtl="0" algn="l">
                        <a:spcBef>
                          <a:spcPts val="0"/>
                        </a:spcBef>
                        <a:spcAft>
                          <a:spcPts val="0"/>
                        </a:spcAft>
                        <a:buNone/>
                      </a:pPr>
                      <a:r>
                        <a:rPr lang="en-US" sz="2400"/>
                        <a:t>2.20x</a:t>
                      </a:r>
                      <a:endParaRPr sz="2400"/>
                    </a:p>
                  </a:txBody>
                  <a:tcPr marT="91425" marB="91425" marR="91425" marL="91425"/>
                </a:tc>
              </a:tr>
              <a:tr h="381000">
                <a:tc>
                  <a:txBody>
                    <a:bodyPr/>
                    <a:lstStyle/>
                    <a:p>
                      <a:pPr indent="0" lvl="0" marL="0" rtl="0" algn="l">
                        <a:spcBef>
                          <a:spcPts val="0"/>
                        </a:spcBef>
                        <a:spcAft>
                          <a:spcPts val="0"/>
                        </a:spcAft>
                        <a:buNone/>
                      </a:pPr>
                      <a:r>
                        <a:rPr lang="en-US" sz="2400"/>
                        <a:t>Hardware</a:t>
                      </a:r>
                      <a:endParaRPr sz="2400"/>
                    </a:p>
                  </a:txBody>
                  <a:tcPr marT="91425" marB="91425" marR="91425" marL="91425"/>
                </a:tc>
                <a:tc>
                  <a:txBody>
                    <a:bodyPr/>
                    <a:lstStyle/>
                    <a:p>
                      <a:pPr indent="0" lvl="0" marL="0" rtl="0" algn="l">
                        <a:spcBef>
                          <a:spcPts val="0"/>
                        </a:spcBef>
                        <a:spcAft>
                          <a:spcPts val="0"/>
                        </a:spcAft>
                        <a:buNone/>
                      </a:pPr>
                      <a:r>
                        <a:rPr lang="en-US" sz="2400"/>
                        <a:t>3315200</a:t>
                      </a:r>
                      <a:endParaRPr sz="2400"/>
                    </a:p>
                  </a:txBody>
                  <a:tcPr marT="91425" marB="91425" marR="91425" marL="91425"/>
                </a:tc>
                <a:tc>
                  <a:txBody>
                    <a:bodyPr/>
                    <a:lstStyle/>
                    <a:p>
                      <a:pPr indent="0" lvl="0" marL="0" rtl="0" algn="l">
                        <a:spcBef>
                          <a:spcPts val="0"/>
                        </a:spcBef>
                        <a:spcAft>
                          <a:spcPts val="0"/>
                        </a:spcAft>
                        <a:buNone/>
                      </a:pPr>
                      <a:r>
                        <a:rPr lang="en-US" sz="2400"/>
                        <a:t>452x</a:t>
                      </a:r>
                      <a:endParaRPr sz="24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22cf6dcb7b2_0_97"/>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Summary and Conclusions</a:t>
            </a:r>
            <a:endParaRPr/>
          </a:p>
        </p:txBody>
      </p:sp>
      <p:sp>
        <p:nvSpPr>
          <p:cNvPr id="504" name="Google Shape;504;g22cf6dcb7b2_0_97"/>
          <p:cNvSpPr txBox="1"/>
          <p:nvPr>
            <p:ph idx="1" type="body"/>
          </p:nvPr>
        </p:nvSpPr>
        <p:spPr>
          <a:xfrm>
            <a:off x="426721" y="1164688"/>
            <a:ext cx="11308200" cy="50124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000"/>
              </a:spcBef>
              <a:spcAft>
                <a:spcPts val="0"/>
              </a:spcAft>
              <a:buSzPts val="2400"/>
              <a:buChar char="•"/>
            </a:pPr>
            <a:r>
              <a:rPr lang="en-US"/>
              <a:t>Software has </a:t>
            </a:r>
            <a:r>
              <a:rPr lang="en-US"/>
              <a:t>limited</a:t>
            </a:r>
            <a:r>
              <a:rPr lang="en-US"/>
              <a:t> impact on dynamic programming</a:t>
            </a:r>
            <a:endParaRPr/>
          </a:p>
          <a:p>
            <a:pPr indent="-381000" lvl="0" marL="457200" rtl="0" algn="l">
              <a:lnSpc>
                <a:spcPct val="115000"/>
              </a:lnSpc>
              <a:spcBef>
                <a:spcPts val="0"/>
              </a:spcBef>
              <a:spcAft>
                <a:spcPts val="0"/>
              </a:spcAft>
              <a:buSzPts val="2400"/>
              <a:buChar char="•"/>
            </a:pPr>
            <a:r>
              <a:rPr lang="en-US"/>
              <a:t>Hardware acceleration have to consider other issues(area, power)</a:t>
            </a:r>
            <a:endParaRPr/>
          </a:p>
          <a:p>
            <a:pPr indent="-355600" lvl="1" marL="914400" rtl="0" algn="l">
              <a:lnSpc>
                <a:spcPct val="115000"/>
              </a:lnSpc>
              <a:spcBef>
                <a:spcPts val="0"/>
              </a:spcBef>
              <a:spcAft>
                <a:spcPts val="0"/>
              </a:spcAft>
              <a:buSzPts val="2000"/>
              <a:buChar char="•"/>
            </a:pPr>
            <a:r>
              <a:rPr lang="en-US"/>
              <a:t>Currently 500KB used in PE array</a:t>
            </a:r>
            <a:endParaRPr/>
          </a:p>
          <a:p>
            <a:pPr indent="-355600" lvl="1" marL="914400" rtl="0" algn="l">
              <a:lnSpc>
                <a:spcPct val="115000"/>
              </a:lnSpc>
              <a:spcBef>
                <a:spcPts val="0"/>
              </a:spcBef>
              <a:spcAft>
                <a:spcPts val="0"/>
              </a:spcAft>
              <a:buSzPts val="2000"/>
              <a:buChar char="•"/>
            </a:pPr>
            <a:r>
              <a:rPr lang="en-US"/>
              <a:t>Area can be reduced by pipelining read segments</a:t>
            </a:r>
            <a:endParaRPr/>
          </a:p>
        </p:txBody>
      </p:sp>
      <p:sp>
        <p:nvSpPr>
          <p:cNvPr id="505" name="Google Shape;505;g22cf6dcb7b2_0_97"/>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7"/>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Work Distribution</a:t>
            </a:r>
            <a:endParaRPr/>
          </a:p>
        </p:txBody>
      </p:sp>
      <p:sp>
        <p:nvSpPr>
          <p:cNvPr id="511" name="Google Shape;511;p17"/>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Po-Shao Chen: baseline code, Intel Intrinsics (debug), hardware accelerator</a:t>
            </a:r>
            <a:endParaRPr/>
          </a:p>
          <a:p>
            <a:pPr indent="-228600" lvl="0" marL="228600" rtl="0" algn="l">
              <a:lnSpc>
                <a:spcPct val="90000"/>
              </a:lnSpc>
              <a:spcBef>
                <a:spcPts val="1000"/>
              </a:spcBef>
              <a:spcAft>
                <a:spcPts val="0"/>
              </a:spcAft>
              <a:buClr>
                <a:schemeClr val="dk1"/>
              </a:buClr>
              <a:buSzPts val="2400"/>
              <a:buChar char="•"/>
            </a:pPr>
            <a:r>
              <a:rPr lang="en-US"/>
              <a:t>Fan Liu: CUDA (Inter-Read Vectorization), hardware accelerator</a:t>
            </a:r>
            <a:endParaRPr/>
          </a:p>
          <a:p>
            <a:pPr indent="-228600" lvl="0" marL="228600" rtl="0" algn="l">
              <a:lnSpc>
                <a:spcPct val="90000"/>
              </a:lnSpc>
              <a:spcBef>
                <a:spcPts val="1000"/>
              </a:spcBef>
              <a:spcAft>
                <a:spcPts val="0"/>
              </a:spcAft>
              <a:buClr>
                <a:schemeClr val="dk1"/>
              </a:buClr>
              <a:buSzPts val="2400"/>
              <a:buChar char="•"/>
            </a:pPr>
            <a:r>
              <a:rPr lang="en-US"/>
              <a:t>Pei-En Li: Intel Intrinsics (apply vectorization functions, debug)</a:t>
            </a:r>
            <a:endParaRPr/>
          </a:p>
          <a:p>
            <a:pPr indent="-228600" lvl="0" marL="228600" rtl="0" algn="l">
              <a:lnSpc>
                <a:spcPct val="90000"/>
              </a:lnSpc>
              <a:spcBef>
                <a:spcPts val="1000"/>
              </a:spcBef>
              <a:spcAft>
                <a:spcPts val="0"/>
              </a:spcAft>
              <a:buClr>
                <a:schemeClr val="dk1"/>
              </a:buClr>
              <a:buSzPts val="2400"/>
              <a:buChar char="•"/>
            </a:pPr>
            <a:r>
              <a:rPr lang="en-US"/>
              <a:t>Daniel Yu: CUDA (Wavefront Alignment accelerator, debug)</a:t>
            </a:r>
            <a:endParaRPr/>
          </a:p>
          <a:p>
            <a:pPr indent="-228600" lvl="0" marL="228600" rtl="0" algn="l">
              <a:lnSpc>
                <a:spcPct val="90000"/>
              </a:lnSpc>
              <a:spcBef>
                <a:spcPts val="1000"/>
              </a:spcBef>
              <a:spcAft>
                <a:spcPts val="0"/>
              </a:spcAft>
              <a:buClr>
                <a:schemeClr val="dk1"/>
              </a:buClr>
              <a:buSzPts val="2400"/>
              <a:buChar char="•"/>
            </a:pPr>
            <a:r>
              <a:rPr lang="en-US"/>
              <a:t>Hsiang-Yang Fan: CUDA (workstation setup, script writing</a:t>
            </a:r>
            <a:r>
              <a:rPr lang="en-US"/>
              <a:t>, debug)</a:t>
            </a:r>
            <a:endParaRPr/>
          </a:p>
          <a:p>
            <a:pPr indent="-228600" lvl="0" marL="228600" rtl="0" algn="l">
              <a:lnSpc>
                <a:spcPct val="90000"/>
              </a:lnSpc>
              <a:spcBef>
                <a:spcPts val="1000"/>
              </a:spcBef>
              <a:spcAft>
                <a:spcPts val="0"/>
              </a:spcAft>
              <a:buClr>
                <a:schemeClr val="dk1"/>
              </a:buClr>
              <a:buSzPts val="2400"/>
              <a:buChar char="•"/>
            </a:pPr>
            <a:r>
              <a:rPr lang="en-US"/>
              <a:t>Hsin Ling Lu: CUDA </a:t>
            </a:r>
            <a:r>
              <a:rPr lang="en-US"/>
              <a:t>(Wavefront Alignment accelerator, debug)</a:t>
            </a:r>
            <a:endParaRPr/>
          </a:p>
        </p:txBody>
      </p:sp>
      <p:sp>
        <p:nvSpPr>
          <p:cNvPr id="512" name="Google Shape;512;p17"/>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513" name="Google Shape;513;p17"/>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8"/>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Reference</a:t>
            </a:r>
            <a:endParaRPr/>
          </a:p>
        </p:txBody>
      </p:sp>
      <p:sp>
        <p:nvSpPr>
          <p:cNvPr id="519" name="Google Shape;519;p18"/>
          <p:cNvSpPr txBox="1"/>
          <p:nvPr>
            <p:ph idx="1" type="body"/>
          </p:nvPr>
        </p:nvSpPr>
        <p:spPr>
          <a:xfrm>
            <a:off x="426725" y="1164700"/>
            <a:ext cx="11308200" cy="56934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15000"/>
              </a:lnSpc>
              <a:spcBef>
                <a:spcPts val="0"/>
              </a:spcBef>
              <a:spcAft>
                <a:spcPts val="0"/>
              </a:spcAft>
              <a:buClr>
                <a:schemeClr val="dk1"/>
              </a:buClr>
              <a:buSzPct val="100000"/>
              <a:buNone/>
            </a:pPr>
            <a:r>
              <a:rPr lang="en-US"/>
              <a:t>[1] A. Subramaniyan, Y. Gu, T. Dunn, S. Paul, M. Vasimuddin, S. R. Das, “Genomicsbench: A benchmark suite for Genomics,” 2021 IEEE International Symposium on Performance Analysis of Systems and Software (ISPASS), 2021. </a:t>
            </a:r>
            <a:endParaRPr/>
          </a:p>
          <a:p>
            <a:pPr indent="0" lvl="0" marL="0" rtl="0" algn="l">
              <a:lnSpc>
                <a:spcPct val="115000"/>
              </a:lnSpc>
              <a:spcBef>
                <a:spcPts val="1000"/>
              </a:spcBef>
              <a:spcAft>
                <a:spcPts val="0"/>
              </a:spcAft>
              <a:buClr>
                <a:schemeClr val="dk1"/>
              </a:buClr>
              <a:buSzPct val="100000"/>
              <a:buNone/>
            </a:pPr>
            <a:r>
              <a:rPr lang="en-US"/>
              <a:t>[2] Y.-T. Chen, J. Cong, J. Lei, and P. Wei, “A novel high-throughput acceleration engine for read alignment,” 2015 IEEE 23rd Annual International Symposium on Field-Programmable Custom Computing Machines, 2015.</a:t>
            </a:r>
            <a:endParaRPr/>
          </a:p>
          <a:p>
            <a:pPr indent="0" lvl="0" marL="0" rtl="0" algn="l">
              <a:lnSpc>
                <a:spcPct val="115000"/>
              </a:lnSpc>
              <a:spcBef>
                <a:spcPts val="1000"/>
              </a:spcBef>
              <a:spcAft>
                <a:spcPts val="0"/>
              </a:spcAft>
              <a:buClr>
                <a:schemeClr val="dk1"/>
              </a:buClr>
              <a:buSzPct val="100000"/>
              <a:buNone/>
            </a:pPr>
            <a:r>
              <a:rPr lang="en-US"/>
              <a:t>[3] Y.-L. </a:t>
            </a:r>
            <a:r>
              <a:rPr lang="en-US"/>
              <a:t>Chen</a:t>
            </a:r>
            <a:r>
              <a:rPr lang="en-US"/>
              <a:t>, B.-Y. </a:t>
            </a:r>
            <a:r>
              <a:rPr lang="en-US"/>
              <a:t>Chang</a:t>
            </a:r>
            <a:r>
              <a:rPr lang="en-US"/>
              <a:t>, C.-H. </a:t>
            </a:r>
            <a:r>
              <a:rPr lang="en-US"/>
              <a:t>Yang</a:t>
            </a:r>
            <a:r>
              <a:rPr lang="en-US"/>
              <a:t>, and T.-D. </a:t>
            </a:r>
            <a:r>
              <a:rPr lang="en-US"/>
              <a:t>Chiueh</a:t>
            </a:r>
            <a:r>
              <a:rPr lang="en-US"/>
              <a:t> (2021). A high-throughput FPGA accelerator for short-read mapping of the whole human genome. IEEE Transactions on Parallel and Distributed Systems, 32(6), 1465–1478.</a:t>
            </a:r>
            <a:endParaRPr/>
          </a:p>
          <a:p>
            <a:pPr indent="0" lvl="0" marL="0" rtl="0" algn="l">
              <a:lnSpc>
                <a:spcPct val="115000"/>
              </a:lnSpc>
              <a:spcBef>
                <a:spcPts val="1000"/>
              </a:spcBef>
              <a:spcAft>
                <a:spcPts val="0"/>
              </a:spcAft>
              <a:buClr>
                <a:schemeClr val="dk1"/>
              </a:buClr>
              <a:buSzPct val="100000"/>
              <a:buNone/>
            </a:pPr>
            <a:r>
              <a:rPr lang="en-US"/>
              <a:t>[4] Y. Turakhia, G. Bejerano, and W. J. Dally, “Darwin: A Genomics coprocessor,” IEEE Micro, vol. 39, no. 3, pp. 29–37, 2019.</a:t>
            </a:r>
            <a:endParaRPr/>
          </a:p>
          <a:p>
            <a:pPr indent="0" lvl="0" marL="0" rtl="0" algn="l">
              <a:lnSpc>
                <a:spcPct val="115000"/>
              </a:lnSpc>
              <a:spcBef>
                <a:spcPts val="1000"/>
              </a:spcBef>
              <a:spcAft>
                <a:spcPts val="0"/>
              </a:spcAft>
              <a:buClr>
                <a:schemeClr val="dk1"/>
              </a:buClr>
              <a:buSzPct val="100000"/>
              <a:buNone/>
            </a:pPr>
            <a:r>
              <a:rPr lang="en-US"/>
              <a:t>[5] E. B. Fernandez, W. A. Najjar, S. Lonardi, and J. Villarreal, “Multithreaded FPGA acceleration of DNA sequence mapping,” 2012 IEEE Conference on High Performance Extreme Computing, 2012.</a:t>
            </a:r>
            <a:endParaRPr/>
          </a:p>
          <a:p>
            <a:pPr indent="0" lvl="0" marL="0" rtl="0" algn="l">
              <a:lnSpc>
                <a:spcPct val="115000"/>
              </a:lnSpc>
              <a:spcBef>
                <a:spcPts val="1000"/>
              </a:spcBef>
              <a:spcAft>
                <a:spcPts val="0"/>
              </a:spcAft>
              <a:buClr>
                <a:schemeClr val="dk1"/>
              </a:buClr>
              <a:buSzPct val="100000"/>
              <a:buNone/>
            </a:pPr>
            <a:r>
              <a:rPr lang="en-US"/>
              <a:t>[6] </a:t>
            </a:r>
            <a:r>
              <a:rPr lang="en-US"/>
              <a:t>Richard Durbin, Sean R Eddy, Anders Krogh, and Graeme Mitchison. Biological sequence analysis: probabilistic models of proteins and nucleic acids. Cambridge university press, 1998. </a:t>
            </a:r>
            <a:endParaRPr/>
          </a:p>
          <a:p>
            <a:pPr indent="0" lvl="0" marL="0" rtl="0" algn="l">
              <a:lnSpc>
                <a:spcPct val="115000"/>
              </a:lnSpc>
              <a:spcBef>
                <a:spcPts val="1000"/>
              </a:spcBef>
              <a:spcAft>
                <a:spcPts val="1000"/>
              </a:spcAft>
              <a:buClr>
                <a:schemeClr val="dk1"/>
              </a:buClr>
              <a:buSzPct val="100000"/>
              <a:buNone/>
            </a:pPr>
            <a:r>
              <a:rPr lang="en-US"/>
              <a:t>[7] NVIDIA, www.nvidia.com</a:t>
            </a:r>
            <a:endParaRPr/>
          </a:p>
        </p:txBody>
      </p:sp>
      <p:sp>
        <p:nvSpPr>
          <p:cNvPr id="520" name="Google Shape;520;p18"/>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521" name="Google Shape;521;p18"/>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22cf6dcb7b2_0_17"/>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Introduction</a:t>
            </a:r>
            <a:endParaRPr/>
          </a:p>
        </p:txBody>
      </p:sp>
      <p:sp>
        <p:nvSpPr>
          <p:cNvPr id="52" name="Google Shape;52;g22cf6dcb7b2_0_17"/>
          <p:cNvSpPr txBox="1"/>
          <p:nvPr>
            <p:ph idx="1" type="body"/>
          </p:nvPr>
        </p:nvSpPr>
        <p:spPr>
          <a:xfrm>
            <a:off x="426721" y="1164688"/>
            <a:ext cx="11308200" cy="50124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000"/>
              </a:spcBef>
              <a:spcAft>
                <a:spcPts val="0"/>
              </a:spcAft>
              <a:buSzPts val="2400"/>
              <a:buChar char="•"/>
            </a:pPr>
            <a:r>
              <a:rPr lang="en-US"/>
              <a:t>A genome is a string consisting of 4 different DNA bases (A, T, C, and G)</a:t>
            </a:r>
            <a:endParaRPr/>
          </a:p>
          <a:p>
            <a:pPr indent="-381000" lvl="0" marL="457200" rtl="0" algn="l">
              <a:lnSpc>
                <a:spcPct val="115000"/>
              </a:lnSpc>
              <a:spcBef>
                <a:spcPts val="0"/>
              </a:spcBef>
              <a:spcAft>
                <a:spcPts val="0"/>
              </a:spcAft>
              <a:buSzPts val="2400"/>
              <a:buChar char="•"/>
            </a:pPr>
            <a:r>
              <a:rPr lang="en-US"/>
              <a:t>DNA is a critical information for all living creatures</a:t>
            </a:r>
            <a:endParaRPr/>
          </a:p>
          <a:p>
            <a:pPr indent="-381000" lvl="0" marL="457200" rtl="0" algn="l">
              <a:lnSpc>
                <a:spcPct val="115000"/>
              </a:lnSpc>
              <a:spcBef>
                <a:spcPts val="0"/>
              </a:spcBef>
              <a:spcAft>
                <a:spcPts val="0"/>
              </a:spcAft>
              <a:buSzPts val="2400"/>
              <a:buChar char="•"/>
            </a:pPr>
            <a:r>
              <a:rPr lang="en-US"/>
              <a:t>Identify the genetic structure of or organism </a:t>
            </a:r>
            <a:endParaRPr/>
          </a:p>
        </p:txBody>
      </p:sp>
      <p:sp>
        <p:nvSpPr>
          <p:cNvPr id="53" name="Google Shape;53;g22cf6dcb7b2_0_17"/>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54" name="Google Shape;54;g22cf6dcb7b2_0_17"/>
          <p:cNvPicPr preferRelativeResize="0"/>
          <p:nvPr/>
        </p:nvPicPr>
        <p:blipFill>
          <a:blip r:embed="rId3">
            <a:alphaModFix/>
          </a:blip>
          <a:stretch>
            <a:fillRect/>
          </a:stretch>
        </p:blipFill>
        <p:spPr>
          <a:xfrm>
            <a:off x="1805175" y="2706324"/>
            <a:ext cx="7820124" cy="3870975"/>
          </a:xfrm>
          <a:prstGeom prst="rect">
            <a:avLst/>
          </a:prstGeom>
          <a:noFill/>
          <a:ln>
            <a:noFill/>
          </a:ln>
        </p:spPr>
      </p:pic>
      <p:sp>
        <p:nvSpPr>
          <p:cNvPr id="55" name="Google Shape;55;g22cf6dcb7b2_0_17"/>
          <p:cNvSpPr txBox="1"/>
          <p:nvPr/>
        </p:nvSpPr>
        <p:spPr>
          <a:xfrm>
            <a:off x="3784500" y="6177100"/>
            <a:ext cx="43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8761D"/>
                </a:solidFill>
                <a:latin typeface="Calibri"/>
                <a:ea typeface="Calibri"/>
                <a:cs typeface="Calibri"/>
                <a:sym typeface="Calibri"/>
              </a:rPr>
              <a:t>Source: https://www.genome.gov/genetics-glossary/acgt</a:t>
            </a:r>
            <a:endParaRPr>
              <a:solidFill>
                <a:srgbClr val="38761D"/>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2cf6dcb7b2_0_3"/>
          <p:cNvSpPr txBox="1"/>
          <p:nvPr>
            <p:ph type="title"/>
          </p:nvPr>
        </p:nvSpPr>
        <p:spPr>
          <a:xfrm>
            <a:off x="426721" y="365125"/>
            <a:ext cx="11308200" cy="6609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Applications</a:t>
            </a:r>
            <a:endParaRPr/>
          </a:p>
        </p:txBody>
      </p:sp>
      <p:sp>
        <p:nvSpPr>
          <p:cNvPr id="62" name="Google Shape;62;g22cf6dcb7b2_0_3"/>
          <p:cNvSpPr txBox="1"/>
          <p:nvPr>
            <p:ph idx="12" type="sldNum"/>
          </p:nvPr>
        </p:nvSpPr>
        <p:spPr>
          <a:xfrm>
            <a:off x="918972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63" name="Google Shape;63;g22cf6dcb7b2_0_3"/>
          <p:cNvPicPr preferRelativeResize="0"/>
          <p:nvPr/>
        </p:nvPicPr>
        <p:blipFill rotWithShape="1">
          <a:blip r:embed="rId3">
            <a:alphaModFix/>
          </a:blip>
          <a:srcRect b="11182" l="2718" r="13648" t="0"/>
          <a:stretch/>
        </p:blipFill>
        <p:spPr>
          <a:xfrm>
            <a:off x="603763" y="2930075"/>
            <a:ext cx="3460699" cy="2205374"/>
          </a:xfrm>
          <a:prstGeom prst="rect">
            <a:avLst/>
          </a:prstGeom>
          <a:noFill/>
          <a:ln>
            <a:noFill/>
          </a:ln>
        </p:spPr>
      </p:pic>
      <p:pic>
        <p:nvPicPr>
          <p:cNvPr id="64" name="Google Shape;64;g22cf6dcb7b2_0_3"/>
          <p:cNvPicPr preferRelativeResize="0"/>
          <p:nvPr/>
        </p:nvPicPr>
        <p:blipFill rotWithShape="1">
          <a:blip r:embed="rId4">
            <a:alphaModFix/>
          </a:blip>
          <a:srcRect b="4415" l="0" r="0" t="0"/>
          <a:stretch/>
        </p:blipFill>
        <p:spPr>
          <a:xfrm>
            <a:off x="4317313" y="2930075"/>
            <a:ext cx="3460699" cy="2205378"/>
          </a:xfrm>
          <a:prstGeom prst="rect">
            <a:avLst/>
          </a:prstGeom>
          <a:noFill/>
          <a:ln>
            <a:noFill/>
          </a:ln>
        </p:spPr>
      </p:pic>
      <p:pic>
        <p:nvPicPr>
          <p:cNvPr id="65" name="Google Shape;65;g22cf6dcb7b2_0_3"/>
          <p:cNvPicPr preferRelativeResize="0"/>
          <p:nvPr/>
        </p:nvPicPr>
        <p:blipFill rotWithShape="1">
          <a:blip r:embed="rId5">
            <a:alphaModFix/>
          </a:blip>
          <a:srcRect b="0" l="6336" r="5418" t="0"/>
          <a:stretch/>
        </p:blipFill>
        <p:spPr>
          <a:xfrm>
            <a:off x="8097188" y="2930072"/>
            <a:ext cx="3460700" cy="2205378"/>
          </a:xfrm>
          <a:prstGeom prst="rect">
            <a:avLst/>
          </a:prstGeom>
          <a:noFill/>
          <a:ln>
            <a:noFill/>
          </a:ln>
        </p:spPr>
      </p:pic>
      <p:sp>
        <p:nvSpPr>
          <p:cNvPr id="66" name="Google Shape;66;g22cf6dcb7b2_0_3"/>
          <p:cNvSpPr txBox="1"/>
          <p:nvPr/>
        </p:nvSpPr>
        <p:spPr>
          <a:xfrm>
            <a:off x="1025063" y="2375975"/>
            <a:ext cx="261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Precision Medicine</a:t>
            </a:r>
            <a:endParaRPr sz="2400">
              <a:latin typeface="Calibri"/>
              <a:ea typeface="Calibri"/>
              <a:cs typeface="Calibri"/>
              <a:sym typeface="Calibri"/>
            </a:endParaRPr>
          </a:p>
        </p:txBody>
      </p:sp>
      <p:sp>
        <p:nvSpPr>
          <p:cNvPr id="67" name="Google Shape;67;g22cf6dcb7b2_0_3"/>
          <p:cNvSpPr txBox="1"/>
          <p:nvPr/>
        </p:nvSpPr>
        <p:spPr>
          <a:xfrm>
            <a:off x="4789888" y="2006675"/>
            <a:ext cx="2618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latin typeface="Calibri"/>
                <a:ea typeface="Calibri"/>
                <a:cs typeface="Calibri"/>
                <a:sym typeface="Calibri"/>
              </a:rPr>
              <a:t>Genetic Diseases Anticipation</a:t>
            </a:r>
            <a:endParaRPr sz="2400">
              <a:latin typeface="Calibri"/>
              <a:ea typeface="Calibri"/>
              <a:cs typeface="Calibri"/>
              <a:sym typeface="Calibri"/>
            </a:endParaRPr>
          </a:p>
        </p:txBody>
      </p:sp>
      <p:sp>
        <p:nvSpPr>
          <p:cNvPr id="68" name="Google Shape;68;g22cf6dcb7b2_0_3"/>
          <p:cNvSpPr txBox="1"/>
          <p:nvPr/>
        </p:nvSpPr>
        <p:spPr>
          <a:xfrm>
            <a:off x="8554713" y="2375975"/>
            <a:ext cx="261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Genetic Counseling</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Genome Sequencing Flow [1]</a:t>
            </a:r>
            <a:endParaRPr/>
          </a:p>
        </p:txBody>
      </p:sp>
      <p:sp>
        <p:nvSpPr>
          <p:cNvPr id="74" name="Google Shape;74;p3"/>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Read alignment and variant calling are main time-consuming steps</a:t>
            </a:r>
            <a:endParaRPr/>
          </a:p>
        </p:txBody>
      </p:sp>
      <p:sp>
        <p:nvSpPr>
          <p:cNvPr id="75" name="Google Shape;75;p3"/>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76" name="Google Shape;76;p3"/>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 name="Google Shape;77;p3"/>
          <p:cNvPicPr preferRelativeResize="0"/>
          <p:nvPr/>
        </p:nvPicPr>
        <p:blipFill>
          <a:blip r:embed="rId3">
            <a:alphaModFix/>
          </a:blip>
          <a:stretch>
            <a:fillRect/>
          </a:stretch>
        </p:blipFill>
        <p:spPr>
          <a:xfrm>
            <a:off x="504275" y="3246636"/>
            <a:ext cx="11308075" cy="2021114"/>
          </a:xfrm>
          <a:prstGeom prst="rect">
            <a:avLst/>
          </a:prstGeom>
          <a:noFill/>
          <a:ln>
            <a:noFill/>
          </a:ln>
        </p:spPr>
      </p:pic>
      <p:sp>
        <p:nvSpPr>
          <p:cNvPr id="78" name="Google Shape;78;p3"/>
          <p:cNvSpPr/>
          <p:nvPr/>
        </p:nvSpPr>
        <p:spPr>
          <a:xfrm>
            <a:off x="4855350" y="2996775"/>
            <a:ext cx="3256200" cy="2420400"/>
          </a:xfrm>
          <a:prstGeom prst="ellipse">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Related Works</a:t>
            </a:r>
            <a:endParaRPr/>
          </a:p>
        </p:txBody>
      </p:sp>
      <p:sp>
        <p:nvSpPr>
          <p:cNvPr id="84" name="Google Shape;84;p4"/>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SzPts val="2400"/>
              <a:buChar char="•"/>
            </a:pPr>
            <a:r>
              <a:rPr lang="en-US"/>
              <a:t>Smith-Waterman FPGA acceleration [2][3]</a:t>
            </a:r>
            <a:endParaRPr/>
          </a:p>
          <a:p>
            <a:pPr indent="-381000" lvl="0" marL="457200" rtl="0" algn="l">
              <a:lnSpc>
                <a:spcPct val="115000"/>
              </a:lnSpc>
              <a:spcBef>
                <a:spcPts val="0"/>
              </a:spcBef>
              <a:spcAft>
                <a:spcPts val="0"/>
              </a:spcAft>
              <a:buSzPts val="2400"/>
              <a:buChar char="•"/>
            </a:pPr>
            <a:r>
              <a:rPr lang="en-US"/>
              <a:t>Co-processor with modified Smith-Waterman [4]</a:t>
            </a:r>
            <a:endParaRPr/>
          </a:p>
          <a:p>
            <a:pPr indent="-381000" lvl="0" marL="457200" rtl="0" algn="l">
              <a:lnSpc>
                <a:spcPct val="115000"/>
              </a:lnSpc>
              <a:spcBef>
                <a:spcPts val="0"/>
              </a:spcBef>
              <a:spcAft>
                <a:spcPts val="0"/>
              </a:spcAft>
              <a:buSzPts val="2400"/>
              <a:buChar char="•"/>
            </a:pPr>
            <a:r>
              <a:rPr lang="en-US"/>
              <a:t>Burrows-Wheeler transform hardware accelerator [5]</a:t>
            </a:r>
            <a:endParaRPr/>
          </a:p>
        </p:txBody>
      </p:sp>
      <p:sp>
        <p:nvSpPr>
          <p:cNvPr id="85" name="Google Shape;85;p4"/>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86" name="Google Shape;86;p4"/>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Outline</a:t>
            </a:r>
            <a:endParaRPr/>
          </a:p>
        </p:txBody>
      </p:sp>
      <p:sp>
        <p:nvSpPr>
          <p:cNvPr id="92" name="Google Shape;92;p5"/>
          <p:cNvSpPr txBox="1"/>
          <p:nvPr>
            <p:ph idx="1" type="body"/>
          </p:nvPr>
        </p:nvSpPr>
        <p:spPr>
          <a:xfrm>
            <a:off x="426721" y="1164688"/>
            <a:ext cx="11308200" cy="5012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E9E9E"/>
              </a:buClr>
              <a:buSzPts val="2400"/>
              <a:buChar char="•"/>
            </a:pPr>
            <a:r>
              <a:rPr lang="en-US">
                <a:solidFill>
                  <a:srgbClr val="9E9E9E"/>
                </a:solidFill>
              </a:rPr>
              <a:t>Introduction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Related Works</a:t>
            </a:r>
            <a:endParaRPr>
              <a:solidFill>
                <a:srgbClr val="9E9E9E"/>
              </a:solidFill>
            </a:endParaRPr>
          </a:p>
          <a:p>
            <a:pPr indent="-228600" lvl="0" marL="228600" rtl="0" algn="l">
              <a:spcBef>
                <a:spcPts val="1000"/>
              </a:spcBef>
              <a:spcAft>
                <a:spcPts val="0"/>
              </a:spcAft>
              <a:buSzPts val="2400"/>
              <a:buChar char="•"/>
            </a:pPr>
            <a:r>
              <a:rPr lang="en-US"/>
              <a:t>PairHMM</a:t>
            </a:r>
            <a:endParaRPr/>
          </a:p>
          <a:p>
            <a:pPr indent="-228600" lvl="0" marL="228600" rtl="0" algn="l">
              <a:spcBef>
                <a:spcPts val="1000"/>
              </a:spcBef>
              <a:spcAft>
                <a:spcPts val="0"/>
              </a:spcAft>
              <a:buClr>
                <a:srgbClr val="9E9E9E"/>
              </a:buClr>
              <a:buSzPts val="2400"/>
              <a:buChar char="•"/>
            </a:pPr>
            <a:r>
              <a:rPr lang="en-US">
                <a:solidFill>
                  <a:srgbClr val="9E9E9E"/>
                </a:solidFill>
              </a:rPr>
              <a:t>Intel Intrinsics Acceleration</a:t>
            </a:r>
            <a:endParaRPr>
              <a:solidFill>
                <a:srgbClr val="9E9E9E"/>
              </a:solidFill>
            </a:endParaRPr>
          </a:p>
          <a:p>
            <a:pPr indent="-228600" lvl="0" marL="228600" rtl="0" algn="l">
              <a:spcBef>
                <a:spcPts val="1000"/>
              </a:spcBef>
              <a:spcAft>
                <a:spcPts val="0"/>
              </a:spcAft>
              <a:buClr>
                <a:srgbClr val="999999"/>
              </a:buClr>
              <a:buSzPts val="2400"/>
              <a:buChar char="•"/>
            </a:pPr>
            <a:r>
              <a:rPr lang="en-US">
                <a:solidFill>
                  <a:srgbClr val="999999"/>
                </a:solidFill>
              </a:rPr>
              <a:t>CUDA Acceleration</a:t>
            </a:r>
            <a:endParaRPr>
              <a:solidFill>
                <a:srgbClr val="999999"/>
              </a:solidFill>
            </a:endParaRPr>
          </a:p>
          <a:p>
            <a:pPr indent="-228600" lvl="0" marL="228600" rtl="0" algn="l">
              <a:spcBef>
                <a:spcPts val="1000"/>
              </a:spcBef>
              <a:spcAft>
                <a:spcPts val="0"/>
              </a:spcAft>
              <a:buClr>
                <a:srgbClr val="9E9E9E"/>
              </a:buClr>
              <a:buSzPts val="2400"/>
              <a:buChar char="•"/>
            </a:pPr>
            <a:r>
              <a:rPr lang="en-US">
                <a:solidFill>
                  <a:srgbClr val="9E9E9E"/>
                </a:solidFill>
              </a:rPr>
              <a:t>Hardware Acceleration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Comparison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Summary and Conclusions</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Work Distribution</a:t>
            </a:r>
            <a:endParaRPr>
              <a:solidFill>
                <a:srgbClr val="9E9E9E"/>
              </a:solidFill>
            </a:endParaRPr>
          </a:p>
          <a:p>
            <a:pPr indent="-228600" lvl="0" marL="228600" rtl="0" algn="l">
              <a:spcBef>
                <a:spcPts val="1000"/>
              </a:spcBef>
              <a:spcAft>
                <a:spcPts val="0"/>
              </a:spcAft>
              <a:buClr>
                <a:srgbClr val="9E9E9E"/>
              </a:buClr>
              <a:buSzPts val="2400"/>
              <a:buChar char="•"/>
            </a:pPr>
            <a:r>
              <a:rPr lang="en-US">
                <a:solidFill>
                  <a:srgbClr val="9E9E9E"/>
                </a:solidFill>
              </a:rPr>
              <a:t>Reference</a:t>
            </a:r>
            <a:endParaRPr>
              <a:solidFill>
                <a:srgbClr val="9E9E9E"/>
              </a:solidFill>
            </a:endParaRPr>
          </a:p>
        </p:txBody>
      </p:sp>
      <p:sp>
        <p:nvSpPr>
          <p:cNvPr id="93" name="Google Shape;93;p5"/>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94" name="Google Shape;94;p5"/>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PairHMM Algorithm [5]</a:t>
            </a:r>
            <a:endParaRPr/>
          </a:p>
        </p:txBody>
      </p:sp>
      <p:sp>
        <p:nvSpPr>
          <p:cNvPr id="100" name="Google Shape;100;p6"/>
          <p:cNvSpPr txBox="1"/>
          <p:nvPr>
            <p:ph idx="1" type="body"/>
          </p:nvPr>
        </p:nvSpPr>
        <p:spPr>
          <a:xfrm>
            <a:off x="426721" y="1164688"/>
            <a:ext cx="11308079" cy="5012275"/>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0"/>
              </a:spcBef>
              <a:spcAft>
                <a:spcPts val="0"/>
              </a:spcAft>
              <a:buSzPts val="2400"/>
              <a:buChar char="•"/>
            </a:pPr>
            <a:r>
              <a:rPr lang="en-US"/>
              <a:t>Finding the path with highest score</a:t>
            </a:r>
            <a:endParaRPr/>
          </a:p>
          <a:p>
            <a:pPr indent="-381000" lvl="0" marL="457200" rtl="0" algn="l">
              <a:lnSpc>
                <a:spcPct val="115000"/>
              </a:lnSpc>
              <a:spcBef>
                <a:spcPts val="0"/>
              </a:spcBef>
              <a:spcAft>
                <a:spcPts val="0"/>
              </a:spcAft>
              <a:buSzPts val="2400"/>
              <a:buChar char="•"/>
            </a:pPr>
            <a:r>
              <a:rPr lang="en-US"/>
              <a:t>Products of probability are accumulated</a:t>
            </a:r>
            <a:endParaRPr/>
          </a:p>
          <a:p>
            <a:pPr indent="-381000" lvl="0" marL="457200" rtl="0" algn="l">
              <a:lnSpc>
                <a:spcPct val="115000"/>
              </a:lnSpc>
              <a:spcBef>
                <a:spcPts val="0"/>
              </a:spcBef>
              <a:spcAft>
                <a:spcPts val="0"/>
              </a:spcAft>
              <a:buSzPts val="2400"/>
              <a:buChar char="•"/>
            </a:pPr>
            <a:r>
              <a:rPr lang="en-US"/>
              <a:t>Compute-intensive dynamic programming</a:t>
            </a:r>
            <a:endParaRPr/>
          </a:p>
          <a:p>
            <a:pPr indent="-381000" lvl="0" marL="457200" rtl="0" algn="l">
              <a:lnSpc>
                <a:spcPct val="115000"/>
              </a:lnSpc>
              <a:spcBef>
                <a:spcPts val="0"/>
              </a:spcBef>
              <a:spcAft>
                <a:spcPts val="0"/>
              </a:spcAft>
              <a:buSzPts val="2400"/>
              <a:buChar char="•"/>
            </a:pPr>
            <a:r>
              <a:rPr lang="en-US"/>
              <a:t>Maximum matching score of each read is kept to decide the optimal read length</a:t>
            </a:r>
            <a:endParaRPr/>
          </a:p>
        </p:txBody>
      </p:sp>
      <p:sp>
        <p:nvSpPr>
          <p:cNvPr id="101" name="Google Shape;101;p6"/>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02" name="Google Shape;102;p6"/>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3" name="Google Shape;103;p6"/>
          <p:cNvPicPr preferRelativeResize="0"/>
          <p:nvPr/>
        </p:nvPicPr>
        <p:blipFill>
          <a:blip r:embed="rId3">
            <a:alphaModFix/>
          </a:blip>
          <a:stretch>
            <a:fillRect/>
          </a:stretch>
        </p:blipFill>
        <p:spPr>
          <a:xfrm>
            <a:off x="5798044" y="3416519"/>
            <a:ext cx="5528575" cy="3207099"/>
          </a:xfrm>
          <a:prstGeom prst="rect">
            <a:avLst/>
          </a:prstGeom>
          <a:noFill/>
          <a:ln>
            <a:noFill/>
          </a:ln>
        </p:spPr>
      </p:pic>
      <p:graphicFrame>
        <p:nvGraphicFramePr>
          <p:cNvPr id="104" name="Google Shape;104;p6"/>
          <p:cNvGraphicFramePr/>
          <p:nvPr/>
        </p:nvGraphicFramePr>
        <p:xfrm>
          <a:off x="916063" y="3983800"/>
          <a:ext cx="3000000" cy="3000000"/>
        </p:xfrm>
        <a:graphic>
          <a:graphicData uri="http://schemas.openxmlformats.org/drawingml/2006/table">
            <a:tbl>
              <a:tblPr>
                <a:noFill/>
                <a:tableStyleId>{033F8DF1-D8F9-4AB7-9315-C56863FD53D6}</a:tableStyleId>
              </a:tblPr>
              <a:tblGrid>
                <a:gridCol w="1596675"/>
                <a:gridCol w="382850"/>
                <a:gridCol w="382850"/>
                <a:gridCol w="382850"/>
                <a:gridCol w="382850"/>
                <a:gridCol w="382850"/>
                <a:gridCol w="382850"/>
              </a:tblGrid>
              <a:tr h="335950">
                <a:tc>
                  <a:txBody>
                    <a:bodyPr/>
                    <a:lstStyle/>
                    <a:p>
                      <a:pPr indent="0" lvl="0" marL="0" rtl="0" algn="l">
                        <a:spcBef>
                          <a:spcPts val="0"/>
                        </a:spcBef>
                        <a:spcAft>
                          <a:spcPts val="0"/>
                        </a:spcAft>
                        <a:buNone/>
                      </a:pPr>
                      <a:r>
                        <a:rPr lang="en-US" sz="2000"/>
                        <a:t>Seq X</a:t>
                      </a:r>
                      <a:endParaRPr sz="2000"/>
                    </a:p>
                  </a:txBody>
                  <a:tcPr marT="91425" marB="91425" marR="91425" marL="91425"/>
                </a:tc>
                <a:tc>
                  <a:txBody>
                    <a:bodyPr/>
                    <a:lstStyle/>
                    <a:p>
                      <a:pPr indent="0" lvl="0" marL="0" rtl="0" algn="l">
                        <a:spcBef>
                          <a:spcPts val="0"/>
                        </a:spcBef>
                        <a:spcAft>
                          <a:spcPts val="0"/>
                        </a:spcAft>
                        <a:buNone/>
                      </a:pPr>
                      <a:r>
                        <a:rPr lang="en-US" sz="2000"/>
                        <a:t>T</a:t>
                      </a:r>
                      <a:endParaRPr sz="2000"/>
                    </a:p>
                  </a:txBody>
                  <a:tcPr marT="91425" marB="91425" marR="91425" marL="91425"/>
                </a:tc>
                <a:tc>
                  <a:txBody>
                    <a:bodyPr/>
                    <a:lstStyle/>
                    <a:p>
                      <a:pPr indent="0" lvl="0" marL="0" rtl="0" algn="l">
                        <a:spcBef>
                          <a:spcPts val="0"/>
                        </a:spcBef>
                        <a:spcAft>
                          <a:spcPts val="0"/>
                        </a:spcAft>
                        <a:buNone/>
                      </a:pPr>
                      <a:r>
                        <a:rPr lang="en-US" sz="2000"/>
                        <a:t>A</a:t>
                      </a:r>
                      <a:endParaRPr sz="2000"/>
                    </a:p>
                  </a:txBody>
                  <a:tcPr marT="91425" marB="91425" marR="91425" marL="91425"/>
                </a:tc>
                <a:tc>
                  <a:txBody>
                    <a:bodyPr/>
                    <a:lstStyle/>
                    <a:p>
                      <a:pPr indent="0" lvl="0" marL="0" rtl="0" algn="l">
                        <a:spcBef>
                          <a:spcPts val="0"/>
                        </a:spcBef>
                        <a:spcAft>
                          <a:spcPts val="0"/>
                        </a:spcAft>
                        <a:buNone/>
                      </a:pPr>
                      <a:r>
                        <a:rPr lang="en-US" sz="2000"/>
                        <a:t>G</a:t>
                      </a:r>
                      <a:endParaRPr sz="2000"/>
                    </a:p>
                  </a:txBody>
                  <a:tcPr marT="91425" marB="91425" marR="91425" marL="91425"/>
                </a:tc>
                <a:tc>
                  <a:txBody>
                    <a:bodyPr/>
                    <a:lstStyle/>
                    <a:p>
                      <a:pPr indent="0" lvl="0" marL="0" rtl="0" algn="l">
                        <a:spcBef>
                          <a:spcPts val="0"/>
                        </a:spcBef>
                        <a:spcAft>
                          <a:spcPts val="0"/>
                        </a:spcAft>
                        <a:buNone/>
                      </a:pPr>
                      <a:r>
                        <a:rPr lang="en-US" sz="2000"/>
                        <a:t>C</a:t>
                      </a:r>
                      <a:endParaRPr sz="2000"/>
                    </a:p>
                  </a:txBody>
                  <a:tcPr marT="91425" marB="91425" marR="91425" marL="91425"/>
                </a:tc>
                <a:tc>
                  <a:txBody>
                    <a:bodyPr/>
                    <a:lstStyle/>
                    <a:p>
                      <a:pPr indent="0" lvl="0" marL="0" rtl="0" algn="l">
                        <a:spcBef>
                          <a:spcPts val="0"/>
                        </a:spcBef>
                        <a:spcAft>
                          <a:spcPts val="0"/>
                        </a:spcAft>
                        <a:buNone/>
                      </a:pPr>
                      <a:r>
                        <a:rPr lang="en-US" sz="2000"/>
                        <a:t>A</a:t>
                      </a:r>
                      <a:endParaRPr sz="2000"/>
                    </a:p>
                  </a:txBody>
                  <a:tcPr marT="91425" marB="91425" marR="91425" marL="91425"/>
                </a:tc>
                <a:tc>
                  <a:txBody>
                    <a:bodyPr/>
                    <a:lstStyle/>
                    <a:p>
                      <a:pPr indent="0" lvl="0" marL="0" rtl="0" algn="l">
                        <a:spcBef>
                          <a:spcPts val="0"/>
                        </a:spcBef>
                        <a:spcAft>
                          <a:spcPts val="0"/>
                        </a:spcAft>
                        <a:buNone/>
                      </a:pPr>
                      <a:r>
                        <a:rPr lang="en-US" sz="2000"/>
                        <a:t>-</a:t>
                      </a:r>
                      <a:endParaRPr sz="2000"/>
                    </a:p>
                  </a:txBody>
                  <a:tcPr marT="91425" marB="91425" marR="91425" marL="91425"/>
                </a:tc>
              </a:tr>
              <a:tr h="335950">
                <a:tc>
                  <a:txBody>
                    <a:bodyPr/>
                    <a:lstStyle/>
                    <a:p>
                      <a:pPr indent="0" lvl="0" marL="0" rtl="0" algn="l">
                        <a:spcBef>
                          <a:spcPts val="0"/>
                        </a:spcBef>
                        <a:spcAft>
                          <a:spcPts val="0"/>
                        </a:spcAft>
                        <a:buNone/>
                      </a:pPr>
                      <a:r>
                        <a:rPr lang="en-US" sz="2000"/>
                        <a:t>Seq Y</a:t>
                      </a:r>
                      <a:endParaRPr sz="2000"/>
                    </a:p>
                  </a:txBody>
                  <a:tcPr marT="91425" marB="91425" marR="91425" marL="91425"/>
                </a:tc>
                <a:tc>
                  <a:txBody>
                    <a:bodyPr/>
                    <a:lstStyle/>
                    <a:p>
                      <a:pPr indent="0" lvl="0" marL="0" rtl="0" algn="l">
                        <a:spcBef>
                          <a:spcPts val="0"/>
                        </a:spcBef>
                        <a:spcAft>
                          <a:spcPts val="0"/>
                        </a:spcAft>
                        <a:buNone/>
                      </a:pPr>
                      <a:r>
                        <a:rPr lang="en-US" sz="2000"/>
                        <a:t>-</a:t>
                      </a:r>
                      <a:endParaRPr sz="2000"/>
                    </a:p>
                  </a:txBody>
                  <a:tcPr marT="91425" marB="91425" marR="91425" marL="91425"/>
                </a:tc>
                <a:tc>
                  <a:txBody>
                    <a:bodyPr/>
                    <a:lstStyle/>
                    <a:p>
                      <a:pPr indent="0" lvl="0" marL="0" rtl="0" algn="l">
                        <a:spcBef>
                          <a:spcPts val="0"/>
                        </a:spcBef>
                        <a:spcAft>
                          <a:spcPts val="0"/>
                        </a:spcAft>
                        <a:buNone/>
                      </a:pPr>
                      <a:r>
                        <a:rPr lang="en-US" sz="2000"/>
                        <a:t>-</a:t>
                      </a:r>
                      <a:endParaRPr sz="2000"/>
                    </a:p>
                  </a:txBody>
                  <a:tcPr marT="91425" marB="91425" marR="91425" marL="91425"/>
                </a:tc>
                <a:tc>
                  <a:txBody>
                    <a:bodyPr/>
                    <a:lstStyle/>
                    <a:p>
                      <a:pPr indent="0" lvl="0" marL="0" rtl="0" algn="l">
                        <a:spcBef>
                          <a:spcPts val="0"/>
                        </a:spcBef>
                        <a:spcAft>
                          <a:spcPts val="0"/>
                        </a:spcAft>
                        <a:buNone/>
                      </a:pPr>
                      <a:r>
                        <a:rPr lang="en-US" sz="2000"/>
                        <a:t>G</a:t>
                      </a:r>
                      <a:endParaRPr sz="2000"/>
                    </a:p>
                  </a:txBody>
                  <a:tcPr marT="91425" marB="91425" marR="91425" marL="91425"/>
                </a:tc>
                <a:tc>
                  <a:txBody>
                    <a:bodyPr/>
                    <a:lstStyle/>
                    <a:p>
                      <a:pPr indent="0" lvl="0" marL="0" rtl="0" algn="l">
                        <a:spcBef>
                          <a:spcPts val="0"/>
                        </a:spcBef>
                        <a:spcAft>
                          <a:spcPts val="0"/>
                        </a:spcAft>
                        <a:buNone/>
                      </a:pPr>
                      <a:r>
                        <a:rPr lang="en-US" sz="2000"/>
                        <a:t>C</a:t>
                      </a:r>
                      <a:endParaRPr sz="2000"/>
                    </a:p>
                  </a:txBody>
                  <a:tcPr marT="91425" marB="91425" marR="91425" marL="91425"/>
                </a:tc>
                <a:tc>
                  <a:txBody>
                    <a:bodyPr/>
                    <a:lstStyle/>
                    <a:p>
                      <a:pPr indent="0" lvl="0" marL="0" rtl="0" algn="l">
                        <a:spcBef>
                          <a:spcPts val="0"/>
                        </a:spcBef>
                        <a:spcAft>
                          <a:spcPts val="0"/>
                        </a:spcAft>
                        <a:buNone/>
                      </a:pPr>
                      <a:r>
                        <a:rPr lang="en-US" sz="2000"/>
                        <a:t>A</a:t>
                      </a:r>
                      <a:endParaRPr sz="2000"/>
                    </a:p>
                  </a:txBody>
                  <a:tcPr marT="91425" marB="91425" marR="91425" marL="91425"/>
                </a:tc>
                <a:tc>
                  <a:txBody>
                    <a:bodyPr/>
                    <a:lstStyle/>
                    <a:p>
                      <a:pPr indent="0" lvl="0" marL="0" rtl="0" algn="l">
                        <a:spcBef>
                          <a:spcPts val="0"/>
                        </a:spcBef>
                        <a:spcAft>
                          <a:spcPts val="0"/>
                        </a:spcAft>
                        <a:buNone/>
                      </a:pPr>
                      <a:r>
                        <a:rPr lang="en-US" sz="2000"/>
                        <a:t>T</a:t>
                      </a:r>
                      <a:endParaRPr sz="2000"/>
                    </a:p>
                  </a:txBody>
                  <a:tcPr marT="91425" marB="91425" marR="91425" marL="91425"/>
                </a:tc>
              </a:tr>
              <a:tr h="516875">
                <a:tc>
                  <a:txBody>
                    <a:bodyPr/>
                    <a:lstStyle/>
                    <a:p>
                      <a:pPr indent="0" lvl="0" marL="0" rtl="0" algn="l">
                        <a:spcBef>
                          <a:spcPts val="0"/>
                        </a:spcBef>
                        <a:spcAft>
                          <a:spcPts val="0"/>
                        </a:spcAft>
                        <a:buNone/>
                      </a:pPr>
                      <a:r>
                        <a:rPr lang="en-US" sz="2000"/>
                        <a:t>Hidden state sequence</a:t>
                      </a:r>
                      <a:endParaRPr sz="2000"/>
                    </a:p>
                  </a:txBody>
                  <a:tcPr marT="91425" marB="91425" marR="91425" marL="91425"/>
                </a:tc>
                <a:tc>
                  <a:txBody>
                    <a:bodyPr/>
                    <a:lstStyle/>
                    <a:p>
                      <a:pPr indent="0" lvl="0" marL="0" rtl="0" algn="l">
                        <a:spcBef>
                          <a:spcPts val="0"/>
                        </a:spcBef>
                        <a:spcAft>
                          <a:spcPts val="0"/>
                        </a:spcAft>
                        <a:buNone/>
                      </a:pPr>
                      <a:r>
                        <a:rPr lang="en-US" sz="2000"/>
                        <a:t>I</a:t>
                      </a:r>
                      <a:endParaRPr sz="2000"/>
                    </a:p>
                  </a:txBody>
                  <a:tcPr marT="91425" marB="91425" marR="91425" marL="91425"/>
                </a:tc>
                <a:tc>
                  <a:txBody>
                    <a:bodyPr/>
                    <a:lstStyle/>
                    <a:p>
                      <a:pPr indent="0" lvl="0" marL="0" rtl="0" algn="l">
                        <a:spcBef>
                          <a:spcPts val="0"/>
                        </a:spcBef>
                        <a:spcAft>
                          <a:spcPts val="0"/>
                        </a:spcAft>
                        <a:buNone/>
                      </a:pPr>
                      <a:r>
                        <a:rPr lang="en-US" sz="2000"/>
                        <a:t>I</a:t>
                      </a:r>
                      <a:endParaRPr sz="2000"/>
                    </a:p>
                  </a:txBody>
                  <a:tcPr marT="91425" marB="91425" marR="91425" marL="91425"/>
                </a:tc>
                <a:tc>
                  <a:txBody>
                    <a:bodyPr/>
                    <a:lstStyle/>
                    <a:p>
                      <a:pPr indent="0" lvl="0" marL="0" rtl="0" algn="l">
                        <a:spcBef>
                          <a:spcPts val="0"/>
                        </a:spcBef>
                        <a:spcAft>
                          <a:spcPts val="0"/>
                        </a:spcAft>
                        <a:buNone/>
                      </a:pPr>
                      <a:r>
                        <a:rPr lang="en-US" sz="2000"/>
                        <a:t>M </a:t>
                      </a:r>
                      <a:endParaRPr sz="2000"/>
                    </a:p>
                  </a:txBody>
                  <a:tcPr marT="91425" marB="91425" marR="91425" marL="91425"/>
                </a:tc>
                <a:tc>
                  <a:txBody>
                    <a:bodyPr/>
                    <a:lstStyle/>
                    <a:p>
                      <a:pPr indent="0" lvl="0" marL="0" rtl="0" algn="l">
                        <a:spcBef>
                          <a:spcPts val="0"/>
                        </a:spcBef>
                        <a:spcAft>
                          <a:spcPts val="0"/>
                        </a:spcAft>
                        <a:buNone/>
                      </a:pPr>
                      <a:r>
                        <a:rPr lang="en-US" sz="2000"/>
                        <a:t>M</a:t>
                      </a:r>
                      <a:endParaRPr sz="2000"/>
                    </a:p>
                  </a:txBody>
                  <a:tcPr marT="91425" marB="91425" marR="91425" marL="91425"/>
                </a:tc>
                <a:tc>
                  <a:txBody>
                    <a:bodyPr/>
                    <a:lstStyle/>
                    <a:p>
                      <a:pPr indent="0" lvl="0" marL="0" rtl="0" algn="l">
                        <a:spcBef>
                          <a:spcPts val="0"/>
                        </a:spcBef>
                        <a:spcAft>
                          <a:spcPts val="0"/>
                        </a:spcAft>
                        <a:buNone/>
                      </a:pPr>
                      <a:r>
                        <a:rPr lang="en-US" sz="2000"/>
                        <a:t>M</a:t>
                      </a:r>
                      <a:endParaRPr sz="2000"/>
                    </a:p>
                  </a:txBody>
                  <a:tcPr marT="91425" marB="91425" marR="91425" marL="91425"/>
                </a:tc>
                <a:tc>
                  <a:txBody>
                    <a:bodyPr/>
                    <a:lstStyle/>
                    <a:p>
                      <a:pPr indent="0" lvl="0" marL="0" rtl="0" algn="l">
                        <a:spcBef>
                          <a:spcPts val="0"/>
                        </a:spcBef>
                        <a:spcAft>
                          <a:spcPts val="0"/>
                        </a:spcAft>
                        <a:buNone/>
                      </a:pPr>
                      <a:r>
                        <a:rPr lang="en-US" sz="2000"/>
                        <a:t>D</a:t>
                      </a:r>
                      <a:endParaRPr sz="2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426721" y="365125"/>
            <a:ext cx="11308079" cy="6610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en-US"/>
              <a:t>Outline</a:t>
            </a:r>
            <a:endParaRPr/>
          </a:p>
        </p:txBody>
      </p:sp>
      <p:sp>
        <p:nvSpPr>
          <p:cNvPr id="110" name="Google Shape;110;p8"/>
          <p:cNvSpPr txBox="1"/>
          <p:nvPr>
            <p:ph idx="1" type="body"/>
          </p:nvPr>
        </p:nvSpPr>
        <p:spPr>
          <a:xfrm>
            <a:off x="426721" y="1164688"/>
            <a:ext cx="11308200" cy="5012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rgbClr val="9E9E9E"/>
              </a:buClr>
              <a:buSzPts val="2400"/>
              <a:buChar char="•"/>
            </a:pPr>
            <a:r>
              <a:rPr lang="en-US">
                <a:solidFill>
                  <a:srgbClr val="9E9E9E"/>
                </a:solidFill>
                <a:highlight>
                  <a:schemeClr val="lt1"/>
                </a:highlight>
              </a:rPr>
              <a:t>Introduction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Related Works</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PairHMM</a:t>
            </a:r>
            <a:endParaRPr>
              <a:solidFill>
                <a:srgbClr val="9E9E9E"/>
              </a:solidFill>
              <a:highlight>
                <a:schemeClr val="lt1"/>
              </a:highlight>
            </a:endParaRPr>
          </a:p>
          <a:p>
            <a:pPr indent="-228600" lvl="0" marL="228600" rtl="0" algn="l">
              <a:spcBef>
                <a:spcPts val="1000"/>
              </a:spcBef>
              <a:spcAft>
                <a:spcPts val="0"/>
              </a:spcAft>
              <a:buSzPts val="2400"/>
              <a:buChar char="•"/>
            </a:pPr>
            <a:r>
              <a:rPr lang="en-US">
                <a:highlight>
                  <a:schemeClr val="lt1"/>
                </a:highlight>
              </a:rPr>
              <a:t>Intel Intrinsics Acceleration</a:t>
            </a:r>
            <a:endParaRPr>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CUDA Acceleration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Hardware Acceleration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Comparison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Summary and Conclusions</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Work Distribution</a:t>
            </a:r>
            <a:endParaRPr>
              <a:solidFill>
                <a:srgbClr val="9E9E9E"/>
              </a:solidFill>
              <a:highlight>
                <a:schemeClr val="lt1"/>
              </a:highlight>
            </a:endParaRPr>
          </a:p>
          <a:p>
            <a:pPr indent="-228600" lvl="0" marL="228600" rtl="0" algn="l">
              <a:spcBef>
                <a:spcPts val="1000"/>
              </a:spcBef>
              <a:spcAft>
                <a:spcPts val="0"/>
              </a:spcAft>
              <a:buClr>
                <a:srgbClr val="9E9E9E"/>
              </a:buClr>
              <a:buSzPts val="2400"/>
              <a:buChar char="•"/>
            </a:pPr>
            <a:r>
              <a:rPr lang="en-US">
                <a:solidFill>
                  <a:srgbClr val="9E9E9E"/>
                </a:solidFill>
                <a:highlight>
                  <a:schemeClr val="lt1"/>
                </a:highlight>
              </a:rPr>
              <a:t>Reference</a:t>
            </a:r>
            <a:endParaRPr>
              <a:solidFill>
                <a:srgbClr val="9E9E9E"/>
              </a:solidFill>
              <a:highlight>
                <a:schemeClr val="lt1"/>
              </a:highlight>
            </a:endParaRPr>
          </a:p>
        </p:txBody>
      </p:sp>
      <p:sp>
        <p:nvSpPr>
          <p:cNvPr id="111" name="Google Shape;111;p8"/>
          <p:cNvSpPr txBox="1"/>
          <p:nvPr>
            <p:ph idx="10" type="dt"/>
          </p:nvPr>
        </p:nvSpPr>
        <p:spPr>
          <a:xfrm>
            <a:off x="21844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112" name="Google Shape;112;p8"/>
          <p:cNvSpPr txBox="1"/>
          <p:nvPr>
            <p:ph idx="12" type="sldNum"/>
          </p:nvPr>
        </p:nvSpPr>
        <p:spPr>
          <a:xfrm>
            <a:off x="918972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2022-12-21T19:20:04Z</dcterms:created>
  <dc:creator>Chen, Po-Shao</dc:creator>
</cp:coreProperties>
</file>