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4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9FA1E-813B-42CF-A10D-DC63A5357470}" v="499" dt="2022-05-11T21:07:00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0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F60C-D225-C24C-4FEA-B031877CA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75602-5A54-40F6-0416-62692DF05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91B5-B7B1-124C-638A-C2C37080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A304-D491-FDF4-4C5E-58F90C7C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417C9-ED91-0DD5-EE6F-24BB48D3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98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60C7-292A-3A9C-4719-2E83CDB5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FC8F5-9760-62C2-AFAA-5DB882AA6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FDCE6-E396-8847-1EC4-E176581C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4833-7F8C-DEBB-83CA-8B1C7D5A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8D93-0A44-C30B-CBE1-4FC9BD30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0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1A161-10BD-2F5C-A9D6-BB8BA68AB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B31BF-B93A-03EC-D2C9-C472D85B8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6FC3-056F-F53A-1381-2D3C3A2D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513F-85B6-C99D-5343-340EC07AA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6DE4-A94C-45DC-6B55-E5E4CD10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3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F9DC-DCE0-7DD0-BEA7-1D755F54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39D9-FE52-A757-0BCC-3799D29F4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DE53-113D-375F-83C9-9600CD93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0F72-445B-3AAA-918C-916A4B7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4AC4-2A01-E573-2813-D857B8E5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2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EC02-66B4-19CB-FC80-80611ABC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8FEFE-FBE0-A8AA-AFDC-4544A12D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CE403-BD90-7B43-639E-DF92379F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7A46-E8AD-8385-D946-87B0B3D6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8DE8-1EF8-B4D5-6C75-5D050A7A9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222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718D6-32C2-3696-3C1A-0B9B25E9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D7F0-FF47-3428-BA12-F83231496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C160C-D2D3-5DBC-E590-6A89D545C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370F6-67EF-0A0D-F01D-52B791E5F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CA6F2-D2A5-52D8-4512-5D600569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7C9A9-29B2-5B33-7FE4-FD1BA8CC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80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8117-D7AE-A1C5-3C25-BF21B516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3864-7D2F-E4CE-3F07-7AC1CF361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A220C-7896-1CD2-1EEE-AACB277FA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E42C6-6572-7DAA-32E8-9F0EC85E4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EAEA6-C5B1-0905-2F40-F0F84A1CB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6A7FA-EF0C-D790-9B4C-447C78F7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05FFD0-BEFB-9BC8-9766-5F80495C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66F629-99B4-4005-A1EF-7AFBA3A7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48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0A6C-4A6C-B0AA-EFB3-CB041347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F2E73-0BCF-3410-CB38-2EC77C5E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6E940-D382-EE2A-C104-4870F346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0635E-808C-4157-3D07-822856CC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33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D1194-6504-0AE7-783A-EE9F9FAA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D79F8-B78E-5E25-5B7B-E9318E5C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9F0A-B6DA-98C7-1A1A-DAE7E7ED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5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4CD4-7143-8B3E-2869-E9C37E3F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FE28-C461-F7C5-BE05-C2831AA6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E90E6-8E3C-ECF2-6951-85C2A432E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23208-954A-DE3E-DB7A-8B54D87D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1BB3-FFCE-3F2D-BACD-B045F913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0AAB7-071D-7454-D02D-4A8ACB21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69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8989-1D82-59ED-E12D-3C860BA8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517AB-1283-BAA3-C3BD-0EC18F15B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A76B4-3A4D-C4E4-FD7A-1D3BF77D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8D370-7207-078E-1530-1CAC8456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F6F7-5894-6143-5677-7EB1A23E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30C86-5C3E-6927-E317-7368F783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47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697F2-CB60-527D-3D1E-8CE469D4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A7017-94CE-998B-6EA7-2919AC2F9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D84FC-57E9-78F1-BD25-8AA024C5F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2A730-0398-4460-97BB-F1768EE9683B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37156-81A0-E444-F32D-18B5C02A1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B962-ACC8-4E1F-85A1-25E08D9EC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976F-42A4-4A4F-BB2C-0F554CE797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81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jpe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17" Type="http://schemas.openxmlformats.org/officeDocument/2006/relationships/image" Target="../media/image19.jpeg"/><Relationship Id="rId2" Type="http://schemas.openxmlformats.org/officeDocument/2006/relationships/image" Target="../media/image4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4FCE63-43FF-6361-6D1A-9A74DAF79B9B}"/>
              </a:ext>
            </a:extLst>
          </p:cNvPr>
          <p:cNvSpPr/>
          <p:nvPr/>
        </p:nvSpPr>
        <p:spPr>
          <a:xfrm>
            <a:off x="195106" y="391886"/>
            <a:ext cx="11801788" cy="4994031"/>
          </a:xfrm>
          <a:prstGeom prst="roundRect">
            <a:avLst>
              <a:gd name="adj" fmla="val 772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2FB58-787C-582F-08C1-027512C6D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Refinement, Redrafting and Relaunching the Veterinary Antimicrobial Treatment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9C307-5A49-AB90-DBDE-3760F188A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7567" y="4488552"/>
            <a:ext cx="9144000" cy="540592"/>
          </a:xfrm>
        </p:spPr>
        <p:txBody>
          <a:bodyPr>
            <a:normAutofit/>
          </a:bodyPr>
          <a:lstStyle/>
          <a:p>
            <a:r>
              <a:rPr lang="en-GB" sz="3200" dirty="0"/>
              <a:t>Sean Farrell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20AA32-62AA-3C39-F0E2-C8980EC7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97" y="5730621"/>
            <a:ext cx="2856148" cy="7330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4DADB36-6BE5-81C9-73DF-A54844DC5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5562597"/>
            <a:ext cx="2278410" cy="106912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3526C0E-04B8-B06D-9967-633F4A961C23}"/>
              </a:ext>
            </a:extLst>
          </p:cNvPr>
          <p:cNvSpPr txBox="1">
            <a:spLocks/>
          </p:cNvSpPr>
          <p:nvPr/>
        </p:nvSpPr>
        <p:spPr>
          <a:xfrm>
            <a:off x="1567567" y="3509963"/>
            <a:ext cx="9144000" cy="540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WG1</a:t>
            </a:r>
          </a:p>
        </p:txBody>
      </p:sp>
    </p:spTree>
    <p:extLst>
      <p:ext uri="{BB962C8B-B14F-4D97-AF65-F5344CB8AC3E}">
        <p14:creationId xmlns:p14="http://schemas.microsoft.com/office/powerpoint/2010/main" val="150625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E5CE2C-0AC6-A6E1-0552-03234B5EDA11}"/>
              </a:ext>
            </a:extLst>
          </p:cNvPr>
          <p:cNvSpPr/>
          <p:nvPr/>
        </p:nvSpPr>
        <p:spPr>
          <a:xfrm>
            <a:off x="-6291425" y="-941718"/>
            <a:ext cx="9783654" cy="8741435"/>
          </a:xfrm>
          <a:prstGeom prst="roundRect">
            <a:avLst>
              <a:gd name="adj" fmla="val 772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807D9D-6D08-5B1B-F18C-AB5E21421F2F}"/>
              </a:ext>
            </a:extLst>
          </p:cNvPr>
          <p:cNvSpPr/>
          <p:nvPr/>
        </p:nvSpPr>
        <p:spPr>
          <a:xfrm>
            <a:off x="1075656" y="1834892"/>
            <a:ext cx="3102939" cy="2971024"/>
          </a:xfrm>
          <a:prstGeom prst="roundRect">
            <a:avLst>
              <a:gd name="adj" fmla="val 772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FF8B8-EA13-CD3E-4037-EFB46831586D}"/>
              </a:ext>
            </a:extLst>
          </p:cNvPr>
          <p:cNvSpPr txBox="1"/>
          <p:nvPr/>
        </p:nvSpPr>
        <p:spPr>
          <a:xfrm>
            <a:off x="5559190" y="2132509"/>
            <a:ext cx="43465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/>
              <a:t>Thank you.</a:t>
            </a:r>
          </a:p>
          <a:p>
            <a:endParaRPr lang="en-GB" sz="3600" b="1" dirty="0"/>
          </a:p>
          <a:p>
            <a:r>
              <a:rPr lang="en-GB" sz="2800" b="1" dirty="0"/>
              <a:t>Sean Farrell</a:t>
            </a:r>
          </a:p>
          <a:p>
            <a:r>
              <a:rPr lang="en-GB" sz="2800" dirty="0"/>
              <a:t>sean.farrell2@durham.ac.uk</a:t>
            </a:r>
          </a:p>
          <a:p>
            <a:endParaRPr lang="en-GB" sz="4400" b="1" dirty="0"/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434CD7F8-F000-E30C-60BE-1EB85749C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236" y="5409075"/>
            <a:ext cx="2856148" cy="733078"/>
          </a:xfrm>
          <a:prstGeom prst="rect">
            <a:avLst/>
          </a:prstGeom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A0556AC9-FE3D-3A9F-96B0-8B9A80B5A8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419" y="5241052"/>
            <a:ext cx="2278410" cy="1069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A51AE3-407A-2876-7F58-58A9E9397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15" y="1918988"/>
            <a:ext cx="2802831" cy="28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7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D8EBC6-16AE-3517-57F2-4000C47AFA8E}"/>
              </a:ext>
            </a:extLst>
          </p:cNvPr>
          <p:cNvSpPr/>
          <p:nvPr/>
        </p:nvSpPr>
        <p:spPr>
          <a:xfrm>
            <a:off x="2554000" y="1229352"/>
            <a:ext cx="7083998" cy="432927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85433-4B3C-5182-25E7-AFAAF0F985A7}"/>
              </a:ext>
            </a:extLst>
          </p:cNvPr>
          <p:cNvSpPr/>
          <p:nvPr/>
        </p:nvSpPr>
        <p:spPr>
          <a:xfrm>
            <a:off x="4311804" y="2400857"/>
            <a:ext cx="3568391" cy="2056285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639B6-4FC6-D8B4-B89D-66DC91D6B147}"/>
              </a:ext>
            </a:extLst>
          </p:cNvPr>
          <p:cNvSpPr txBox="1"/>
          <p:nvPr/>
        </p:nvSpPr>
        <p:spPr>
          <a:xfrm>
            <a:off x="2878544" y="1654841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Marit </a:t>
            </a:r>
          </a:p>
          <a:p>
            <a:r>
              <a:rPr lang="en-GB" dirty="0"/>
              <a:t>Gaastra</a:t>
            </a:r>
          </a:p>
          <a:p>
            <a:r>
              <a:rPr lang="en-GB" dirty="0"/>
              <a:t>Maaland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8612D-E764-FB3A-1533-2CB135D7426B}"/>
              </a:ext>
            </a:extLst>
          </p:cNvPr>
          <p:cNvSpPr txBox="1"/>
          <p:nvPr/>
        </p:nvSpPr>
        <p:spPr>
          <a:xfrm>
            <a:off x="4815019" y="3770303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ABA53-0965-B17F-FE3A-5A6A5F0CD146}"/>
              </a:ext>
            </a:extLst>
          </p:cNvPr>
          <p:cNvSpPr txBox="1"/>
          <p:nvPr/>
        </p:nvSpPr>
        <p:spPr>
          <a:xfrm>
            <a:off x="6149622" y="2640607"/>
            <a:ext cx="937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Fergus</a:t>
            </a:r>
          </a:p>
          <a:p>
            <a:r>
              <a:rPr lang="en-GB" dirty="0"/>
              <a:t>Allerton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B06837-F4A7-AC08-2E56-B0114E55A689}"/>
              </a:ext>
            </a:extLst>
          </p:cNvPr>
          <p:cNvSpPr txBox="1"/>
          <p:nvPr/>
        </p:nvSpPr>
        <p:spPr>
          <a:xfrm>
            <a:off x="6461343" y="3600729"/>
            <a:ext cx="916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Dorina</a:t>
            </a:r>
          </a:p>
          <a:p>
            <a:r>
              <a:rPr lang="en-GB" dirty="0" err="1"/>
              <a:t>Timofte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80227-AD1C-CDEA-8062-A0021977B29E}"/>
              </a:ext>
            </a:extLst>
          </p:cNvPr>
          <p:cNvSpPr txBox="1"/>
          <p:nvPr/>
        </p:nvSpPr>
        <p:spPr>
          <a:xfrm>
            <a:off x="276550" y="249787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Contributors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934C48-4448-4BEB-FDBD-A24CC8D1EA49}"/>
              </a:ext>
            </a:extLst>
          </p:cNvPr>
          <p:cNvSpPr txBox="1"/>
          <p:nvPr/>
        </p:nvSpPr>
        <p:spPr>
          <a:xfrm>
            <a:off x="4979060" y="2828692"/>
            <a:ext cx="105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David </a:t>
            </a:r>
          </a:p>
          <a:p>
            <a:r>
              <a:rPr lang="en-GB" dirty="0"/>
              <a:t>Singleton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C18950-BBF1-0956-15CA-53010DD2824C}"/>
              </a:ext>
            </a:extLst>
          </p:cNvPr>
          <p:cNvSpPr txBox="1"/>
          <p:nvPr/>
        </p:nvSpPr>
        <p:spPr>
          <a:xfrm>
            <a:off x="3277310" y="4279830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Farah</a:t>
            </a:r>
          </a:p>
          <a:p>
            <a:r>
              <a:rPr lang="en-GB" dirty="0" err="1"/>
              <a:t>Gonul</a:t>
            </a:r>
            <a:endParaRPr lang="en-GB" dirty="0"/>
          </a:p>
          <a:p>
            <a:r>
              <a:rPr lang="en-GB" dirty="0"/>
              <a:t>Aydin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2B0CE7-33E4-E9D8-639C-0D4C75CFA5AB}"/>
              </a:ext>
            </a:extLst>
          </p:cNvPr>
          <p:cNvSpPr txBox="1"/>
          <p:nvPr/>
        </p:nvSpPr>
        <p:spPr>
          <a:xfrm>
            <a:off x="5693855" y="1421997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Ana</a:t>
            </a:r>
          </a:p>
          <a:p>
            <a:r>
              <a:rPr lang="en-GB" dirty="0"/>
              <a:t>Vale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E0E24-FC3C-503D-F58B-7EA68D05F57B}"/>
              </a:ext>
            </a:extLst>
          </p:cNvPr>
          <p:cNvSpPr txBox="1"/>
          <p:nvPr/>
        </p:nvSpPr>
        <p:spPr>
          <a:xfrm>
            <a:off x="8349271" y="2189660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Ulrika</a:t>
            </a:r>
          </a:p>
          <a:p>
            <a:r>
              <a:rPr lang="en-GB" dirty="0" err="1"/>
              <a:t>Windahl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9689D8-D26A-743D-DC1E-A600F4B1CAE8}"/>
              </a:ext>
            </a:extLst>
          </p:cNvPr>
          <p:cNvSpPr txBox="1"/>
          <p:nvPr/>
        </p:nvSpPr>
        <p:spPr>
          <a:xfrm>
            <a:off x="8000928" y="4537915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Cassia Hare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D628B5-E403-3462-ECBA-29CD05DE9707}"/>
              </a:ext>
            </a:extLst>
          </p:cNvPr>
          <p:cNvSpPr txBox="1"/>
          <p:nvPr/>
        </p:nvSpPr>
        <p:spPr>
          <a:xfrm>
            <a:off x="5649274" y="4635298"/>
            <a:ext cx="89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 err="1">
                <a:effectLst/>
                <a:latin typeface="-apple-system"/>
              </a:rPr>
              <a:t>Arzu</a:t>
            </a:r>
            <a:r>
              <a:rPr lang="en-GB" i="0" dirty="0">
                <a:effectLst/>
                <a:latin typeface="-apple-system"/>
              </a:rPr>
              <a:t> </a:t>
            </a:r>
          </a:p>
          <a:p>
            <a:r>
              <a:rPr lang="en-GB" i="0" dirty="0">
                <a:effectLst/>
                <a:latin typeface="-apple-system"/>
              </a:rPr>
              <a:t>Funda </a:t>
            </a:r>
          </a:p>
          <a:p>
            <a:r>
              <a:rPr lang="en-GB" dirty="0" err="1">
                <a:latin typeface="-apple-system"/>
              </a:rPr>
              <a:t>Bagcigil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57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/>
      <p:bldP spid="13" grpId="0"/>
      <p:bldP spid="14" grpId="0"/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0389D3-3F02-7E0E-9353-B04037D4DF6E}"/>
              </a:ext>
            </a:extLst>
          </p:cNvPr>
          <p:cNvSpPr txBox="1"/>
          <p:nvPr/>
        </p:nvSpPr>
        <p:spPr>
          <a:xfrm>
            <a:off x="276550" y="249787"/>
            <a:ext cx="6537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Areas Improved from Pilot Study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400BD0-79DF-96E7-7A1B-C324E4A3B6F5}"/>
              </a:ext>
            </a:extLst>
          </p:cNvPr>
          <p:cNvSpPr/>
          <p:nvPr/>
        </p:nvSpPr>
        <p:spPr>
          <a:xfrm>
            <a:off x="1098757" y="1933115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/>
              <a:t>Reducing Overall length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50D8E7-6D67-EC32-41B6-AC21B7AD9CEE}"/>
              </a:ext>
            </a:extLst>
          </p:cNvPr>
          <p:cNvSpPr/>
          <p:nvPr/>
        </p:nvSpPr>
        <p:spPr>
          <a:xfrm>
            <a:off x="8238336" y="1921245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/>
              <a:t>Individual Surveys for each languages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F50ACF-B058-F7D8-F578-1FFB55E1DD7C}"/>
              </a:ext>
            </a:extLst>
          </p:cNvPr>
          <p:cNvSpPr/>
          <p:nvPr/>
        </p:nvSpPr>
        <p:spPr>
          <a:xfrm>
            <a:off x="1098757" y="3429000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/>
              <a:t>Reducing free-text options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63BDD16-1D7E-C854-CFCB-4CD67F09295C}"/>
              </a:ext>
            </a:extLst>
          </p:cNvPr>
          <p:cNvSpPr/>
          <p:nvPr/>
        </p:nvSpPr>
        <p:spPr>
          <a:xfrm>
            <a:off x="4721362" y="4834461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/>
              <a:t>Improving Mobile Useability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76AF31-F75B-2139-3CAF-488CD5F105A0}"/>
              </a:ext>
            </a:extLst>
          </p:cNvPr>
          <p:cNvSpPr/>
          <p:nvPr/>
        </p:nvSpPr>
        <p:spPr>
          <a:xfrm>
            <a:off x="4721362" y="1933115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/>
              <a:t>Dedicated Website Platform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7B9BC5-86F7-20D0-087A-9FBAAD48223C}"/>
              </a:ext>
            </a:extLst>
          </p:cNvPr>
          <p:cNvSpPr/>
          <p:nvPr/>
        </p:nvSpPr>
        <p:spPr>
          <a:xfrm>
            <a:off x="4721362" y="3440869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/>
              <a:t>Clearer Questions with more direct Answers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72A65D-7A5F-5791-663D-12C6D9EB067D}"/>
              </a:ext>
            </a:extLst>
          </p:cNvPr>
          <p:cNvSpPr/>
          <p:nvPr/>
        </p:nvSpPr>
        <p:spPr>
          <a:xfrm>
            <a:off x="8343968" y="3429000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dirty="0"/>
              <a:t>Survey Specifically Focussed on Small Animal </a:t>
            </a:r>
          </a:p>
        </p:txBody>
      </p:sp>
    </p:spTree>
    <p:extLst>
      <p:ext uri="{BB962C8B-B14F-4D97-AF65-F5344CB8AC3E}">
        <p14:creationId xmlns:p14="http://schemas.microsoft.com/office/powerpoint/2010/main" val="197483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85433-4B3C-5182-25E7-AFAAF0F985A7}"/>
              </a:ext>
            </a:extLst>
          </p:cNvPr>
          <p:cNvSpPr/>
          <p:nvPr/>
        </p:nvSpPr>
        <p:spPr>
          <a:xfrm>
            <a:off x="-704742" y="1104318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Albanian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080227-AD1C-CDEA-8062-A0021977B29E}"/>
              </a:ext>
            </a:extLst>
          </p:cNvPr>
          <p:cNvSpPr txBox="1"/>
          <p:nvPr/>
        </p:nvSpPr>
        <p:spPr>
          <a:xfrm>
            <a:off x="564784" y="170274"/>
            <a:ext cx="2183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Languages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BE83A1-7193-683B-195D-F246796DAB45}"/>
              </a:ext>
            </a:extLst>
          </p:cNvPr>
          <p:cNvSpPr/>
          <p:nvPr/>
        </p:nvSpPr>
        <p:spPr>
          <a:xfrm>
            <a:off x="1978207" y="1104318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Bosnian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F7E8820-4CB0-46B0-E695-CBAE55EDED4E}"/>
              </a:ext>
            </a:extLst>
          </p:cNvPr>
          <p:cNvSpPr/>
          <p:nvPr/>
        </p:nvSpPr>
        <p:spPr>
          <a:xfrm>
            <a:off x="4661156" y="1104317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Bulgarian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C8869A-1123-D68E-8EC7-7357E3F318B3}"/>
              </a:ext>
            </a:extLst>
          </p:cNvPr>
          <p:cNvSpPr/>
          <p:nvPr/>
        </p:nvSpPr>
        <p:spPr>
          <a:xfrm>
            <a:off x="7344105" y="1104317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Croatian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C83650-7D0C-C1E9-A77E-161E4CDDAADE}"/>
              </a:ext>
            </a:extLst>
          </p:cNvPr>
          <p:cNvSpPr/>
          <p:nvPr/>
        </p:nvSpPr>
        <p:spPr>
          <a:xfrm>
            <a:off x="10027054" y="1104317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Czech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CE8700-2545-D8B3-1858-8AE8561AB8D2}"/>
              </a:ext>
            </a:extLst>
          </p:cNvPr>
          <p:cNvSpPr/>
          <p:nvPr/>
        </p:nvSpPr>
        <p:spPr>
          <a:xfrm>
            <a:off x="-154781" y="2247570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Danish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2F79D5-BF83-0F9D-D320-1894455A929D}"/>
              </a:ext>
            </a:extLst>
          </p:cNvPr>
          <p:cNvSpPr/>
          <p:nvPr/>
        </p:nvSpPr>
        <p:spPr>
          <a:xfrm>
            <a:off x="2528168" y="2247570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Dutch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1FE4B3-831E-F81E-7D02-92B12E86193B}"/>
              </a:ext>
            </a:extLst>
          </p:cNvPr>
          <p:cNvSpPr/>
          <p:nvPr/>
        </p:nvSpPr>
        <p:spPr>
          <a:xfrm>
            <a:off x="5211117" y="2247569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English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C1337ED-885B-D7EA-CAC9-32106E64153C}"/>
              </a:ext>
            </a:extLst>
          </p:cNvPr>
          <p:cNvSpPr/>
          <p:nvPr/>
        </p:nvSpPr>
        <p:spPr>
          <a:xfrm>
            <a:off x="7894066" y="2247569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Estonian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FFD372-83C3-53C5-2C56-8593FEB341DC}"/>
              </a:ext>
            </a:extLst>
          </p:cNvPr>
          <p:cNvSpPr/>
          <p:nvPr/>
        </p:nvSpPr>
        <p:spPr>
          <a:xfrm>
            <a:off x="10577015" y="2247569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Finnish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6A21D16-F483-8FC9-B19E-B6DB117F7E2F}"/>
              </a:ext>
            </a:extLst>
          </p:cNvPr>
          <p:cNvSpPr/>
          <p:nvPr/>
        </p:nvSpPr>
        <p:spPr>
          <a:xfrm>
            <a:off x="-900211" y="3429001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French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656B0C-0F18-2C38-1258-984C42AC29AE}"/>
              </a:ext>
            </a:extLst>
          </p:cNvPr>
          <p:cNvSpPr/>
          <p:nvPr/>
        </p:nvSpPr>
        <p:spPr>
          <a:xfrm>
            <a:off x="1782738" y="3429001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German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E95801A-ABC7-84F9-9359-7B9FF76507A0}"/>
              </a:ext>
            </a:extLst>
          </p:cNvPr>
          <p:cNvSpPr/>
          <p:nvPr/>
        </p:nvSpPr>
        <p:spPr>
          <a:xfrm>
            <a:off x="4465687" y="3429000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Greek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04586E-FABE-DA53-DB31-524ADA4F6DBF}"/>
              </a:ext>
            </a:extLst>
          </p:cNvPr>
          <p:cNvSpPr/>
          <p:nvPr/>
        </p:nvSpPr>
        <p:spPr>
          <a:xfrm>
            <a:off x="7148636" y="3429000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Hebrew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28239CE-0441-DE6E-D361-E5029D9DE9DE}"/>
              </a:ext>
            </a:extLst>
          </p:cNvPr>
          <p:cNvSpPr/>
          <p:nvPr/>
        </p:nvSpPr>
        <p:spPr>
          <a:xfrm>
            <a:off x="9831585" y="3429000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Italian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080E34F-BCE6-E211-643E-AFF544DC3733}"/>
              </a:ext>
            </a:extLst>
          </p:cNvPr>
          <p:cNvSpPr/>
          <p:nvPr/>
        </p:nvSpPr>
        <p:spPr>
          <a:xfrm>
            <a:off x="-350250" y="4572253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Lithuanian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3907676-57B7-D5A1-F80D-08874CEC7C3F}"/>
              </a:ext>
            </a:extLst>
          </p:cNvPr>
          <p:cNvSpPr/>
          <p:nvPr/>
        </p:nvSpPr>
        <p:spPr>
          <a:xfrm>
            <a:off x="2332699" y="4572253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Macedonian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CAD58B-E173-D5F4-16C7-C37B0624933C}"/>
              </a:ext>
            </a:extLst>
          </p:cNvPr>
          <p:cNvSpPr/>
          <p:nvPr/>
        </p:nvSpPr>
        <p:spPr>
          <a:xfrm>
            <a:off x="5015648" y="4572252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Norwegian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B6DD9E8-763D-D264-49B1-3AE7602ACBAE}"/>
              </a:ext>
            </a:extLst>
          </p:cNvPr>
          <p:cNvSpPr/>
          <p:nvPr/>
        </p:nvSpPr>
        <p:spPr>
          <a:xfrm>
            <a:off x="7698597" y="4572252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Polish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392E45F-F755-05E1-02C0-512C729C5028}"/>
              </a:ext>
            </a:extLst>
          </p:cNvPr>
          <p:cNvSpPr/>
          <p:nvPr/>
        </p:nvSpPr>
        <p:spPr>
          <a:xfrm>
            <a:off x="10381546" y="4572252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Romanian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277BDE8-C971-00A9-BD9F-C68EFDE3BBAC}"/>
              </a:ext>
            </a:extLst>
          </p:cNvPr>
          <p:cNvSpPr/>
          <p:nvPr/>
        </p:nvSpPr>
        <p:spPr>
          <a:xfrm>
            <a:off x="-900211" y="5714749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Serbian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78C5E4F-58CB-DDF0-71EF-EE01896EE7D3}"/>
              </a:ext>
            </a:extLst>
          </p:cNvPr>
          <p:cNvSpPr/>
          <p:nvPr/>
        </p:nvSpPr>
        <p:spPr>
          <a:xfrm>
            <a:off x="1782738" y="5714749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Slovak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3FC9E8C-C9AC-B99F-6B7E-48DC65ACE1D0}"/>
              </a:ext>
            </a:extLst>
          </p:cNvPr>
          <p:cNvSpPr/>
          <p:nvPr/>
        </p:nvSpPr>
        <p:spPr>
          <a:xfrm>
            <a:off x="4465687" y="5714748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Spanish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57B680-915E-1806-07F2-DB42D915FFC3}"/>
              </a:ext>
            </a:extLst>
          </p:cNvPr>
          <p:cNvSpPr/>
          <p:nvPr/>
        </p:nvSpPr>
        <p:spPr>
          <a:xfrm>
            <a:off x="7148636" y="5714748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Swedish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8D9C388-45C6-4843-991D-F7D19AFC8A40}"/>
              </a:ext>
            </a:extLst>
          </p:cNvPr>
          <p:cNvSpPr/>
          <p:nvPr/>
        </p:nvSpPr>
        <p:spPr>
          <a:xfrm>
            <a:off x="9831585" y="5714748"/>
            <a:ext cx="2446636" cy="81485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Turkish</a:t>
            </a:r>
          </a:p>
        </p:txBody>
      </p:sp>
    </p:spTree>
    <p:extLst>
      <p:ext uri="{BB962C8B-B14F-4D97-AF65-F5344CB8AC3E}">
        <p14:creationId xmlns:p14="http://schemas.microsoft.com/office/powerpoint/2010/main" val="287398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56EEF-373C-0807-3115-EF7355098993}"/>
              </a:ext>
            </a:extLst>
          </p:cNvPr>
          <p:cNvSpPr txBox="1"/>
          <p:nvPr/>
        </p:nvSpPr>
        <p:spPr>
          <a:xfrm>
            <a:off x="2743263" y="2354257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Marit </a:t>
            </a:r>
          </a:p>
          <a:p>
            <a:r>
              <a:rPr lang="en-GB" dirty="0"/>
              <a:t>Gaastra</a:t>
            </a:r>
          </a:p>
          <a:p>
            <a:r>
              <a:rPr lang="en-GB" dirty="0"/>
              <a:t>Maaland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E4802-E0A4-2C4A-5ADC-158BA43EDD36}"/>
              </a:ext>
            </a:extLst>
          </p:cNvPr>
          <p:cNvSpPr txBox="1"/>
          <p:nvPr/>
        </p:nvSpPr>
        <p:spPr>
          <a:xfrm>
            <a:off x="4220659" y="3896033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1D07A8-A3E1-5FED-9E43-D754A236F958}"/>
              </a:ext>
            </a:extLst>
          </p:cNvPr>
          <p:cNvSpPr txBox="1"/>
          <p:nvPr/>
        </p:nvSpPr>
        <p:spPr>
          <a:xfrm>
            <a:off x="5555262" y="2766337"/>
            <a:ext cx="937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Fergus</a:t>
            </a:r>
          </a:p>
          <a:p>
            <a:r>
              <a:rPr lang="en-GB" dirty="0"/>
              <a:t>Allerton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DDA29-1494-D8B0-6BBF-A693EAFCB9AF}"/>
              </a:ext>
            </a:extLst>
          </p:cNvPr>
          <p:cNvSpPr txBox="1"/>
          <p:nvPr/>
        </p:nvSpPr>
        <p:spPr>
          <a:xfrm>
            <a:off x="5866983" y="3726459"/>
            <a:ext cx="916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Dorina</a:t>
            </a:r>
          </a:p>
          <a:p>
            <a:r>
              <a:rPr lang="en-GB" dirty="0" err="1"/>
              <a:t>Timofte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E0AEA-FDCF-4AFF-976A-568603A2BC3A}"/>
              </a:ext>
            </a:extLst>
          </p:cNvPr>
          <p:cNvSpPr txBox="1"/>
          <p:nvPr/>
        </p:nvSpPr>
        <p:spPr>
          <a:xfrm>
            <a:off x="276550" y="249787"/>
            <a:ext cx="2601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Contributors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49C948-C68F-E3B0-DE63-ABCF21EA7575}"/>
              </a:ext>
            </a:extLst>
          </p:cNvPr>
          <p:cNvSpPr txBox="1"/>
          <p:nvPr/>
        </p:nvSpPr>
        <p:spPr>
          <a:xfrm>
            <a:off x="4384700" y="2954422"/>
            <a:ext cx="105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David </a:t>
            </a:r>
          </a:p>
          <a:p>
            <a:r>
              <a:rPr lang="en-GB" dirty="0"/>
              <a:t>Singleton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AB8047-1946-6EA9-E2AA-5321A16DAEEB}"/>
              </a:ext>
            </a:extLst>
          </p:cNvPr>
          <p:cNvSpPr txBox="1"/>
          <p:nvPr/>
        </p:nvSpPr>
        <p:spPr>
          <a:xfrm>
            <a:off x="3202428" y="4201980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Farah</a:t>
            </a:r>
          </a:p>
          <a:p>
            <a:r>
              <a:rPr lang="en-GB" dirty="0" err="1"/>
              <a:t>Gonul</a:t>
            </a:r>
            <a:endParaRPr lang="en-GB" dirty="0"/>
          </a:p>
          <a:p>
            <a:r>
              <a:rPr lang="en-GB" dirty="0"/>
              <a:t>Aydin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FBE579-2552-603E-B78C-EAC68069D712}"/>
              </a:ext>
            </a:extLst>
          </p:cNvPr>
          <p:cNvSpPr txBox="1"/>
          <p:nvPr/>
        </p:nvSpPr>
        <p:spPr>
          <a:xfrm>
            <a:off x="5099495" y="1547727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Ana</a:t>
            </a:r>
          </a:p>
          <a:p>
            <a:r>
              <a:rPr lang="en-GB" dirty="0"/>
              <a:t>Vale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F3CEA-FF14-B8E0-A751-C797816BCDD4}"/>
              </a:ext>
            </a:extLst>
          </p:cNvPr>
          <p:cNvSpPr txBox="1"/>
          <p:nvPr/>
        </p:nvSpPr>
        <p:spPr>
          <a:xfrm>
            <a:off x="7060856" y="2308091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Ulrika</a:t>
            </a:r>
          </a:p>
          <a:p>
            <a:r>
              <a:rPr lang="en-GB" dirty="0" err="1"/>
              <a:t>Windahl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95887-CFA3-980A-DBA5-C3D314BAAAA5}"/>
              </a:ext>
            </a:extLst>
          </p:cNvPr>
          <p:cNvSpPr txBox="1"/>
          <p:nvPr/>
        </p:nvSpPr>
        <p:spPr>
          <a:xfrm>
            <a:off x="7209794" y="4265365"/>
            <a:ext cx="81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Cassia </a:t>
            </a:r>
          </a:p>
          <a:p>
            <a:r>
              <a:rPr lang="en-GB" i="0" dirty="0">
                <a:effectLst/>
                <a:latin typeface="-apple-system"/>
              </a:rPr>
              <a:t>Hare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F274C-C353-FE12-F250-5C8D584E4DE7}"/>
              </a:ext>
            </a:extLst>
          </p:cNvPr>
          <p:cNvSpPr txBox="1"/>
          <p:nvPr/>
        </p:nvSpPr>
        <p:spPr>
          <a:xfrm>
            <a:off x="4943875" y="4638403"/>
            <a:ext cx="89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 err="1">
                <a:effectLst/>
                <a:latin typeface="-apple-system"/>
              </a:rPr>
              <a:t>Arzu</a:t>
            </a:r>
            <a:r>
              <a:rPr lang="en-GB" i="0" dirty="0">
                <a:effectLst/>
                <a:latin typeface="-apple-system"/>
              </a:rPr>
              <a:t> </a:t>
            </a:r>
          </a:p>
          <a:p>
            <a:r>
              <a:rPr lang="en-GB" i="0" dirty="0">
                <a:effectLst/>
                <a:latin typeface="-apple-system"/>
              </a:rPr>
              <a:t>Funda </a:t>
            </a:r>
          </a:p>
          <a:p>
            <a:r>
              <a:rPr lang="en-GB" dirty="0" err="1">
                <a:latin typeface="-apple-system"/>
              </a:rPr>
              <a:t>Bagcigil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DFC50-5F23-70E7-9670-1EE293B1D186}"/>
              </a:ext>
            </a:extLst>
          </p:cNvPr>
          <p:cNvSpPr txBox="1"/>
          <p:nvPr/>
        </p:nvSpPr>
        <p:spPr>
          <a:xfrm>
            <a:off x="10298560" y="6045098"/>
            <a:ext cx="92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Mento </a:t>
            </a:r>
          </a:p>
          <a:p>
            <a:r>
              <a:rPr lang="en-GB" i="0" dirty="0" err="1">
                <a:effectLst/>
                <a:latin typeface="-apple-system"/>
              </a:rPr>
              <a:t>Alishani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8C918-C214-DBEC-ACE3-FA4671FB2BDF}"/>
              </a:ext>
            </a:extLst>
          </p:cNvPr>
          <p:cNvSpPr txBox="1"/>
          <p:nvPr/>
        </p:nvSpPr>
        <p:spPr>
          <a:xfrm>
            <a:off x="10298560" y="2831053"/>
            <a:ext cx="1068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Ahmed</a:t>
            </a:r>
          </a:p>
          <a:p>
            <a:r>
              <a:rPr lang="en-GB" i="0" dirty="0" err="1">
                <a:effectLst/>
                <a:latin typeface="-apple-system"/>
              </a:rPr>
              <a:t>Smajlovic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92AF3D-D955-AA09-803A-2AFC8EBC5642}"/>
              </a:ext>
            </a:extLst>
          </p:cNvPr>
          <p:cNvSpPr txBox="1"/>
          <p:nvPr/>
        </p:nvSpPr>
        <p:spPr>
          <a:xfrm>
            <a:off x="8314059" y="551103"/>
            <a:ext cx="1052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 err="1">
                <a:effectLst/>
                <a:latin typeface="-apple-system"/>
              </a:rPr>
              <a:t>Aneliya</a:t>
            </a:r>
            <a:endParaRPr lang="en-GB" dirty="0">
              <a:latin typeface="-apple-system"/>
            </a:endParaRPr>
          </a:p>
          <a:p>
            <a:r>
              <a:rPr lang="en-GB" dirty="0" err="1">
                <a:latin typeface="-apple-system"/>
              </a:rPr>
              <a:t>Milanova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9C4D9-2281-51C6-CCD5-FB9135B0D219}"/>
              </a:ext>
            </a:extLst>
          </p:cNvPr>
          <p:cNvSpPr txBox="1"/>
          <p:nvPr/>
        </p:nvSpPr>
        <p:spPr>
          <a:xfrm>
            <a:off x="6919513" y="228318"/>
            <a:ext cx="1035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Danijela/</a:t>
            </a:r>
          </a:p>
          <a:p>
            <a:r>
              <a:rPr lang="en-GB" dirty="0" err="1">
                <a:latin typeface="-apple-system"/>
              </a:rPr>
              <a:t>Zrinka</a:t>
            </a:r>
            <a:endParaRPr lang="en-GB" dirty="0">
              <a:latin typeface="-apple-system"/>
            </a:endParaRPr>
          </a:p>
          <a:p>
            <a:r>
              <a:rPr lang="en-GB" dirty="0" err="1">
                <a:latin typeface="-apple-system"/>
              </a:rPr>
              <a:t>Stritof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B8A86-168A-F918-512B-6481C86B4CCD}"/>
              </a:ext>
            </a:extLst>
          </p:cNvPr>
          <p:cNvSpPr txBox="1"/>
          <p:nvPr/>
        </p:nvSpPr>
        <p:spPr>
          <a:xfrm>
            <a:off x="3477181" y="441591"/>
            <a:ext cx="124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Tereza</a:t>
            </a:r>
          </a:p>
          <a:p>
            <a:r>
              <a:rPr lang="en-GB" dirty="0" err="1"/>
              <a:t>Bodnárová</a:t>
            </a:r>
            <a:r>
              <a:rPr lang="en-GB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F4E3AB-DE4B-8C68-9D33-6B20FCFD5201}"/>
              </a:ext>
            </a:extLst>
          </p:cNvPr>
          <p:cNvSpPr txBox="1"/>
          <p:nvPr/>
        </p:nvSpPr>
        <p:spPr>
          <a:xfrm>
            <a:off x="1138340" y="1283497"/>
            <a:ext cx="1051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Peter</a:t>
            </a:r>
          </a:p>
          <a:p>
            <a:r>
              <a:rPr lang="en-GB" dirty="0" err="1">
                <a:latin typeface="-apple-system"/>
              </a:rPr>
              <a:t>Panduro</a:t>
            </a:r>
            <a:endParaRPr lang="en-GB" dirty="0">
              <a:latin typeface="-apple-system"/>
            </a:endParaRPr>
          </a:p>
          <a:p>
            <a:r>
              <a:rPr lang="en-GB" dirty="0" err="1">
                <a:latin typeface="-apple-system"/>
              </a:rPr>
              <a:t>Damborg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91629D-EC24-F6AF-D64F-8B77522B37ED}"/>
              </a:ext>
            </a:extLst>
          </p:cNvPr>
          <p:cNvSpPr txBox="1"/>
          <p:nvPr/>
        </p:nvSpPr>
        <p:spPr>
          <a:xfrm>
            <a:off x="973279" y="2815922"/>
            <a:ext cx="834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Els</a:t>
            </a:r>
          </a:p>
          <a:p>
            <a:r>
              <a:rPr lang="en-GB" i="0" dirty="0" err="1">
                <a:effectLst/>
                <a:latin typeface="-apple-system"/>
              </a:rPr>
              <a:t>Broens</a:t>
            </a:r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61B079-817F-0235-22B6-B8B302EB2980}"/>
              </a:ext>
            </a:extLst>
          </p:cNvPr>
          <p:cNvSpPr txBox="1"/>
          <p:nvPr/>
        </p:nvSpPr>
        <p:spPr>
          <a:xfrm>
            <a:off x="1288249" y="3971147"/>
            <a:ext cx="1274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Anne-Grete</a:t>
            </a:r>
          </a:p>
          <a:p>
            <a:r>
              <a:rPr lang="en-GB" dirty="0" err="1">
                <a:latin typeface="-apple-system"/>
              </a:rPr>
              <a:t>Martson</a:t>
            </a:r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275D9E-6503-C254-195B-1C3C9744C45C}"/>
              </a:ext>
            </a:extLst>
          </p:cNvPr>
          <p:cNvSpPr txBox="1"/>
          <p:nvPr/>
        </p:nvSpPr>
        <p:spPr>
          <a:xfrm>
            <a:off x="1631924" y="5134409"/>
            <a:ext cx="1002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Erika</a:t>
            </a:r>
          </a:p>
          <a:p>
            <a:r>
              <a:rPr lang="en-GB" i="0" dirty="0" err="1">
                <a:effectLst/>
                <a:latin typeface="-apple-system"/>
              </a:rPr>
              <a:t>Villedieu</a:t>
            </a:r>
            <a:endParaRPr lang="en-GB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F91BA-D714-CDFF-FCEB-09F8E3C92E4F}"/>
              </a:ext>
            </a:extLst>
          </p:cNvPr>
          <p:cNvSpPr txBox="1"/>
          <p:nvPr/>
        </p:nvSpPr>
        <p:spPr>
          <a:xfrm>
            <a:off x="3287899" y="578074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 err="1">
                <a:effectLst/>
                <a:latin typeface="-apple-system"/>
              </a:rPr>
              <a:t>Vassillis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7CA27-8ED0-7E14-C8F5-B4EFE361FAA4}"/>
              </a:ext>
            </a:extLst>
          </p:cNvPr>
          <p:cNvSpPr txBox="1"/>
          <p:nvPr/>
        </p:nvSpPr>
        <p:spPr>
          <a:xfrm>
            <a:off x="4977334" y="6045098"/>
            <a:ext cx="103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Simona</a:t>
            </a:r>
          </a:p>
          <a:p>
            <a:r>
              <a:rPr lang="en-GB" dirty="0" err="1">
                <a:latin typeface="-apple-system"/>
              </a:rPr>
              <a:t>Giustino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C9DB89-25E4-C2CE-44CB-7105FC9ED3D4}"/>
              </a:ext>
            </a:extLst>
          </p:cNvPr>
          <p:cNvSpPr txBox="1"/>
          <p:nvPr/>
        </p:nvSpPr>
        <p:spPr>
          <a:xfrm>
            <a:off x="6586305" y="5899473"/>
            <a:ext cx="143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Aleksandr</a:t>
            </a:r>
          </a:p>
          <a:p>
            <a:r>
              <a:rPr lang="en-GB" dirty="0" err="1">
                <a:latin typeface="-apple-system"/>
              </a:rPr>
              <a:t>Novoslavskij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6FC09B-391D-A0E2-F802-3BD1F5406200}"/>
              </a:ext>
            </a:extLst>
          </p:cNvPr>
          <p:cNvSpPr txBox="1"/>
          <p:nvPr/>
        </p:nvSpPr>
        <p:spPr>
          <a:xfrm>
            <a:off x="8790182" y="5844409"/>
            <a:ext cx="143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0" dirty="0" err="1">
                <a:effectLst/>
                <a:latin typeface="-apple-system"/>
              </a:rPr>
              <a:t>Dragana</a:t>
            </a:r>
            <a:endParaRPr lang="en-GB" i="0" dirty="0">
              <a:effectLst/>
              <a:latin typeface="-apple-system"/>
            </a:endParaRPr>
          </a:p>
          <a:p>
            <a:r>
              <a:rPr lang="en-GB" dirty="0" err="1">
                <a:latin typeface="-apple-system"/>
              </a:rPr>
              <a:t>Bozic</a:t>
            </a:r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F7AAAE-67ED-2926-000D-8914EEE02362}"/>
              </a:ext>
            </a:extLst>
          </p:cNvPr>
          <p:cNvSpPr txBox="1"/>
          <p:nvPr/>
        </p:nvSpPr>
        <p:spPr>
          <a:xfrm>
            <a:off x="9713891" y="3878814"/>
            <a:ext cx="143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Jana </a:t>
            </a:r>
            <a:r>
              <a:rPr lang="en-GB" dirty="0" err="1"/>
              <a:t>Koščová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03B5AC-B0C3-B60E-3B2D-B699A085B1A5}"/>
              </a:ext>
            </a:extLst>
          </p:cNvPr>
          <p:cNvSpPr txBox="1"/>
          <p:nvPr/>
        </p:nvSpPr>
        <p:spPr>
          <a:xfrm>
            <a:off x="9797826" y="4617478"/>
            <a:ext cx="1438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Alvaro</a:t>
            </a:r>
          </a:p>
          <a:p>
            <a:r>
              <a:rPr lang="en-GB" dirty="0" err="1"/>
              <a:t>Salmoral</a:t>
            </a:r>
            <a:r>
              <a:rPr lang="en-GB" dirty="0"/>
              <a:t> Lopez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09EDA5-804E-2A39-5894-31E4E7D637B7}"/>
              </a:ext>
            </a:extLst>
          </p:cNvPr>
          <p:cNvSpPr txBox="1"/>
          <p:nvPr/>
        </p:nvSpPr>
        <p:spPr>
          <a:xfrm>
            <a:off x="9713891" y="1049384"/>
            <a:ext cx="1251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 err="1">
                <a:effectLst/>
                <a:latin typeface="-apple-system"/>
              </a:rPr>
              <a:t>Serafeim</a:t>
            </a:r>
            <a:endParaRPr lang="en-GB" i="0" dirty="0">
              <a:effectLst/>
              <a:latin typeface="-apple-system"/>
            </a:endParaRPr>
          </a:p>
          <a:p>
            <a:r>
              <a:rPr lang="en-GB" dirty="0" err="1">
                <a:latin typeface="-apple-system"/>
              </a:rPr>
              <a:t>Chaintoutis</a:t>
            </a:r>
            <a:endParaRPr lang="en-GB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A7F963-7876-9FFA-9E46-CB54438262F6}"/>
              </a:ext>
            </a:extLst>
          </p:cNvPr>
          <p:cNvSpPr/>
          <p:nvPr/>
        </p:nvSpPr>
        <p:spPr>
          <a:xfrm>
            <a:off x="2529947" y="1292615"/>
            <a:ext cx="7083998" cy="432927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157BFE-C14E-5B74-7C7D-29B2EEBB83AF}"/>
              </a:ext>
            </a:extLst>
          </p:cNvPr>
          <p:cNvSpPr txBox="1"/>
          <p:nvPr/>
        </p:nvSpPr>
        <p:spPr>
          <a:xfrm>
            <a:off x="2878544" y="1654841"/>
            <a:ext cx="10102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Marit </a:t>
            </a:r>
          </a:p>
          <a:p>
            <a:r>
              <a:rPr lang="en-GB" dirty="0"/>
              <a:t>Gaastra</a:t>
            </a:r>
          </a:p>
          <a:p>
            <a:r>
              <a:rPr lang="en-GB" dirty="0"/>
              <a:t>Maaland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272F91-D09C-F9A4-20F3-D2DE963A7389}"/>
              </a:ext>
            </a:extLst>
          </p:cNvPr>
          <p:cNvSpPr txBox="1"/>
          <p:nvPr/>
        </p:nvSpPr>
        <p:spPr>
          <a:xfrm>
            <a:off x="4771058" y="3926011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Myself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3919D6A-D306-5D61-FFB3-8EE2DBA09DDA}"/>
              </a:ext>
            </a:extLst>
          </p:cNvPr>
          <p:cNvSpPr txBox="1"/>
          <p:nvPr/>
        </p:nvSpPr>
        <p:spPr>
          <a:xfrm>
            <a:off x="6149622" y="2640607"/>
            <a:ext cx="937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Fergus</a:t>
            </a:r>
          </a:p>
          <a:p>
            <a:r>
              <a:rPr lang="en-GB" dirty="0"/>
              <a:t>Allerton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5DD8DF-4A97-3F1C-745F-023FF37E9BC9}"/>
              </a:ext>
            </a:extLst>
          </p:cNvPr>
          <p:cNvSpPr txBox="1"/>
          <p:nvPr/>
        </p:nvSpPr>
        <p:spPr>
          <a:xfrm>
            <a:off x="7158946" y="3423003"/>
            <a:ext cx="916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Dorina</a:t>
            </a:r>
          </a:p>
          <a:p>
            <a:r>
              <a:rPr lang="en-GB" dirty="0" err="1"/>
              <a:t>Timofte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0375EB-D5AE-2672-ABBE-E6C6A6B1B999}"/>
              </a:ext>
            </a:extLst>
          </p:cNvPr>
          <p:cNvSpPr txBox="1"/>
          <p:nvPr/>
        </p:nvSpPr>
        <p:spPr>
          <a:xfrm>
            <a:off x="4640961" y="2580354"/>
            <a:ext cx="10596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David </a:t>
            </a:r>
          </a:p>
          <a:p>
            <a:r>
              <a:rPr lang="en-GB" dirty="0"/>
              <a:t>Singleton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1743BB-C735-94E0-00A9-BBA7AA5BDAC3}"/>
              </a:ext>
            </a:extLst>
          </p:cNvPr>
          <p:cNvSpPr txBox="1"/>
          <p:nvPr/>
        </p:nvSpPr>
        <p:spPr>
          <a:xfrm>
            <a:off x="3277310" y="4279830"/>
            <a:ext cx="7489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Farah</a:t>
            </a:r>
          </a:p>
          <a:p>
            <a:r>
              <a:rPr lang="en-GB" dirty="0" err="1"/>
              <a:t>Gonul</a:t>
            </a:r>
            <a:endParaRPr lang="en-GB" dirty="0"/>
          </a:p>
          <a:p>
            <a:r>
              <a:rPr lang="en-GB" dirty="0"/>
              <a:t>Aydin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10B6C9-5368-41E1-7C9F-D2ABE0A60427}"/>
              </a:ext>
            </a:extLst>
          </p:cNvPr>
          <p:cNvSpPr txBox="1"/>
          <p:nvPr/>
        </p:nvSpPr>
        <p:spPr>
          <a:xfrm>
            <a:off x="5693855" y="1421997"/>
            <a:ext cx="582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Ana</a:t>
            </a:r>
          </a:p>
          <a:p>
            <a:r>
              <a:rPr lang="en-GB" dirty="0"/>
              <a:t>Vale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379223-72F6-B54B-42C0-013CBE307882}"/>
              </a:ext>
            </a:extLst>
          </p:cNvPr>
          <p:cNvSpPr txBox="1"/>
          <p:nvPr/>
        </p:nvSpPr>
        <p:spPr>
          <a:xfrm>
            <a:off x="8349271" y="2189660"/>
            <a:ext cx="97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Ulrika</a:t>
            </a:r>
          </a:p>
          <a:p>
            <a:r>
              <a:rPr lang="en-GB" dirty="0" err="1"/>
              <a:t>Windahl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16703E-1F8B-C653-939E-DD5EA658B31C}"/>
              </a:ext>
            </a:extLst>
          </p:cNvPr>
          <p:cNvSpPr txBox="1"/>
          <p:nvPr/>
        </p:nvSpPr>
        <p:spPr>
          <a:xfrm>
            <a:off x="8000928" y="4537915"/>
            <a:ext cx="1280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>
                <a:effectLst/>
                <a:latin typeface="-apple-system"/>
              </a:rPr>
              <a:t>Cassia Hare</a:t>
            </a:r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D5EBB0C-C04E-E63A-9601-8DBDA3ADC6AE}"/>
              </a:ext>
            </a:extLst>
          </p:cNvPr>
          <p:cNvSpPr txBox="1"/>
          <p:nvPr/>
        </p:nvSpPr>
        <p:spPr>
          <a:xfrm>
            <a:off x="5649274" y="4635298"/>
            <a:ext cx="8934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0" dirty="0" err="1">
                <a:effectLst/>
                <a:latin typeface="-apple-system"/>
              </a:rPr>
              <a:t>Arzu</a:t>
            </a:r>
            <a:r>
              <a:rPr lang="en-GB" i="0" dirty="0">
                <a:effectLst/>
                <a:latin typeface="-apple-system"/>
              </a:rPr>
              <a:t> </a:t>
            </a:r>
          </a:p>
          <a:p>
            <a:r>
              <a:rPr lang="en-GB" i="0" dirty="0">
                <a:effectLst/>
                <a:latin typeface="-apple-system"/>
              </a:rPr>
              <a:t>Funda </a:t>
            </a:r>
          </a:p>
          <a:p>
            <a:r>
              <a:rPr lang="en-GB" dirty="0" err="1">
                <a:latin typeface="-apple-system"/>
              </a:rPr>
              <a:t>Bagcigil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319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A089F46-6EF9-906A-A5AF-9F5BB6A68DDD}"/>
              </a:ext>
            </a:extLst>
          </p:cNvPr>
          <p:cNvSpPr txBox="1"/>
          <p:nvPr/>
        </p:nvSpPr>
        <p:spPr>
          <a:xfrm>
            <a:off x="1905000" y="1093304"/>
            <a:ext cx="9862930" cy="4204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98DC96F-DEA1-E009-EE92-AA86AD9C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1"/>
            <a:ext cx="12192000" cy="681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244C2A-1EF6-EA46-606E-626FA2447C2B}"/>
              </a:ext>
            </a:extLst>
          </p:cNvPr>
          <p:cNvSpPr/>
          <p:nvPr/>
        </p:nvSpPr>
        <p:spPr>
          <a:xfrm>
            <a:off x="5430579" y="178791"/>
            <a:ext cx="6656526" cy="2330536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49804A1-6A8A-0EA6-7216-2621FE193A00}"/>
              </a:ext>
            </a:extLst>
          </p:cNvPr>
          <p:cNvSpPr/>
          <p:nvPr/>
        </p:nvSpPr>
        <p:spPr>
          <a:xfrm>
            <a:off x="5430579" y="2766060"/>
            <a:ext cx="6575330" cy="3855069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F770C0A-305B-D826-FBFC-AD83FB90B72A}"/>
              </a:ext>
            </a:extLst>
          </p:cNvPr>
          <p:cNvSpPr/>
          <p:nvPr/>
        </p:nvSpPr>
        <p:spPr>
          <a:xfrm>
            <a:off x="104895" y="104107"/>
            <a:ext cx="5030985" cy="6590308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074" name="Picture 2" descr="See the source image">
            <a:extLst>
              <a:ext uri="{FF2B5EF4-FFF2-40B4-BE49-F238E27FC236}">
                <a16:creationId xmlns:a16="http://schemas.microsoft.com/office/drawing/2014/main" id="{482CAF3C-69FB-4669-CD7D-899AE4EDA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93" y="798338"/>
            <a:ext cx="2483807" cy="5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attLab - Veterinary Diagnostic and Clinical Pathology Laboratory UK">
            <a:extLst>
              <a:ext uri="{FF2B5EF4-FFF2-40B4-BE49-F238E27FC236}">
                <a16:creationId xmlns:a16="http://schemas.microsoft.com/office/drawing/2014/main" id="{7DB4E97E-3AEF-BF73-166C-ED738A472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6" y="1778911"/>
            <a:ext cx="2717926" cy="123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oyal Veterinary College (RVC) (@RoyalVetCollege) / Twitter">
            <a:extLst>
              <a:ext uri="{FF2B5EF4-FFF2-40B4-BE49-F238E27FC236}">
                <a16:creationId xmlns:a16="http://schemas.microsoft.com/office/drawing/2014/main" id="{D5A31884-E06E-34BF-CA17-E1FC05F36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23683" r="7195" b="20713"/>
          <a:stretch/>
        </p:blipFill>
        <p:spPr bwMode="auto">
          <a:xfrm>
            <a:off x="8869546" y="4390408"/>
            <a:ext cx="1488535" cy="99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rona-News - LABOKLIN GMBH &amp; CO.KG LABOR FÜR KLINISCHE DIAGNOSTIK">
            <a:extLst>
              <a:ext uri="{FF2B5EF4-FFF2-40B4-BE49-F238E27FC236}">
                <a16:creationId xmlns:a16="http://schemas.microsoft.com/office/drawing/2014/main" id="{68B2B780-C91B-23AB-9438-DE1EAC5EA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6" t="16407" r="22256" b="18856"/>
          <a:stretch/>
        </p:blipFill>
        <p:spPr bwMode="auto">
          <a:xfrm>
            <a:off x="1524300" y="3057950"/>
            <a:ext cx="2401087" cy="53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AE760-2B44-1681-5CE8-F6019B702D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852" y="1241782"/>
            <a:ext cx="1652600" cy="495304"/>
          </a:xfrm>
          <a:prstGeom prst="rect">
            <a:avLst/>
          </a:prstGeom>
        </p:spPr>
      </p:pic>
      <p:pic>
        <p:nvPicPr>
          <p:cNvPr id="3082" name="Picture 10" descr="NationWide Laboratories - Veterinary Practice">
            <a:extLst>
              <a:ext uri="{FF2B5EF4-FFF2-40B4-BE49-F238E27FC236}">
                <a16:creationId xmlns:a16="http://schemas.microsoft.com/office/drawing/2014/main" id="{890AF3B6-48B1-92B9-1489-1C6655D59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0" t="11561" r="17415" b="17246"/>
          <a:stretch/>
        </p:blipFill>
        <p:spPr bwMode="auto">
          <a:xfrm>
            <a:off x="2969118" y="3966118"/>
            <a:ext cx="1739809" cy="13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niCura | LinkedIn">
            <a:extLst>
              <a:ext uri="{FF2B5EF4-FFF2-40B4-BE49-F238E27FC236}">
                <a16:creationId xmlns:a16="http://schemas.microsoft.com/office/drawing/2014/main" id="{5169ED94-9D99-C7D9-E197-516CE5F6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29" y="3721091"/>
            <a:ext cx="1616591" cy="1616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Norway - NSAVA - FECAVA">
            <a:extLst>
              <a:ext uri="{FF2B5EF4-FFF2-40B4-BE49-F238E27FC236}">
                <a16:creationId xmlns:a16="http://schemas.microsoft.com/office/drawing/2014/main" id="{8DEEF628-1FED-734E-4024-441DAE05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466" y="5118220"/>
            <a:ext cx="1568057" cy="13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Norwegian Food Safety Authority Increases Meat Checks | Food Safety Europa">
            <a:extLst>
              <a:ext uri="{FF2B5EF4-FFF2-40B4-BE49-F238E27FC236}">
                <a16:creationId xmlns:a16="http://schemas.microsoft.com/office/drawing/2014/main" id="{E2214ABA-327D-DF76-2471-F7E18D951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776" y="1137241"/>
            <a:ext cx="1503494" cy="109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The Icelandic Food and Veterinary Authority (MAST)">
            <a:extLst>
              <a:ext uri="{FF2B5EF4-FFF2-40B4-BE49-F238E27FC236}">
                <a16:creationId xmlns:a16="http://schemas.microsoft.com/office/drawing/2014/main" id="{C4A96926-90DB-54CD-2319-9C1A2A05B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534" y="646590"/>
            <a:ext cx="1579410" cy="5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Estonia - ESAVA - FECAVA">
            <a:extLst>
              <a:ext uri="{FF2B5EF4-FFF2-40B4-BE49-F238E27FC236}">
                <a16:creationId xmlns:a16="http://schemas.microsoft.com/office/drawing/2014/main" id="{C069E567-B547-A723-3591-16F748BE6C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8" b="12788"/>
          <a:stretch/>
        </p:blipFill>
        <p:spPr bwMode="auto">
          <a:xfrm>
            <a:off x="5931067" y="3867965"/>
            <a:ext cx="1852877" cy="132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National Food Agency">
            <a:extLst>
              <a:ext uri="{FF2B5EF4-FFF2-40B4-BE49-F238E27FC236}">
                <a16:creationId xmlns:a16="http://schemas.microsoft.com/office/drawing/2014/main" id="{409F7873-C40C-8E6A-0886-05136B17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331" y="458031"/>
            <a:ext cx="2376629" cy="109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 descr="IVC Evidensia | EU-Startups">
            <a:extLst>
              <a:ext uri="{FF2B5EF4-FFF2-40B4-BE49-F238E27FC236}">
                <a16:creationId xmlns:a16="http://schemas.microsoft.com/office/drawing/2014/main" id="{4AC98F89-91D3-F78E-C01A-9F2540664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28" y="5337682"/>
            <a:ext cx="2265752" cy="12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Swedish antimicrobial guidelines | Worms &amp; Germs Blog">
            <a:extLst>
              <a:ext uri="{FF2B5EF4-FFF2-40B4-BE49-F238E27FC236}">
                <a16:creationId xmlns:a16="http://schemas.microsoft.com/office/drawing/2014/main" id="{90D00977-2720-B5D0-CEC7-FD3E3E595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13"/>
          <a:stretch/>
        </p:blipFill>
        <p:spPr bwMode="auto">
          <a:xfrm>
            <a:off x="6096000" y="2859852"/>
            <a:ext cx="1247641" cy="107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6" name="Picture 34" descr="ESCMID Study Group for Veterinary Microbiology (ESGVM) | LinkedIn">
            <a:extLst>
              <a:ext uri="{FF2B5EF4-FFF2-40B4-BE49-F238E27FC236}">
                <a16:creationId xmlns:a16="http://schemas.microsoft.com/office/drawing/2014/main" id="{3668369D-5577-465A-8FD2-5083F6D022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0"/>
          <a:stretch/>
        </p:blipFill>
        <p:spPr bwMode="auto">
          <a:xfrm>
            <a:off x="8333003" y="3554169"/>
            <a:ext cx="1625998" cy="42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36" descr="AVEPA | Asociacion de Veterinarios Espanoles Especialistas en Pequenos  Animales">
            <a:extLst>
              <a:ext uri="{FF2B5EF4-FFF2-40B4-BE49-F238E27FC236}">
                <a16:creationId xmlns:a16="http://schemas.microsoft.com/office/drawing/2014/main" id="{8AB76634-611C-6CF5-0351-02DB46DC20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5" t="12668" r="10049" b="11580"/>
          <a:stretch/>
        </p:blipFill>
        <p:spPr bwMode="auto">
          <a:xfrm>
            <a:off x="10231604" y="2968922"/>
            <a:ext cx="1543754" cy="143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VetCompass - Royal Veterinary College, RVC">
            <a:extLst>
              <a:ext uri="{FF2B5EF4-FFF2-40B4-BE49-F238E27FC236}">
                <a16:creationId xmlns:a16="http://schemas.microsoft.com/office/drawing/2014/main" id="{CB83282F-6CC9-F4AF-5E28-354EA1F7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22" y="5345822"/>
            <a:ext cx="2282682" cy="110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12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CF175C-2F1D-8F2B-117E-8F1828F89518}"/>
              </a:ext>
            </a:extLst>
          </p:cNvPr>
          <p:cNvSpPr/>
          <p:nvPr/>
        </p:nvSpPr>
        <p:spPr>
          <a:xfrm>
            <a:off x="-6716924" y="304828"/>
            <a:ext cx="11801788" cy="7889241"/>
          </a:xfrm>
          <a:prstGeom prst="roundRect">
            <a:avLst>
              <a:gd name="adj" fmla="val 772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0FB77A-1DD4-A149-6494-8051AD669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66219"/>
              </p:ext>
            </p:extLst>
          </p:nvPr>
        </p:nvGraphicFramePr>
        <p:xfrm>
          <a:off x="5615951" y="1899163"/>
          <a:ext cx="6284068" cy="3510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5785">
                  <a:extLst>
                    <a:ext uri="{9D8B030D-6E8A-4147-A177-3AD203B41FA5}">
                      <a16:colId xmlns:a16="http://schemas.microsoft.com/office/drawing/2014/main" val="1907110113"/>
                    </a:ext>
                  </a:extLst>
                </a:gridCol>
                <a:gridCol w="4558283">
                  <a:extLst>
                    <a:ext uri="{9D8B030D-6E8A-4147-A177-3AD203B41FA5}">
                      <a16:colId xmlns:a16="http://schemas.microsoft.com/office/drawing/2014/main" val="1751630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Countries Surpassed “100” Goal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Survey Contributors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94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Turkey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Funda/Farah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210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Greece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i="0" dirty="0" err="1">
                          <a:effectLst/>
                          <a:latin typeface="-apple-system"/>
                        </a:rPr>
                        <a:t>Serafeim</a:t>
                      </a:r>
                      <a:r>
                        <a:rPr lang="en-GB" i="0" dirty="0">
                          <a:effectLst/>
                          <a:latin typeface="-apple-system"/>
                        </a:rPr>
                        <a:t> </a:t>
                      </a:r>
                      <a:r>
                        <a:rPr lang="en-GB" dirty="0" err="1">
                          <a:latin typeface="-apple-system"/>
                        </a:rPr>
                        <a:t>Chaintoutis</a:t>
                      </a:r>
                      <a:r>
                        <a:rPr lang="en-GB" dirty="0">
                          <a:latin typeface="-apple-system"/>
                        </a:rPr>
                        <a:t> (N= 93 – close enough)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58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Norway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Marit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723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Sweden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Ulrika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337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France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Fergus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83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Romania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Dorina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55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United Kingdom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David/Fergus/Cassia/Dorina/Ana/Me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807602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E37580-79FE-1BA8-1835-07CB67BB7AF8}"/>
              </a:ext>
            </a:extLst>
          </p:cNvPr>
          <p:cNvSpPr txBox="1"/>
          <p:nvPr/>
        </p:nvSpPr>
        <p:spPr>
          <a:xfrm>
            <a:off x="5262664" y="304828"/>
            <a:ext cx="5225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Top Performing Countries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70DE1A-C347-3229-1831-CACFC6478D33}"/>
              </a:ext>
            </a:extLst>
          </p:cNvPr>
          <p:cNvSpPr/>
          <p:nvPr/>
        </p:nvSpPr>
        <p:spPr>
          <a:xfrm>
            <a:off x="7379258" y="1482604"/>
            <a:ext cx="4744497" cy="424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B81266-A168-AE61-2B6B-707C19790C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80" r="4489"/>
          <a:stretch/>
        </p:blipFill>
        <p:spPr>
          <a:xfrm>
            <a:off x="-1216657" y="518023"/>
            <a:ext cx="6002017" cy="633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7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807D9D-6D08-5B1B-F18C-AB5E21421F2F}"/>
              </a:ext>
            </a:extLst>
          </p:cNvPr>
          <p:cNvSpPr/>
          <p:nvPr/>
        </p:nvSpPr>
        <p:spPr>
          <a:xfrm>
            <a:off x="485548" y="325069"/>
            <a:ext cx="11401651" cy="6207856"/>
          </a:xfrm>
          <a:prstGeom prst="roundRect">
            <a:avLst>
              <a:gd name="adj" fmla="val 7729"/>
            </a:avLst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BCDA1-F9F6-9AE1-24F6-F0F75083D9EA}"/>
              </a:ext>
            </a:extLst>
          </p:cNvPr>
          <p:cNvSpPr txBox="1"/>
          <p:nvPr/>
        </p:nvSpPr>
        <p:spPr>
          <a:xfrm>
            <a:off x="658290" y="658159"/>
            <a:ext cx="3450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Getting Involved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F0D2E-DC0A-6616-F725-6D26707CE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37" y="2177374"/>
            <a:ext cx="8263871" cy="32687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815304-998A-40DE-D358-6C73912E4862}"/>
              </a:ext>
            </a:extLst>
          </p:cNvPr>
          <p:cNvSpPr txBox="1"/>
          <p:nvPr/>
        </p:nvSpPr>
        <p:spPr>
          <a:xfrm>
            <a:off x="916093" y="1456180"/>
            <a:ext cx="3658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Survey Website </a:t>
            </a:r>
            <a:r>
              <a:rPr lang="en-GB" sz="2000" b="1" dirty="0">
                <a:sym typeface="Wingdings" panose="05000000000000000000" pitchFamily="2" charset="2"/>
              </a:rPr>
              <a:t></a:t>
            </a:r>
            <a:r>
              <a:rPr lang="en-GB" sz="2000" b="1" dirty="0"/>
              <a:t> League Table</a:t>
            </a:r>
          </a:p>
        </p:txBody>
      </p:sp>
    </p:spTree>
    <p:extLst>
      <p:ext uri="{BB962C8B-B14F-4D97-AF65-F5344CB8AC3E}">
        <p14:creationId xmlns:p14="http://schemas.microsoft.com/office/powerpoint/2010/main" val="517283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244</Words>
  <Application>Microsoft Macintosh PowerPoint</Application>
  <PresentationFormat>Widescreen</PresentationFormat>
  <Paragraphs>158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Wingdings</vt:lpstr>
      <vt:lpstr>Office Theme</vt:lpstr>
      <vt:lpstr>Refinement, Redrafting and Relaunching the Veterinary Antimicrobial Treatment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Refinement, Redrafting and Relaunching the Veterinary Antimicrobial Treatment Survey</dc:title>
  <dc:creator>Sean Farrell</dc:creator>
  <cp:lastModifiedBy>Sean Farrell</cp:lastModifiedBy>
  <cp:revision>2</cp:revision>
  <dcterms:created xsi:type="dcterms:W3CDTF">2022-05-10T21:16:37Z</dcterms:created>
  <dcterms:modified xsi:type="dcterms:W3CDTF">2025-10-30T10:48:35Z</dcterms:modified>
</cp:coreProperties>
</file>