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7282f2d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7282f2d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7282f2d0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7282f2d0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ab59a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ab59a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ab59a3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ab59a3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ab59a2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ab59a2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ab59a3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ab59a3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7282f2d0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7282f2d0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TABLE with RMSE values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7282f2d0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7282f2d0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7282f2d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7282f2d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7282f2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7282f2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7282f2d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7282f2d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7282f2d0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7282f2d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7282f2d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7282f2d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7282f2d0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7282f2d0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08bd4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08bd4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08bd40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08bd40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inance.yahoo.com/quote/IBM/history?p=IBM" TargetMode="External"/><Relationship Id="rId4" Type="http://schemas.openxmlformats.org/officeDocument/2006/relationships/hyperlink" Target="https://finance.yahoo.com/quote/%5EIXIC/history?p=%5EIXIC" TargetMode="External"/><Relationship Id="rId5" Type="http://schemas.openxmlformats.org/officeDocument/2006/relationships/hyperlink" Target="https://finance.yahoo.com/quote/%5EGSPC/history?p=%5EGSPC" TargetMode="External"/><Relationship Id="rId6" Type="http://schemas.openxmlformats.org/officeDocument/2006/relationships/hyperlink" Target="https://fred.stlouisfed.org/series/T10YIE" TargetMode="External"/><Relationship Id="rId7" Type="http://schemas.openxmlformats.org/officeDocument/2006/relationships/hyperlink" Target="https://www.bea.gov/data/gdp/gross-domestic-product" TargetMode="External"/><Relationship Id="rId8" Type="http://schemas.openxmlformats.org/officeDocument/2006/relationships/hyperlink" Target="https://www.treasury.gov/resource-center/data-chart-center/interest-rates/pages/TextView.aspx?data=yieldA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IBM stock price based on external factors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994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Andy (Chi-En) , Gelareh, Ritu, Shuang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Random Forest Regressor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XG Boosting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771975" y="1587300"/>
            <a:ext cx="620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parameters tuning, we use grid search: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Search for best depth   → Fix max_depth;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Search for best learning rate  → Fix max_depth + learning_rate;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Search for best gamma → Fix max_depth + learning_rate + gamma;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Then we train the XG Boosting Regressor with these fine tuned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63" y="1294375"/>
            <a:ext cx="555266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675" y="1372425"/>
            <a:ext cx="560800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75" y="1351375"/>
            <a:ext cx="558955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75" y="1363775"/>
            <a:ext cx="547887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</a:t>
            </a:r>
            <a:r>
              <a:rPr lang="en"/>
              <a:t> Analysis of Models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05550" y="0"/>
            <a:ext cx="4838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Capital markets play a critical role in a </a:t>
            </a:r>
            <a:r>
              <a:rPr b="1" lang="en" sz="1600"/>
              <a:t>country's economy</a:t>
            </a:r>
            <a:r>
              <a:rPr lang="en" sz="1600"/>
              <a:t>. Stock is one of the capital market investment vehicles that </a:t>
            </a:r>
            <a:r>
              <a:rPr b="1" lang="en" sz="1600"/>
              <a:t>many investors</a:t>
            </a:r>
            <a:r>
              <a:rPr lang="en" sz="1600"/>
              <a:t> are interested in. 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 </a:t>
            </a:r>
            <a:r>
              <a:rPr b="1" lang="en" sz="1600"/>
              <a:t>prices fluctuate over time</a:t>
            </a:r>
            <a:r>
              <a:rPr lang="en" sz="1600"/>
              <a:t> in response to market activity, which is determined by the strength of </a:t>
            </a:r>
            <a:r>
              <a:rPr b="1" lang="en" sz="1600"/>
              <a:t>demand and supply</a:t>
            </a:r>
            <a:r>
              <a:rPr lang="en" sz="1600"/>
              <a:t> for that particular shares in the market. 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our project, we wanted to explore </a:t>
            </a:r>
            <a:r>
              <a:rPr b="1" lang="en" sz="1600"/>
              <a:t>external factors</a:t>
            </a:r>
            <a:r>
              <a:rPr lang="en" sz="1600"/>
              <a:t> that can be used to predict the stock price of a company, in order to </a:t>
            </a:r>
            <a:r>
              <a:rPr b="1" lang="en" sz="1600"/>
              <a:t>maximize gains </a:t>
            </a:r>
            <a:r>
              <a:rPr lang="en" sz="1600"/>
              <a:t>for investors.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IBM?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554725" y="1755675"/>
            <a:ext cx="5589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Established, Stable and Well recognized organization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Volume trading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Extensive and readily available information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5" y="1266100"/>
            <a:ext cx="3374551" cy="337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factors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55975" y="1733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NASDAQ index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S&amp;P 500 index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Daily break </a:t>
            </a:r>
            <a:r>
              <a:rPr lang="en" sz="1600"/>
              <a:t>even inflation 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GDP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Yield rates of Bonds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27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[Collection phase]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1516075"/>
            <a:ext cx="8832300" cy="4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IBM stock prices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Yahoo Finance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NASDAQ index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Yahoo Finance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S&amp;P index -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Yahoo Finance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Inflation rate -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FRED economic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GDP -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BEA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Yield rate -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US Department of treasure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52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[Cleaning phase]</a:t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5735304" y="1472375"/>
            <a:ext cx="3305700" cy="3483050"/>
            <a:chOff x="5632317" y="1189775"/>
            <a:chExt cx="3305700" cy="3483050"/>
          </a:xfrm>
        </p:grpSpPr>
        <p:sp>
          <p:nvSpPr>
            <p:cNvPr id="97" name="Google Shape;97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null values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978788" y="2057125"/>
              <a:ext cx="2588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Empty rows were discarded(Assumption: Stock market was closed on these days)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Null values were replaced by the succeeding row value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102988" y="1472589"/>
            <a:ext cx="3546900" cy="3482836"/>
            <a:chOff x="0" y="1189989"/>
            <a:chExt cx="3546900" cy="3482836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Setting date range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From the wealth of data, we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selected a 10 year range to make our prediction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3047192" y="1472375"/>
            <a:ext cx="3305700" cy="3483050"/>
            <a:chOff x="2944204" y="1189775"/>
            <a:chExt cx="3305700" cy="3483050"/>
          </a:xfrm>
        </p:grpSpPr>
        <p:sp>
          <p:nvSpPr>
            <p:cNvPr id="103" name="Google Shape;103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Merging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The data from different sources was merged based on their date function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Linear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Linear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Linear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