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7B22-BD1F-4B0C-B5C2-905E89600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CBAB6-B1FA-45D5-8C32-791CFE1C5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B8716-570A-4479-9BBD-2ACB9938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8380-1C02-40BB-ABEE-85FE60BC5A1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7D8DB-48BE-4A84-806E-F90AA27D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2C999-583C-4318-BD7C-2FB7E302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E530-CAC3-4F30-B3BA-51B59C20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5651-DB82-4310-9304-7659FEC4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6EC88-3916-4F0D-B4B4-BDC02FB6E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FC14B-DEC3-4447-BCE0-932FDA8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8380-1C02-40BB-ABEE-85FE60BC5A1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3A342-7682-4BE6-A401-5CC3A30D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A953E-A9AD-42AB-A378-CF85B336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E530-CAC3-4F30-B3BA-51B59C20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C60BA-21CE-4629-977F-BE0868E71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6B708-E20E-495B-88C7-8AA2444B2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2C465-583F-4FD1-82BC-9FB074F9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8380-1C02-40BB-ABEE-85FE60BC5A1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C5ABA-C64D-4B22-8370-F80B22E4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E3402-0698-4B30-90AE-1672AAB0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E530-CAC3-4F30-B3BA-51B59C20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2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784B-2F42-4A1D-8858-577DA00D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425EF-64AE-4EA2-8B86-7AD649D94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1994B-F1E3-4E17-A111-ECF179FD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8380-1C02-40BB-ABEE-85FE60BC5A1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0FB49-224C-487A-9699-4ADD60DD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61479-2DE3-42FD-AE64-325E0429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E530-CAC3-4F30-B3BA-51B59C20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B42A-E5EB-4B84-A067-93B15BB5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113B1-3F80-4F56-8268-94D576A8F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2F361-3466-449C-95C4-503FE5ED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8380-1C02-40BB-ABEE-85FE60BC5A1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0D400-3C5B-4B4A-9A70-F65CA0D1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C9FC-4BDC-4007-9516-9F3E6AA1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E530-CAC3-4F30-B3BA-51B59C20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3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7CFC-D59D-47E5-9B2E-E92AB88E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7551-AB8C-42DA-A32A-68E68E550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226CA-3A7E-4D54-AA5A-F648003BE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38EB7-CE36-4E9E-8099-61C2396A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8380-1C02-40BB-ABEE-85FE60BC5A1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139BF-44D4-459D-B6F4-A92009B1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54645-8DEC-4190-B50A-B7C39DAF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E530-CAC3-4F30-B3BA-51B59C20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0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542F-31D2-4E4C-8374-B222734B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2A66A-9F70-4DA3-8906-98F841853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3763E-75B5-4532-A7EB-52FABA84A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2FF96-D442-4801-9991-AE327CDC6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BD5F4-B45D-4AC7-804F-812B5DA47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77DD4-FF99-447D-8CA8-524D2267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8380-1C02-40BB-ABEE-85FE60BC5A1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C461E-C83C-4631-89D8-FF08993F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E4E4D-1AD6-485E-8BCB-5DB2965A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E530-CAC3-4F30-B3BA-51B59C20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3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48C9-67B4-4127-B5C2-CB22C032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7E241-4B0B-4978-803B-0AF5FEDB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8380-1C02-40BB-ABEE-85FE60BC5A1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042A4-3740-48B2-8FE6-7041788C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F54D8-1CFF-49CB-B0E5-83632952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E530-CAC3-4F30-B3BA-51B59C20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B34CB-3650-436F-9845-0990247D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8380-1C02-40BB-ABEE-85FE60BC5A1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3E0F7-395F-467A-9E8E-29183FE1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19F0C-7BFE-418D-B2F1-78C026AB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E530-CAC3-4F30-B3BA-51B59C20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4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4A79-1605-42BF-BC0C-1F7905BD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DC17-4C4E-4DFB-AC24-69D2CE1F4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F0A5C-8377-45C8-9BBF-B53BEDC36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9F27E-77E3-4C92-8831-98311932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8380-1C02-40BB-ABEE-85FE60BC5A1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E70D4-F4A5-44EF-B52F-4416A0CD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74AFF-7ECF-42FA-80A3-15F879D0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E530-CAC3-4F30-B3BA-51B59C20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0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094E-EDE7-4C1B-9CF4-EC8F8195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92261-619D-4F84-B192-B2BA349CE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71B23-5C91-40AA-97AA-AF1AB4330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D7C94-1D4A-4D2E-A18F-BF33FD00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8380-1C02-40BB-ABEE-85FE60BC5A1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30D6E-BC61-41E8-AC13-2F288735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CE8F-4674-4792-8ED0-017B3519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4E530-CAC3-4F30-B3BA-51B59C20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3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35DE9-2C9C-4B7C-81FA-B49A2430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9C8F5-7EB9-4962-B78B-D7B51A190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3779F-9ED5-4B70-A3A0-7BE1C83A0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E8380-1C02-40BB-ABEE-85FE60BC5A16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9E39-BADC-4BF3-B7EC-D50756E73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6C3AA-3DAE-4F21-8D6A-EF7647090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E530-CAC3-4F30-B3BA-51B59C203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/quora-question-pai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EB86-1DFD-42FE-A351-636AD03EE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909" y="766618"/>
            <a:ext cx="9993746" cy="1819709"/>
          </a:xfrm>
        </p:spPr>
        <p:txBody>
          <a:bodyPr>
            <a:noAutofit/>
          </a:bodyPr>
          <a:lstStyle/>
          <a:p>
            <a:br>
              <a:rPr lang="en-US" sz="5400" dirty="0"/>
            </a:br>
            <a:r>
              <a:rPr lang="en-US" sz="5400" dirty="0"/>
              <a:t>Team 2 NLP project </a:t>
            </a:r>
            <a:br>
              <a:rPr lang="en-US" sz="5400" dirty="0"/>
            </a:br>
            <a:r>
              <a:rPr lang="en-US" sz="5400" dirty="0"/>
              <a:t>Quora question pairs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1C76E-75FE-440C-B8ED-C7B7543AF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854" y="3583564"/>
            <a:ext cx="9116292" cy="16811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        Presenter: Tengbo Yang</a:t>
            </a:r>
          </a:p>
          <a:p>
            <a:r>
              <a:rPr lang="en-US" sz="2800" dirty="0"/>
              <a:t>Team member: Tengbo Yang</a:t>
            </a:r>
          </a:p>
          <a:p>
            <a:r>
              <a:rPr lang="en-US" sz="2800" dirty="0"/>
              <a:t>                        Shu Hong</a:t>
            </a:r>
          </a:p>
          <a:p>
            <a:r>
              <a:rPr lang="en-US" sz="2800" dirty="0"/>
              <a:t>                         </a:t>
            </a:r>
            <a:r>
              <a:rPr lang="en-US" sz="2800" dirty="0" err="1"/>
              <a:t>Jianfeng</a:t>
            </a:r>
            <a:r>
              <a:rPr lang="en-US" sz="2800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180527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7">
            <a:extLst>
              <a:ext uri="{FF2B5EF4-FFF2-40B4-BE49-F238E27FC236}">
                <a16:creationId xmlns:a16="http://schemas.microsoft.com/office/drawing/2014/main" id="{71889392-83E8-4A05-A6AB-51A04CF9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1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04373-EABF-4907-9FE5-4BCC2358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Introduction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FE412-92AB-4438-AD67-C20494553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The problem origins from a </a:t>
            </a:r>
            <a:r>
              <a:rPr lang="en-US" sz="2000" dirty="0" err="1">
                <a:solidFill>
                  <a:srgbClr val="FFFFFF"/>
                </a:solidFill>
              </a:rPr>
              <a:t>kaggle</a:t>
            </a:r>
            <a:r>
              <a:rPr lang="en-US" sz="2000" dirty="0">
                <a:solidFill>
                  <a:srgbClr val="FFFFFF"/>
                </a:solidFill>
              </a:rPr>
              <a:t> competition (</a:t>
            </a:r>
            <a:r>
              <a:rPr lang="en-US" sz="2000" u="sng" dirty="0">
                <a:solidFill>
                  <a:srgbClr val="FFFFFF"/>
                </a:solidFill>
                <a:hlinkClick r:id="rId2"/>
              </a:rPr>
              <a:t>https://www.kaggle.com/c/quora-question-pairs</a:t>
            </a:r>
            <a:r>
              <a:rPr lang="en-US" sz="2000" dirty="0">
                <a:solidFill>
                  <a:srgbClr val="FFFFFF"/>
                </a:solidFill>
              </a:rPr>
              <a:t>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Target: Given a pair of Quora questions, determine if they are duplicated or not.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Background: The duplication could greatly reduce the searching efficiency because of the diversification of the information. Therefore, identifying duplication  is very import!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Data: training data: 404291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               test data: 2530000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4E134-6909-40AD-AE2E-4E5821F84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565" y="1139510"/>
            <a:ext cx="2011680" cy="5456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F6D6A4-925D-42FC-B4BC-0C3AE1BB3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676" y="1685188"/>
            <a:ext cx="2011679" cy="5191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E06E72-9635-4FF5-84EC-8252A1A93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7362" y="3155666"/>
            <a:ext cx="2011680" cy="856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805335-D981-43B7-837E-BCF9A0AA4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7565" y="1848083"/>
            <a:ext cx="2011680" cy="99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1274-C324-4080-939F-CF95DAC7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0"/>
            <a:ext cx="10515600" cy="54657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Two kinds of “duplication”: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Exact duplicates and nearly exact duplicates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Semantically equivalent questions can be presented in different forms.</a:t>
            </a:r>
          </a:p>
          <a:p>
            <a:r>
              <a:rPr lang="en-US" dirty="0"/>
              <a:t>Difficulty: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The same question can be rephrased in many different ways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Two questions could be asking different things but look for the same solution</a:t>
            </a:r>
          </a:p>
          <a:p>
            <a:pPr marL="0" indent="0">
              <a:buNone/>
            </a:pPr>
            <a:r>
              <a:rPr lang="en-US" dirty="0"/>
              <a:t>Case 1 (not duplicate): </a:t>
            </a:r>
          </a:p>
          <a:p>
            <a:pPr marL="0" indent="0">
              <a:buNone/>
            </a:pPr>
            <a:r>
              <a:rPr lang="en-US" dirty="0"/>
              <a:t>Q1: </a:t>
            </a:r>
            <a:r>
              <a:rPr lang="en-US" dirty="0">
                <a:solidFill>
                  <a:srgbClr val="00B0F0"/>
                </a:solidFill>
              </a:rPr>
              <a:t>What is the step by step guide to invest in share market in India?</a:t>
            </a:r>
          </a:p>
          <a:p>
            <a:pPr marL="0" indent="0">
              <a:buNone/>
            </a:pPr>
            <a:r>
              <a:rPr lang="en-US" dirty="0"/>
              <a:t>Q2: </a:t>
            </a:r>
            <a:r>
              <a:rPr lang="en-US" dirty="0">
                <a:solidFill>
                  <a:srgbClr val="00B0F0"/>
                </a:solidFill>
              </a:rPr>
              <a:t>What is the step by step guide to invest in share market?</a:t>
            </a:r>
          </a:p>
          <a:p>
            <a:pPr marL="0" indent="0">
              <a:buNone/>
            </a:pPr>
            <a:r>
              <a:rPr lang="en-US" dirty="0"/>
              <a:t>Case 2 (duplicate): </a:t>
            </a:r>
          </a:p>
          <a:p>
            <a:pPr marL="0" indent="0">
              <a:buNone/>
            </a:pPr>
            <a:r>
              <a:rPr lang="en-US" dirty="0"/>
              <a:t>Q1: </a:t>
            </a:r>
            <a:r>
              <a:rPr lang="en-US" dirty="0">
                <a:solidFill>
                  <a:srgbClr val="FF0000"/>
                </a:solidFill>
              </a:rPr>
              <a:t>What are some special cares for someone with a </a:t>
            </a:r>
            <a:r>
              <a:rPr lang="en-US" b="1" dirty="0">
                <a:solidFill>
                  <a:srgbClr val="FF0000"/>
                </a:solidFill>
              </a:rPr>
              <a:t>nose</a:t>
            </a:r>
            <a:r>
              <a:rPr lang="en-US" dirty="0">
                <a:solidFill>
                  <a:srgbClr val="FF0000"/>
                </a:solidFill>
              </a:rPr>
              <a:t> that </a:t>
            </a:r>
            <a:r>
              <a:rPr lang="en-US" b="1" dirty="0">
                <a:solidFill>
                  <a:srgbClr val="FF0000"/>
                </a:solidFill>
              </a:rPr>
              <a:t>gets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stuffy</a:t>
            </a:r>
            <a:r>
              <a:rPr lang="en-US" dirty="0">
                <a:solidFill>
                  <a:srgbClr val="FF0000"/>
                </a:solidFill>
              </a:rPr>
              <a:t> during the </a:t>
            </a:r>
            <a:r>
              <a:rPr lang="en-US" b="1" dirty="0">
                <a:solidFill>
                  <a:srgbClr val="FF0000"/>
                </a:solidFill>
              </a:rPr>
              <a:t>night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/>
              <a:t>Q2: </a:t>
            </a:r>
            <a:r>
              <a:rPr lang="en-US" dirty="0">
                <a:solidFill>
                  <a:srgbClr val="FF0000"/>
                </a:solidFill>
              </a:rPr>
              <a:t>How can I keep my </a:t>
            </a:r>
            <a:r>
              <a:rPr lang="en-US" b="1" dirty="0">
                <a:solidFill>
                  <a:srgbClr val="FF0000"/>
                </a:solidFill>
              </a:rPr>
              <a:t>nose</a:t>
            </a:r>
            <a:r>
              <a:rPr lang="en-US" dirty="0">
                <a:solidFill>
                  <a:srgbClr val="FF0000"/>
                </a:solidFill>
              </a:rPr>
              <a:t> from </a:t>
            </a:r>
            <a:r>
              <a:rPr lang="en-US" b="1" dirty="0">
                <a:solidFill>
                  <a:srgbClr val="FF0000"/>
                </a:solidFill>
              </a:rPr>
              <a:t>getting stuffy</a:t>
            </a:r>
            <a:r>
              <a:rPr lang="en-US" dirty="0">
                <a:solidFill>
                  <a:srgbClr val="FF0000"/>
                </a:solidFill>
              </a:rPr>
              <a:t> at </a:t>
            </a:r>
            <a:r>
              <a:rPr lang="en-US" b="1" dirty="0">
                <a:solidFill>
                  <a:srgbClr val="FF0000"/>
                </a:solidFill>
              </a:rPr>
              <a:t>night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Key: We really need to find ways to determine if two questions are semantically equivalent questions, or they can be answered by the same answer adequately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2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E32F57D-3DA5-47C3-B4BE-CAE8BD2B2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B32D7C-EEF0-4B5B-B484-9922DBBEC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02DFB247-FF18-4732-9186-1680910ED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825B922-B909-4EB0-BB23-9FAF655A9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19114AFA-1377-429C-A193-1A7CDDAC9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8A3918-605E-41ED-A4AC-64FD19059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909CAA5D-650F-427B-BA9F-2B63C792B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BC9B9873-79EE-411B-8B6B-288551A01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67916BBF-16DB-49BF-85DD-67ACF297F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EEEEB710-74B7-49C1-B723-8E8510AEF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73CB713F-E1DF-4029-8C65-55C39ED5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8708CD72-5B86-4F55-8F9A-E3D983E78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051C020C-56EE-4E01-AB2E-D52F2340C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405F9E01-1878-4F81-BD7E-3DA9A7DA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98154E56-76C4-4DB0-A8F7-8912AF03C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393517F1-B53B-48F9-8125-90128DCA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C4058401-CFD8-4B7F-B116-F7029EA55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9528728E-7495-490F-A573-C2A6E3E02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EC70F4B7-52EA-4878-856A-6CC85AC4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491F1D74-45BF-45F3-8AF6-5D63B3AE2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9EC76782-3699-478F-90B7-CD95D3BFE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DCD49642-DD78-44D0-9829-9BF7550C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6A3E1586-CDE4-495C-91C7-A7550E7F5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1A61E00-A21B-48CF-B790-37A78C7FF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B2C9073-76C2-4373-9F67-0A289D0AC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22">
              <a:extLst>
                <a:ext uri="{FF2B5EF4-FFF2-40B4-BE49-F238E27FC236}">
                  <a16:creationId xmlns:a16="http://schemas.microsoft.com/office/drawing/2014/main" id="{EDC7F03D-8DA8-4FDE-B28B-1F9143D88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333D29D-7A09-458D-8D42-8DE32C9A7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174D2D0-978D-4CAF-8A4D-FADAB50D5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4014" y="803186"/>
            <a:ext cx="6270266" cy="237998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3B090-64C0-44B1-A180-B8961A88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331" y="248546"/>
            <a:ext cx="4185037" cy="2824899"/>
          </a:xfrm>
          <a:prstGeom prst="rect">
            <a:avLst/>
          </a:prstGeom>
          <a:ln w="9525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939C16-F1CD-4589-8453-C05C7FE30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782" y="3587824"/>
            <a:ext cx="2981369" cy="2981369"/>
          </a:xfrm>
          <a:prstGeom prst="rect">
            <a:avLst/>
          </a:prstGeom>
          <a:ln w="9525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56987-7F4E-4132-AAA5-CA9D74ADB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841" y="2546995"/>
            <a:ext cx="3532311" cy="205431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Doc2vec (learn from unlabeled data) </a:t>
            </a:r>
          </a:p>
          <a:p>
            <a:r>
              <a:rPr lang="en-US" sz="2000" dirty="0"/>
              <a:t>CNN over word embedding  (learn from labeled data)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716669-5172-40F1-9A52-EBB23544892B}"/>
              </a:ext>
            </a:extLst>
          </p:cNvPr>
          <p:cNvSpPr txBox="1"/>
          <p:nvPr/>
        </p:nvSpPr>
        <p:spPr>
          <a:xfrm>
            <a:off x="1422901" y="1766383"/>
            <a:ext cx="270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Sentence Embedding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0E1FE-1FB9-49E1-9E8C-8FD42439B29E}"/>
              </a:ext>
            </a:extLst>
          </p:cNvPr>
          <p:cNvSpPr txBox="1"/>
          <p:nvPr/>
        </p:nvSpPr>
        <p:spPr>
          <a:xfrm>
            <a:off x="7169944" y="3214198"/>
            <a:ext cx="203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Picture source: [2]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ED3CED-E32F-4580-877B-E568A945AAB5}"/>
              </a:ext>
            </a:extLst>
          </p:cNvPr>
          <p:cNvSpPr txBox="1"/>
          <p:nvPr/>
        </p:nvSpPr>
        <p:spPr>
          <a:xfrm>
            <a:off x="7233147" y="6445660"/>
            <a:ext cx="203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Picture source: [1]</a:t>
            </a:r>
          </a:p>
        </p:txBody>
      </p:sp>
    </p:spTree>
    <p:extLst>
      <p:ext uri="{BB962C8B-B14F-4D97-AF65-F5344CB8AC3E}">
        <p14:creationId xmlns:p14="http://schemas.microsoft.com/office/powerpoint/2010/main" val="423384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CCE7-AC10-4E26-A768-5658ADFF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F820D-8A6B-43E6-A839-B92F5D817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Common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 num words, num letters, words ratio, letter ratio, …</a:t>
                </a:r>
              </a:p>
              <a:p>
                <a:r>
                  <a:rPr lang="en-US" dirty="0"/>
                  <a:t>Sentence similarity (copy)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 Jaccard score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 Jaccard 2-shingling score (similar to BOW with 2-gram)</a:t>
                </a:r>
              </a:p>
              <a:p>
                <a:r>
                  <a:rPr lang="en-US" dirty="0"/>
                  <a:t>Sentence Embedding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F820D-8A6B-43E6-A839-B92F5D817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71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3F32-A988-4AE1-81AF-7FF533CA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C8D4B-01D2-4536-A051-B87BA4581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data feature numbers: 615 (with word embedding and sentence embedding added)</a:t>
            </a:r>
          </a:p>
          <a:p>
            <a:r>
              <a:rPr lang="en-US" dirty="0" err="1"/>
              <a:t>lightGBM</a:t>
            </a:r>
            <a:r>
              <a:rPr lang="en-US" dirty="0"/>
              <a:t> </a:t>
            </a:r>
          </a:p>
          <a:p>
            <a:r>
              <a:rPr lang="en-US" dirty="0"/>
              <a:t>Performance: </a:t>
            </a:r>
            <a:r>
              <a:rPr lang="en-US" dirty="0" err="1"/>
              <a:t>logloss</a:t>
            </a:r>
            <a:r>
              <a:rPr lang="en-US" dirty="0"/>
              <a:t> for dev: 0.15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30B95-C27C-425F-B4BC-EF7E6C792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54" y="4029003"/>
            <a:ext cx="6881091" cy="231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8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4EE6-F3A9-4973-B0C0-1FFC8750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45E17-B3E1-4FA5-9A0C-9908D3EDE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Future work: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Parameter tune and stacking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more in-domain data (entire documents in Quora community)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POS tagging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Conclusion:</a:t>
            </a:r>
          </a:p>
          <a:p>
            <a:pPr marL="0" indent="0">
              <a:buNone/>
            </a:pPr>
            <a:r>
              <a:rPr lang="en-US" altLang="zh-CN" dirty="0"/>
              <a:t>Sentence embedding can capture the sentence relationship just like word embedding does for words. 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1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F55D-2F41-4BF6-94D5-D8C77546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61587-B46B-4876-99A6-D5C13B176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err="1"/>
              <a:t>Bogdanova</a:t>
            </a:r>
            <a:r>
              <a:rPr lang="en-US" dirty="0"/>
              <a:t>, </a:t>
            </a:r>
            <a:r>
              <a:rPr lang="en-US" dirty="0" err="1"/>
              <a:t>Dasha</a:t>
            </a:r>
            <a:r>
              <a:rPr lang="en-US" dirty="0"/>
              <a:t>, et al. "Detecting semantically equivalent questions in online user forums." </a:t>
            </a:r>
            <a:r>
              <a:rPr lang="en-US" i="1" dirty="0"/>
              <a:t>Proceedings of the Nineteenth Conference on Computational Natural Language Learning</a:t>
            </a:r>
            <a:r>
              <a:rPr lang="en-US" dirty="0"/>
              <a:t>. 2015.</a:t>
            </a:r>
          </a:p>
          <a:p>
            <a:pPr marL="0" indent="0">
              <a:buNone/>
            </a:pPr>
            <a:r>
              <a:rPr lang="en-US" dirty="0"/>
              <a:t>[2] Le, Quoc, and Tomas </a:t>
            </a:r>
            <a:r>
              <a:rPr lang="en-US" dirty="0" err="1"/>
              <a:t>Mikolov</a:t>
            </a:r>
            <a:r>
              <a:rPr lang="en-US" dirty="0"/>
              <a:t>. "Distributed representations of sentences and documents." </a:t>
            </a:r>
            <a:r>
              <a:rPr lang="en-US" i="1" dirty="0"/>
              <a:t>International conference on machine learning</a:t>
            </a:r>
            <a:r>
              <a:rPr lang="en-US" dirty="0"/>
              <a:t>. 2014.</a:t>
            </a:r>
          </a:p>
        </p:txBody>
      </p:sp>
    </p:spTree>
    <p:extLst>
      <p:ext uri="{BB962C8B-B14F-4D97-AF65-F5344CB8AC3E}">
        <p14:creationId xmlns:p14="http://schemas.microsoft.com/office/powerpoint/2010/main" val="243162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</TotalTime>
  <Words>392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Cambria Math</vt:lpstr>
      <vt:lpstr>Wingdings</vt:lpstr>
      <vt:lpstr>Office Theme</vt:lpstr>
      <vt:lpstr> Team 2 NLP project  Quora question pairs</vt:lpstr>
      <vt:lpstr>Introduction of the problem</vt:lpstr>
      <vt:lpstr>PowerPoint Presentation</vt:lpstr>
      <vt:lpstr>PowerPoint Presentation</vt:lpstr>
      <vt:lpstr>Feature engineering </vt:lpstr>
      <vt:lpstr>Model </vt:lpstr>
      <vt:lpstr>Future work and 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Quora question pairs</dc:title>
  <dc:creator>Tengbo  Yang</dc:creator>
  <cp:lastModifiedBy>Tengbo  Yang</cp:lastModifiedBy>
  <cp:revision>16</cp:revision>
  <dcterms:created xsi:type="dcterms:W3CDTF">2019-05-31T15:01:22Z</dcterms:created>
  <dcterms:modified xsi:type="dcterms:W3CDTF">2019-06-19T16:22:41Z</dcterms:modified>
</cp:coreProperties>
</file>