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  <p:sldMasterId id="2147483805" r:id="rId5"/>
    <p:sldMasterId id="2147483819" r:id="rId6"/>
  </p:sldMasterIdLst>
  <p:notesMasterIdLst>
    <p:notesMasterId r:id="rId15"/>
  </p:notesMasterIdLst>
  <p:sldIdLst>
    <p:sldId id="310" r:id="rId7"/>
    <p:sldId id="446" r:id="rId8"/>
    <p:sldId id="447" r:id="rId9"/>
    <p:sldId id="448" r:id="rId10"/>
    <p:sldId id="450" r:id="rId11"/>
    <p:sldId id="455" r:id="rId12"/>
    <p:sldId id="454" r:id="rId13"/>
    <p:sldId id="449" r:id="rId14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66CCFF"/>
    <a:srgbClr val="CCCCFF"/>
    <a:srgbClr val="FFFFCC"/>
    <a:srgbClr val="FFCC66"/>
    <a:srgbClr val="0033CC"/>
    <a:srgbClr val="FF0000"/>
    <a:srgbClr val="003399"/>
    <a:srgbClr val="FFF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8992" autoAdjust="0"/>
  </p:normalViewPr>
  <p:slideViewPr>
    <p:cSldViewPr snapToGrid="0">
      <p:cViewPr>
        <p:scale>
          <a:sx n="130" d="100"/>
          <a:sy n="130" d="100"/>
        </p:scale>
        <p:origin x="140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0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417A07-AB9B-4565-A989-B7F02E379B95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542D01-CAA5-4629-8F10-EF489B3A8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Note:  Data calls will be labeled “TEST FYDP” or “TEST EXECUTION”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B87E32-BA51-4402-AC34-D82E61B46EE9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57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0" y="6591553"/>
            <a:ext cx="1231852" cy="208706"/>
          </a:xfrm>
        </p:spPr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0"/>
          <a:stretch/>
        </p:blipFill>
        <p:spPr bwMode="auto">
          <a:xfrm>
            <a:off x="1" y="2209801"/>
            <a:ext cx="91312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307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0" y="6591553"/>
            <a:ext cx="1231852" cy="208706"/>
          </a:xfrm>
        </p:spPr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268" y="651334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9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0" y="6591553"/>
            <a:ext cx="1231852" cy="208706"/>
          </a:xfrm>
        </p:spPr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268" y="651334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5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0"/>
          <a:stretch/>
        </p:blipFill>
        <p:spPr bwMode="auto">
          <a:xfrm>
            <a:off x="1" y="2209801"/>
            <a:ext cx="91312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307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08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489666" y="1571045"/>
            <a:ext cx="8915399" cy="4648200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7681AE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prstClr val="white"/>
              </a:solidFill>
              <a:latin typeface="Philosopher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1943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3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817EA-FAD3-43C0-B104-D67994D1B7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9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8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3" y="42836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5C4C2-9799-43C9-BE31-D10E81F9A1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8785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5E3F-B196-4DA0-BBD2-A81D579127F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79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96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89608"/>
            <a:ext cx="5111750" cy="49365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50238"/>
            <a:ext cx="3008313" cy="3675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43800" y="6600892"/>
            <a:ext cx="1231852" cy="208706"/>
          </a:xfrm>
        </p:spPr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8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6443"/>
            <a:ext cx="5486400" cy="3671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7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E5B3E-B3A1-4162-9FB0-24AF62A2CA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082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212D-90E5-4324-81BC-E14D4ACE6A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30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>
            <p:custDataLst>
              <p:tags r:id="rId1"/>
            </p:custDataLst>
          </p:nvPr>
        </p:nvSpPr>
        <p:spPr>
          <a:xfrm>
            <a:off x="274638" y="1720850"/>
            <a:ext cx="8594725" cy="4648200"/>
          </a:xfrm>
          <a:prstGeom prst="round1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52400" sx="104000" sy="104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7315200" y="6591300"/>
            <a:ext cx="1231900" cy="209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1F497D"/>
                </a:solidFill>
              </a:rPr>
              <a:t>ITI Proprietary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08985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664575" y="6570663"/>
            <a:ext cx="381000" cy="2873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F497D"/>
                </a:solidFill>
                <a:latin typeface="+mn-lt"/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951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>
            <p:custDataLst>
              <p:tags r:id="rId1"/>
            </p:custDataLst>
          </p:nvPr>
        </p:nvSpPr>
        <p:spPr>
          <a:xfrm>
            <a:off x="274638" y="838200"/>
            <a:ext cx="8594725" cy="5530850"/>
          </a:xfrm>
          <a:prstGeom prst="round1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52400" sx="104000" sy="104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 txBox="1">
            <a:spLocks/>
          </p:cNvSpPr>
          <p:nvPr/>
        </p:nvSpPr>
        <p:spPr>
          <a:xfrm>
            <a:off x="7315200" y="6591300"/>
            <a:ext cx="1231900" cy="209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1F497D"/>
                </a:solidFill>
              </a:rPr>
              <a:t>ITI Proprietary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664575" y="6570663"/>
            <a:ext cx="381000" cy="2873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1F497D"/>
                </a:solidFill>
              </a:defRPr>
            </a:lvl1pPr>
          </a:lstStyle>
          <a:p>
            <a:pPr>
              <a:defRPr/>
            </a:pPr>
            <a:fld id="{E3927436-173B-4922-B82D-A3C32ADE0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0626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C2F7-572B-4DB6-86B3-C083B2ED6E0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72DAF-FA45-4BA1-95CE-2129348BA7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01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489666" y="1571045"/>
            <a:ext cx="8915399" cy="4648200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7681AE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prstClr val="white"/>
              </a:solidFill>
              <a:latin typeface="Philosopher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1943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7A84-9F60-4FE8-820A-27CBDD64015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34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B5DFB-894F-4948-BEB6-EF42196320E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F9239-C48E-4911-AF01-C068FA83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36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AC947-DC3C-497A-9AD8-9F8BA5A4F2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DDA1C-F17A-4B52-9A48-97750784A3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58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 Single Corner Rectangle 5"/>
          <p:cNvSpPr/>
          <p:nvPr>
            <p:custDataLst>
              <p:tags r:id="rId2"/>
            </p:custDataLst>
          </p:nvPr>
        </p:nvSpPr>
        <p:spPr>
          <a:xfrm>
            <a:off x="274320" y="1721136"/>
            <a:ext cx="8595360" cy="4648200"/>
          </a:xfrm>
          <a:prstGeom prst="round1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52400" sx="104000" sy="104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08985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56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-14288"/>
            <a:ext cx="6397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3" y="428366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8CE9D-7E9B-42F9-81BD-325A50E7E51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ED59C-0612-4AFC-BFD0-52B48CAD8C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03932-3F12-4A7F-99B0-53E8A82921A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B775-CF37-4184-B9A6-9FEAC9669C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1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7F1F-0F73-4EEA-82CB-334071519DA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0E99-956C-4653-A657-6EC9753844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3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33EDB-1459-4C01-8D1D-B0376E0B5DD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D799-6531-4E5F-96F7-99515A901D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4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26D0-0EBE-4482-9EBC-F4CA8668D6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1481-4425-42D8-977B-6D05B182A3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39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8C51-69DD-4E8D-9567-790DB27658E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01C83-3FAE-4E3C-9A5A-185784C660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70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BF47B-B1A3-404D-9F23-759884AFB8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216B2-8887-4189-BB35-0EA9971857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7452" y="721401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Round Single Corner Rectangle 10"/>
          <p:cNvSpPr/>
          <p:nvPr>
            <p:custDataLst>
              <p:tags r:id="rId2"/>
            </p:custDataLst>
          </p:nvPr>
        </p:nvSpPr>
        <p:spPr>
          <a:xfrm>
            <a:off x="310734" y="1593107"/>
            <a:ext cx="8595360" cy="4038600"/>
          </a:xfrm>
          <a:prstGeom prst="round1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52400" sx="104000" sy="104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716" y="5692285"/>
            <a:ext cx="859536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676400"/>
            <a:ext cx="8089852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791200"/>
            <a:ext cx="8397875" cy="7397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edit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376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2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2"/>
          <p:cNvSpPr txBox="1">
            <a:spLocks/>
          </p:cNvSpPr>
          <p:nvPr/>
        </p:nvSpPr>
        <p:spPr>
          <a:xfrm>
            <a:off x="7315200" y="6573669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53200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580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0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90951" y="6557407"/>
            <a:ext cx="303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CAM Training Week-</a:t>
            </a:r>
            <a:r>
              <a:rPr lang="en-US" sz="1200" baseline="0" dirty="0" smtClean="0">
                <a:solidFill>
                  <a:schemeClr val="tx2"/>
                </a:solidFill>
              </a:rPr>
              <a:t> Nov 2014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Footer Placeholder 2"/>
          <p:cNvSpPr txBox="1">
            <a:spLocks/>
          </p:cNvSpPr>
          <p:nvPr/>
        </p:nvSpPr>
        <p:spPr>
          <a:xfrm>
            <a:off x="7432952" y="6610189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ITI Proprietary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4804" y="6571084"/>
            <a:ext cx="381000" cy="28691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859766F-E2FA-4EF3-B6A0-6E71A4ED5E9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1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7" Type="http://schemas.openxmlformats.org/officeDocument/2006/relationships/tags" Target="../tags/tag46.xml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45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ags" Target="../tags/tag44.xml"/><Relationship Id="rId10" Type="http://schemas.openxmlformats.org/officeDocument/2006/relationships/slideLayout" Target="../slideLayouts/slideLayout35.xml"/><Relationship Id="rId19" Type="http://schemas.openxmlformats.org/officeDocument/2006/relationships/tags" Target="../tags/tag4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ags" Target="../tags/tag4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21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>
            <p:custDataLst>
              <p:tags r:id="rId14"/>
            </p:custDataLst>
          </p:nvPr>
        </p:nvGrpSpPr>
        <p:grpSpPr>
          <a:xfrm>
            <a:off x="1" y="-118031"/>
            <a:ext cx="9144000" cy="1005188"/>
            <a:chOff x="3341" y="258198"/>
            <a:chExt cx="9122280" cy="734473"/>
          </a:xfrm>
          <a:gradFill>
            <a:gsLst>
              <a:gs pos="75000">
                <a:schemeClr val="tx2">
                  <a:lumMod val="83000"/>
                </a:schemeClr>
              </a:gs>
              <a:gs pos="37000">
                <a:srgbClr val="38669F"/>
              </a:gs>
              <a:gs pos="54000">
                <a:schemeClr val="tx2">
                  <a:lumMod val="60000"/>
                  <a:lumOff val="40000"/>
                </a:schemeClr>
              </a:gs>
              <a:gs pos="37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effectLst/>
        </p:grpSpPr>
        <p:pic>
          <p:nvPicPr>
            <p:cNvPr id="9" name="Picture 8"/>
            <p:cNvPicPr>
              <a:picLocks noChangeAspect="1" noChangeArrowheads="1"/>
            </p:cNvPicPr>
            <p:nvPr userDrawn="1"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harpenSoften amount="25000"/>
                      </a14:imgEffect>
                      <a14:imgEffect>
                        <a14:colorTemperature colorTemp="5900"/>
                      </a14:imgEffect>
                      <a14:imgEffect>
                        <a14:saturation sat="1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823"/>
            <a:stretch/>
          </p:blipFill>
          <p:spPr bwMode="auto">
            <a:xfrm>
              <a:off x="3341" y="322211"/>
              <a:ext cx="9122280" cy="670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3"/>
            <p:cNvSpPr txBox="1"/>
            <p:nvPr userDrawn="1">
              <p:custDataLst>
                <p:tags r:id="rId18"/>
              </p:custDataLst>
            </p:nvPr>
          </p:nvSpPr>
          <p:spPr>
            <a:xfrm>
              <a:off x="4682095" y="258198"/>
              <a:ext cx="3991913" cy="472262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kern="1900" spc="70" baseline="0" dirty="0" smtClean="0">
                  <a:ln w="31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olidFill>
                    <a:srgbClr val="99CCFF"/>
                  </a:solidFill>
                  <a:effectLst/>
                  <a:latin typeface="Felix Titling" panose="04060505060202020A04" pitchFamily="82" charset="0"/>
                </a:rPr>
                <a:t>CAFDE</a:t>
              </a:r>
              <a:r>
                <a:rPr lang="en-US" sz="2000" kern="1900" cap="small" spc="70" baseline="0" dirty="0" smtClean="0">
                  <a:ln w="31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olidFill>
                    <a:srgbClr val="99CCFF"/>
                  </a:solidFill>
                  <a:effectLst/>
                  <a:latin typeface="Felix Titling" panose="04060505060202020A04" pitchFamily="82" charset="0"/>
                </a:rPr>
                <a:t>x</a:t>
              </a:r>
              <a:r>
                <a:rPr lang="en-US" sz="2000" kern="1900" spc="70" baseline="0" dirty="0" smtClean="0">
                  <a:ln w="31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olidFill>
                    <a:srgbClr val="99CCFF"/>
                  </a:solidFill>
                  <a:effectLst/>
                  <a:latin typeface="Felix Titling" panose="04060505060202020A04" pitchFamily="82" charset="0"/>
                </a:rPr>
                <a:t> </a:t>
              </a:r>
              <a:r>
                <a:rPr lang="en-US" sz="3600" kern="1900" spc="70" baseline="0" dirty="0" smtClean="0">
                  <a:ln w="31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olidFill>
                    <a:srgbClr val="99CCFF"/>
                  </a:solidFill>
                  <a:effectLst/>
                  <a:latin typeface="Felix Titling" panose="04060505060202020A04" pitchFamily="82" charset="0"/>
                </a:rPr>
                <a:t>U</a:t>
              </a:r>
              <a:r>
                <a:rPr lang="en-US" sz="2000" kern="1900" spc="70" baseline="0" dirty="0" smtClean="0">
                  <a:ln w="31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olidFill>
                    <a:srgbClr val="99CCFF"/>
                  </a:solidFill>
                  <a:effectLst/>
                  <a:latin typeface="Felix Titling" panose="04060505060202020A04" pitchFamily="82" charset="0"/>
                </a:rPr>
                <a:t>niversity</a:t>
              </a:r>
              <a:endParaRPr lang="en-US" sz="2000" kern="1900" spc="70" baseline="0" dirty="0"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99CCFF"/>
                </a:solidFill>
                <a:effectLst/>
                <a:latin typeface="Felix Titling" panose="04060505060202020A04" pitchFamily="82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4433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35006" y="18437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7315200" y="6591553"/>
            <a:ext cx="1231852" cy="20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7868" y="-81313"/>
            <a:ext cx="640080" cy="601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7" y="6452060"/>
            <a:ext cx="1037142" cy="3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5F5F5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u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8F1522-F3EE-41AC-AD61-86B0CE350DCF}" type="slidenum">
              <a:rPr lang="en-US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>
            <p:custDataLst>
              <p:tags r:id="rId18"/>
            </p:custDataLst>
          </p:nvPr>
        </p:nvGrpSpPr>
        <p:grpSpPr>
          <a:xfrm>
            <a:off x="0" y="4764"/>
            <a:ext cx="9144000" cy="1086661"/>
            <a:chOff x="3340" y="283909"/>
            <a:chExt cx="9122280" cy="794004"/>
          </a:xfrm>
          <a:gradFill>
            <a:gsLst>
              <a:gs pos="75000">
                <a:schemeClr val="tx2">
                  <a:lumMod val="83000"/>
                </a:schemeClr>
              </a:gs>
              <a:gs pos="37000">
                <a:srgbClr val="38669F"/>
              </a:gs>
              <a:gs pos="54000">
                <a:schemeClr val="tx2">
                  <a:lumMod val="60000"/>
                  <a:lumOff val="40000"/>
                </a:schemeClr>
              </a:gs>
              <a:gs pos="37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effectLst/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823"/>
            <a:stretch/>
          </p:blipFill>
          <p:spPr bwMode="auto">
            <a:xfrm>
              <a:off x="3340" y="283909"/>
              <a:ext cx="9122280" cy="7940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4496379" y="293401"/>
              <a:ext cx="3991913" cy="47226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CAFDE</a:t>
              </a:r>
              <a:r>
                <a:rPr lang="en-US" sz="2000" kern="1900" cap="small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x</a:t>
              </a:r>
              <a:r>
                <a:rPr lang="en-US" sz="20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 </a:t>
              </a:r>
              <a:r>
                <a:rPr lang="en-US" sz="36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U</a:t>
              </a:r>
              <a:r>
                <a:rPr lang="en-US" sz="20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niversity</a:t>
              </a:r>
              <a:endParaRPr lang="en-US" sz="2000" kern="1900" spc="70" dirty="0">
                <a:ln w="3175">
                  <a:solidFill>
                    <a:srgbClr val="4F81BD">
                      <a:lumMod val="20000"/>
                      <a:lumOff val="80000"/>
                    </a:srgbClr>
                  </a:solidFill>
                </a:ln>
                <a:solidFill>
                  <a:srgbClr val="99CCFF"/>
                </a:solidFill>
                <a:latin typeface="Felix Titling" panose="04060505060202020A04" pitchFamily="82" charset="0"/>
              </a:endParaRPr>
            </a:p>
          </p:txBody>
        </p:sp>
      </p:grpSp>
      <p:sp>
        <p:nvSpPr>
          <p:cNvPr id="10" name="Footer Placeholder 4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7315200" y="6591300"/>
            <a:ext cx="1231900" cy="209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1F497D"/>
                </a:solidFill>
              </a:rPr>
              <a:t>ITI Proprietary</a:t>
            </a:r>
            <a:endParaRPr lang="en-US" dirty="0" smtClean="0">
              <a:solidFill>
                <a:srgbClr val="1F497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7" y="6452060"/>
            <a:ext cx="1037142" cy="382410"/>
          </a:xfrm>
          <a:prstGeom prst="rect">
            <a:avLst/>
          </a:prstGeom>
        </p:spPr>
      </p:pic>
      <p:sp>
        <p:nvSpPr>
          <p:cNvPr id="1033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461963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pic>
        <p:nvPicPr>
          <p:cNvPr id="1034" name="Picture 11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73" y="17755"/>
            <a:ext cx="6397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0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43A772-016B-43F9-8814-A2EFCA1E76D6}" type="datetimeFigureOut">
              <a:rPr lang="en-US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9/14/2015</a:t>
            </a:fld>
            <a:endParaRPr 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61CFAE1-1B54-4CB3-B6DD-0110868AFEBF}" type="slidenum">
              <a:rPr lang="en-US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>
            <p:custDataLst>
              <p:tags r:id="rId17"/>
            </p:custDataLst>
          </p:nvPr>
        </p:nvGrpSpPr>
        <p:grpSpPr>
          <a:xfrm>
            <a:off x="1" y="-118031"/>
            <a:ext cx="9144000" cy="1005188"/>
            <a:chOff x="3341" y="258198"/>
            <a:chExt cx="9122280" cy="734473"/>
          </a:xfrm>
          <a:gradFill>
            <a:gsLst>
              <a:gs pos="75000">
                <a:schemeClr val="tx2">
                  <a:lumMod val="83000"/>
                </a:schemeClr>
              </a:gs>
              <a:gs pos="37000">
                <a:srgbClr val="38669F"/>
              </a:gs>
              <a:gs pos="54000">
                <a:schemeClr val="tx2">
                  <a:lumMod val="60000"/>
                  <a:lumOff val="40000"/>
                </a:schemeClr>
              </a:gs>
              <a:gs pos="37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effectLst/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823"/>
            <a:stretch/>
          </p:blipFill>
          <p:spPr bwMode="auto">
            <a:xfrm>
              <a:off x="3341" y="322211"/>
              <a:ext cx="9122280" cy="670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4682095" y="258198"/>
              <a:ext cx="3991913" cy="47226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CAFDE</a:t>
              </a:r>
              <a:r>
                <a:rPr lang="en-US" sz="2000" kern="1900" cap="small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x</a:t>
              </a:r>
              <a:r>
                <a:rPr lang="en-US" sz="20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 </a:t>
              </a:r>
              <a:r>
                <a:rPr lang="en-US" sz="36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U</a:t>
              </a:r>
              <a:r>
                <a:rPr lang="en-US" sz="2000" kern="1900" spc="70" dirty="0" smtClean="0">
                  <a:ln w="3175">
                    <a:solidFill>
                      <a:srgbClr val="4F81BD">
                        <a:lumMod val="20000"/>
                        <a:lumOff val="80000"/>
                      </a:srgbClr>
                    </a:solidFill>
                  </a:ln>
                  <a:solidFill>
                    <a:srgbClr val="99CCFF"/>
                  </a:solidFill>
                  <a:latin typeface="Felix Titling" panose="04060505060202020A04" pitchFamily="82" charset="0"/>
                </a:rPr>
                <a:t>niversity</a:t>
              </a:r>
              <a:endParaRPr lang="en-US" sz="2000" kern="1900" spc="70" dirty="0">
                <a:ln w="3175">
                  <a:solidFill>
                    <a:srgbClr val="4F81BD">
                      <a:lumMod val="20000"/>
                      <a:lumOff val="80000"/>
                    </a:srgbClr>
                  </a:solidFill>
                </a:ln>
                <a:solidFill>
                  <a:srgbClr val="99CCFF"/>
                </a:solidFill>
                <a:latin typeface="Felix Titling" panose="04060505060202020A04" pitchFamily="82" charset="0"/>
              </a:endParaRPr>
            </a:p>
          </p:txBody>
        </p:sp>
      </p:grpSp>
      <p:sp>
        <p:nvSpPr>
          <p:cNvPr id="10" name="Footer Placeholder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7315200" y="6591300"/>
            <a:ext cx="1231900" cy="209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1F497D"/>
                </a:solidFill>
              </a:rPr>
              <a:t>ITI Proprietary</a:t>
            </a:r>
            <a:endParaRPr lang="en-US" dirty="0" smtClean="0">
              <a:solidFill>
                <a:srgbClr val="1F497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7" y="6452060"/>
            <a:ext cx="1037142" cy="382410"/>
          </a:xfrm>
          <a:prstGeom prst="rect">
            <a:avLst/>
          </a:prstGeom>
        </p:spPr>
      </p:pic>
      <p:sp>
        <p:nvSpPr>
          <p:cNvPr id="1033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461963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4" name="Picture 11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763"/>
            <a:ext cx="6397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5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VT.Support@infintech.com" TargetMode="External"/><Relationship Id="rId2" Type="http://schemas.openxmlformats.org/officeDocument/2006/relationships/hyperlink" Target="https://dev.cafdex.com/WTS_Test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mailto:CVT.Support@infintech.com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cafdex.com/WTS_Test/" TargetMode="External"/><Relationship Id="rId2" Type="http://schemas.openxmlformats.org/officeDocument/2006/relationships/hyperlink" Target="mailto:CVT.Support@infintech.com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13" y="281987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15.2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Release Notes – Test Instructions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36"/>
            <a:ext cx="8229600" cy="1143000"/>
          </a:xfrm>
        </p:spPr>
        <p:txBody>
          <a:bodyPr/>
          <a:lstStyle/>
          <a:p>
            <a:r>
              <a:rPr lang="en-US" dirty="0" smtClean="0"/>
              <a:t>IP-2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8D76C9-6C65-4B2B-A08B-140CBBBDA0B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7022514"/>
              </p:ext>
            </p:extLst>
          </p:nvPr>
        </p:nvGraphicFramePr>
        <p:xfrm>
          <a:off x="419100" y="2219448"/>
          <a:ext cx="8267700" cy="323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300"/>
                <a:gridCol w="6336400"/>
              </a:tblGrid>
              <a:tr h="335732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7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WHO?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team resources and selected developers.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00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WHAT?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and test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WTS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 and provide feedback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Team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how it works.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7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WHERE?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your desk 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7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HOW?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CVT automated spread sheet tool – follow the test scripts to test out and use the system functionality.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23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WHEN?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through 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???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9827" y="615986"/>
            <a:ext cx="8229600" cy="1143000"/>
          </a:xfrm>
        </p:spPr>
        <p:txBody>
          <a:bodyPr/>
          <a:lstStyle/>
          <a:p>
            <a:r>
              <a:rPr lang="en-US" dirty="0" smtClean="0"/>
              <a:t>Instructions for IP-2 Testing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8D76C9-6C65-4B2B-A08B-140CBBBDA0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6025"/>
            <a:ext cx="8534400" cy="261302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US" sz="2300" b="0" dirty="0" smtClean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800" b="0" dirty="0" smtClean="0"/>
              <a:t>Testing will be in </a:t>
            </a:r>
            <a:r>
              <a:rPr lang="en-US" sz="1800" b="0" dirty="0" smtClean="0"/>
              <a:t>WTS_Test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dev.cafdex.com/WTS_Test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800" b="0" dirty="0" smtClean="0"/>
              <a:t>Download CVT files, save the file locally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800" b="0" dirty="0" smtClean="0"/>
              <a:t>      </a:t>
            </a:r>
            <a:r>
              <a:rPr lang="en-US" sz="1800" b="0" dirty="0" smtClean="0"/>
              <a:t>(</a:t>
            </a:r>
            <a:r>
              <a:rPr lang="en-US" sz="1800" dirty="0"/>
              <a:t>T</a:t>
            </a:r>
            <a:r>
              <a:rPr lang="en-US" sz="1800" b="0" dirty="0" smtClean="0"/>
              <a:t>ip</a:t>
            </a:r>
            <a:r>
              <a:rPr lang="en-US" sz="1800" b="0" dirty="0"/>
              <a:t>:  Add your initials and date to the file name</a:t>
            </a:r>
            <a:r>
              <a:rPr lang="en-US" sz="1800" b="0" dirty="0" smtClean="0"/>
              <a:t>)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800" i="0" dirty="0"/>
              <a:t>Follow step by step instructions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800" b="0" dirty="0" smtClean="0"/>
              <a:t>Submit Results to </a:t>
            </a:r>
            <a:r>
              <a:rPr lang="en-US" sz="1800" dirty="0" smtClean="0">
                <a:hlinkClick r:id="rId3"/>
              </a:rPr>
              <a:t>CVT.support@infintech.com</a:t>
            </a:r>
            <a:endParaRPr lang="en-US" sz="1800" b="0" dirty="0" smtClean="0"/>
          </a:p>
          <a:p>
            <a:pPr>
              <a:buFont typeface="Wingdings" pitchFamily="2" charset="2"/>
              <a:buChar char="q"/>
              <a:defRPr/>
            </a:pPr>
            <a:endParaRPr lang="en-US" sz="1800" b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0012" y="3979424"/>
            <a:ext cx="3730127" cy="21790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640856"/>
            <a:ext cx="8229600" cy="17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Font typeface="Calibri" pitchFamily="34" charset="0"/>
              <a:buChar char="∞"/>
              <a:defRPr sz="3200" b="1" kern="1200">
                <a:solidFill>
                  <a:srgbClr val="17375E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get the results that I expect?</a:t>
            </a:r>
          </a:p>
          <a:p>
            <a:pPr>
              <a:buFont typeface="Wingdings" pitchFamily="2" charset="2"/>
              <a:buChar char="q"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the system usability?</a:t>
            </a:r>
          </a:p>
          <a:p>
            <a:pPr>
              <a:buFont typeface="Wingdings" pitchFamily="2" charset="2"/>
              <a:buChar char="q"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system performance acceptable?</a:t>
            </a:r>
          </a:p>
          <a:p>
            <a:pPr>
              <a:buFont typeface="Wingdings" pitchFamily="2" charset="2"/>
              <a:buChar char="q"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labels consistent with process terminology?</a:t>
            </a:r>
          </a:p>
          <a:p>
            <a:pPr marL="0" indent="0">
              <a:buNone/>
            </a:pPr>
            <a:endParaRPr lang="en-US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endParaRPr lang="en-US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Tx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9827" y="383901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to Consider as You Test</a:t>
            </a:r>
          </a:p>
        </p:txBody>
      </p:sp>
    </p:spTree>
    <p:extLst>
      <p:ext uri="{BB962C8B-B14F-4D97-AF65-F5344CB8AC3E}">
        <p14:creationId xmlns:p14="http://schemas.microsoft.com/office/powerpoint/2010/main" val="26776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17520" y="2938983"/>
            <a:ext cx="6126480" cy="2331302"/>
            <a:chOff x="2963431" y="2607733"/>
            <a:chExt cx="6126480" cy="23313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431" y="2635932"/>
              <a:ext cx="6126480" cy="2303103"/>
            </a:xfrm>
            <a:prstGeom prst="rect">
              <a:avLst/>
            </a:prstGeom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2" t="-5839" b="29296"/>
            <a:stretch/>
          </p:blipFill>
          <p:spPr bwMode="auto">
            <a:xfrm>
              <a:off x="5427131" y="2607733"/>
              <a:ext cx="3662780" cy="356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77471" y="8178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CVT Documents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F7E69D8-8391-4401-9D30-53979FF78131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5367" name="Down Arrow 8"/>
          <p:cNvSpPr>
            <a:spLocks noChangeArrowheads="1"/>
          </p:cNvSpPr>
          <p:nvPr/>
        </p:nvSpPr>
        <p:spPr bwMode="auto">
          <a:xfrm>
            <a:off x="6931312" y="2839040"/>
            <a:ext cx="1052512" cy="944563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65496"/>
              </p:ext>
            </p:extLst>
          </p:nvPr>
        </p:nvGraphicFramePr>
        <p:xfrm>
          <a:off x="-66854" y="2932855"/>
          <a:ext cx="3136531" cy="2157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543"/>
                <a:gridCol w="2605988"/>
              </a:tblGrid>
              <a:tr h="183013">
                <a:tc>
                  <a:txBody>
                    <a:bodyPr/>
                    <a:lstStyle/>
                    <a:p>
                      <a:pPr algn="ctr"/>
                      <a:endParaRPr lang="en-US" sz="11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1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2695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PRE: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is logged into </a:t>
                      </a: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WTS_Test.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25897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n-US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CVT option from the menu bar.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24739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 on </a:t>
                      </a:r>
                      <a:r>
                        <a:rPr lang="en-US" sz="105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“Release </a:t>
                      </a:r>
                      <a:r>
                        <a:rPr lang="en-US" sz="105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15.2”</a:t>
                      </a:r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2414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05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WTS</a:t>
                      </a: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CV Test File</a:t>
                      </a:r>
                      <a:r>
                        <a:rPr lang="en-US" sz="105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224932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US" sz="105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instructions to download CVT file.</a:t>
                      </a:r>
                    </a:p>
                  </a:txBody>
                  <a:tcPr marT="0" marB="0"/>
                </a:tc>
              </a:tr>
              <a:tr h="73205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US" sz="105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 Excel file with your initials and date </a:t>
                      </a: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15_2_B_CVT_WTS </a:t>
                      </a: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_Appendix_ </a:t>
                      </a:r>
                      <a:r>
                        <a:rPr lang="en-US" sz="105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HSmith_9_15_2015.xls</a:t>
                      </a:r>
                      <a:endParaRPr lang="en-US" sz="105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471" y="5552501"/>
            <a:ext cx="915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Excel Tests:  Save findings directly into Excel and Send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CVT.support@infintech.com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PDF Documents will automatically route to this mail box when the “Submit” button is checked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3497" y="1746534"/>
            <a:ext cx="8292350" cy="8352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CVT Files may be updated nightly. Pull down a “new” CVT file when restarting testing to ensure that you have the most current version. Please retest any issues you note as they are corrected – see comments tab for updates.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929" y="4527689"/>
            <a:ext cx="1120603" cy="146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9095" y="2967182"/>
            <a:ext cx="6014906" cy="224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update screenshot.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0" y="1423892"/>
            <a:ext cx="8101736" cy="404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8" y="616787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CVT Excel Files</a:t>
            </a:r>
            <a:endParaRPr lang="en-US" dirty="0"/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10C24-69E5-4EC9-9AE5-E168ED5D21B5}" type="slidenum">
              <a:rPr lang="en-US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296075" y="1913345"/>
            <a:ext cx="514249" cy="17074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6502" y="1896824"/>
            <a:ext cx="1207638" cy="2037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 Objectives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88744" y="4070556"/>
            <a:ext cx="2254117" cy="1104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Record results in appropriate columns.  Failure indicates inability to progress to next step.  Please provide comments and examples for failures or where work-around is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25" idx="0"/>
          </p:cNvCxnSpPr>
          <p:nvPr/>
        </p:nvCxnSpPr>
        <p:spPr>
          <a:xfrm flipH="1" flipV="1">
            <a:off x="275252" y="3952568"/>
            <a:ext cx="713849" cy="74546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51" y="4698036"/>
            <a:ext cx="1943100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Click [+] to expand test steps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3103567" y="3147954"/>
            <a:ext cx="295540" cy="5015816"/>
          </a:xfrm>
          <a:prstGeom prst="rightBrace">
            <a:avLst>
              <a:gd name="adj1" fmla="val 39249"/>
              <a:gd name="adj2" fmla="val 5391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5252" y="5849147"/>
            <a:ext cx="5055872" cy="430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tabs to navigate between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tests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Tabs are color-coded to distinguish FUNCTIONAL TESTS versus REGRESSION TESTS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03653" y="5812411"/>
            <a:ext cx="3483876" cy="77129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-  Test step works and passes.  </a:t>
            </a:r>
          </a:p>
          <a:p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-  Test step fails and you  cannot  proceed to next step.</a:t>
            </a:r>
          </a:p>
          <a:p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-  Step does not work as expected but you can proceed  to the next step. 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755"/>
          <a:stretch/>
        </p:blipFill>
        <p:spPr>
          <a:xfrm>
            <a:off x="287216" y="2591043"/>
            <a:ext cx="8686800" cy="3238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80058"/>
            <a:ext cx="85975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CVTs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white">
                    <a:lumMod val="95000"/>
                  </a:prstClr>
                </a:solidFill>
              </a:rPr>
              <a:t>Process Driven Tools, Enterprise Focused Results, a Partnership for the 21st Century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8D76C9-6C65-4B2B-A08B-140CBBBDA0BB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56899" y="1744792"/>
            <a:ext cx="6145496" cy="524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“Other CVT” link contains an Adobe form for quick review of  tests that are not captured in the Excel File    (i.e. CAFDEx Facelift)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1812" y="5012347"/>
            <a:ext cx="1608804" cy="199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2" t="-5839" b="29296"/>
          <a:stretch/>
        </p:blipFill>
        <p:spPr bwMode="auto">
          <a:xfrm>
            <a:off x="3829569" y="2582576"/>
            <a:ext cx="5144447" cy="46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0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4" y="799230"/>
            <a:ext cx="8562359" cy="1143000"/>
          </a:xfrm>
        </p:spPr>
        <p:txBody>
          <a:bodyPr/>
          <a:lstStyle/>
          <a:p>
            <a:r>
              <a:rPr lang="en-US" dirty="0" smtClean="0"/>
              <a:t>IP-2 Next Steps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8D76C9-6C65-4B2B-A08B-140CBBBDA0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71064"/>
            <a:ext cx="9144000" cy="34801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/>
              <a:t>Review test Instructions – if any questions please e-mail.  </a:t>
            </a:r>
            <a:r>
              <a:rPr lang="en-US" sz="1800" dirty="0" smtClean="0">
                <a:hlinkClick r:id="rId2"/>
              </a:rPr>
              <a:t>CVT.support@infintech.com</a:t>
            </a:r>
            <a:endParaRPr lang="en-US" sz="1800" b="0" dirty="0"/>
          </a:p>
          <a:p>
            <a:endParaRPr lang="en-US" sz="1800" b="1" i="0" dirty="0" smtClean="0"/>
          </a:p>
          <a:p>
            <a:pPr>
              <a:buFont typeface="Wingdings" pitchFamily="2" charset="2"/>
              <a:buChar char="q"/>
            </a:pPr>
            <a:r>
              <a:rPr lang="en-US" sz="1800" b="1" i="0" dirty="0" smtClean="0"/>
              <a:t>Test your access to </a:t>
            </a:r>
          </a:p>
          <a:p>
            <a:pPr marL="0" lvl="1" indent="0">
              <a:buNone/>
            </a:pPr>
            <a:r>
              <a:rPr lang="en-US" sz="1800" dirty="0" smtClean="0"/>
              <a:t>	</a:t>
            </a:r>
            <a:r>
              <a:rPr lang="en-US" sz="1800" dirty="0">
                <a:hlinkClick r:id="rId3"/>
              </a:rPr>
              <a:t>https://dev.cafdex.com/WTS_Test/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UN: </a:t>
            </a:r>
            <a:r>
              <a:rPr lang="en-US" sz="1800" i="1" dirty="0" err="1" smtClean="0"/>
              <a:t>firstname</a:t>
            </a:r>
            <a:r>
              <a:rPr lang="en-US" sz="1800" i="1" dirty="0" err="1" smtClean="0"/>
              <a:t>.lastname</a:t>
            </a:r>
            <a:r>
              <a:rPr lang="en-US" sz="1800" dirty="0" smtClean="0"/>
              <a:t> from BugTracker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PW: iti_2015</a:t>
            </a:r>
            <a:endParaRPr lang="en-US" sz="1800" dirty="0"/>
          </a:p>
          <a:p>
            <a:pPr marL="342900" lvl="1" indent="-342900">
              <a:lnSpc>
                <a:spcPct val="150000"/>
              </a:lnSpc>
              <a:buClr>
                <a:srgbClr val="376092"/>
              </a:buClr>
              <a:buFont typeface="Wingdings" pitchFamily="2" charset="2"/>
              <a:buChar char="q"/>
            </a:pPr>
            <a:r>
              <a:rPr lang="en-US" sz="1800" b="1" i="0" dirty="0" smtClean="0">
                <a:solidFill>
                  <a:srgbClr val="FF0000"/>
                </a:solidFill>
              </a:rPr>
              <a:t>Please notify </a:t>
            </a:r>
            <a:r>
              <a:rPr lang="en-US" sz="1800" b="1" i="0" dirty="0" smtClean="0">
                <a:solidFill>
                  <a:srgbClr val="FF0000"/>
                </a:solidFill>
              </a:rPr>
              <a:t>Joe/Pete if there </a:t>
            </a:r>
            <a:r>
              <a:rPr lang="en-US" sz="1800" b="1" i="0" dirty="0" smtClean="0">
                <a:solidFill>
                  <a:srgbClr val="FF0000"/>
                </a:solidFill>
              </a:rPr>
              <a:t>is any reason you cannot support the IP-2 testing.  </a:t>
            </a:r>
          </a:p>
        </p:txBody>
      </p:sp>
    </p:spTree>
    <p:extLst>
      <p:ext uri="{BB962C8B-B14F-4D97-AF65-F5344CB8AC3E}">
        <p14:creationId xmlns:p14="http://schemas.microsoft.com/office/powerpoint/2010/main" val="35293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38D76C9-6C65-4B2B-A08B-140CBBBDA0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597877" y="1746128"/>
            <a:ext cx="7772400" cy="150018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SUPPORT!!!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15.1 Release Notes – Test Instructions &amp;quot;&quot;/&gt;&lt;property id=&quot;20307&quot; value=&quot;310&quot;/&gt;&lt;/object&gt;&lt;object type=&quot;3&quot; unique_id=&quot;10004&quot;&gt;&lt;property id=&quot;20148&quot; value=&quot;5&quot;/&gt;&lt;property id=&quot;20300&quot; value=&quot;Slide 2 - &amp;quot;IP-2 TESTING&amp;quot;&quot;/&gt;&lt;property id=&quot;20307&quot; value=&quot;446&quot;/&gt;&lt;/object&gt;&lt;object type=&quot;3&quot; unique_id=&quot;10005&quot;&gt;&lt;property id=&quot;20148&quot; value=&quot;5&quot;/&gt;&lt;property id=&quot;20300&quot; value=&quot;Slide 3 - &amp;quot;Instructions for IP-3 Testing&amp;quot;&quot;/&gt;&lt;property id=&quot;20307&quot; value=&quot;447&quot;/&gt;&lt;/object&gt;&lt;object type=&quot;3&quot; unique_id=&quot;10006&quot;&gt;&lt;property id=&quot;20148&quot; value=&quot;5&quot;/&gt;&lt;property id=&quot;20300&quot; value=&quot;Slide 4 - &amp;quot;Accessing CVT Documents&amp;quot;&quot;/&gt;&lt;property id=&quot;20307&quot; value=&quot;448&quot;/&gt;&lt;/object&gt;&lt;object type=&quot;3&quot; unique_id=&quot;10007&quot;&gt;&lt;property id=&quot;20148&quot; value=&quot;5&quot;/&gt;&lt;property id=&quot;20300&quot; value=&quot;Slide 5 - &amp;quot;CVT Excel Files&amp;quot;&quot;/&gt;&lt;property id=&quot;20307&quot; value=&quot;450&quot;/&gt;&lt;/object&gt;&lt;object type=&quot;3&quot; unique_id=&quot;10008&quot;&gt;&lt;property id=&quot;20148&quot; value=&quot;5&quot;/&gt;&lt;property id=&quot;20300&quot; value=&quot;Slide 6 - &amp;quot;Other CVTs&amp;quot;&quot;/&gt;&lt;property id=&quot;20307&quot; value=&quot;455&quot;/&gt;&lt;/object&gt;&lt;object type=&quot;3&quot; unique_id=&quot;10009&quot;&gt;&lt;property id=&quot;20148&quot; value=&quot;5&quot;/&gt;&lt;property id=&quot;20300&quot; value=&quot;Slide 7 - &amp;quot;IP-3 Next Steps &amp;quot;&quot;/&gt;&lt;property id=&quot;20307&quot; value=&quot;454&quot;/&gt;&lt;/object&gt;&lt;object type=&quot;3&quot; unique_id=&quot;10010&quot;&gt;&lt;property id=&quot;20148&quot; value=&quot;5&quot;/&gt;&lt;property id=&quot;20300&quot; value=&quot;Slide 8&quot;/&gt;&lt;property id=&quot;20307&quot; value=&quot;449&quot;/&gt;&lt;/object&gt;&lt;/object&gt;&lt;object type=&quot;8&quot; unique_id=&quot;1002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591F3B16-2395-4D53-8727-B747747C4825}&quot;/&gt;&lt;isInvalidForFieldText val=&quot;0&quot;/&gt;&lt;Image&gt;&lt;filename val=&quot;C:\Users\dukesl\AppData\Local\Temp\CP7860693502Session\CPTrustFolder7860693502\PPTImport7860785137\data\asimages\{591F3B16-2395-4D53-8727-B747747C4825}_MtorLt.png&quot;/&gt;&lt;left val=&quot;-4&quot;/&gt;&lt;top val=&quot;107&quot;/&gt;&lt;width val=&quot;974&quot;/&gt;&lt;height val=&quot;601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D758CD5-197B-451C-9EB4-339E7CCD0B20}&quot;/&gt;&lt;isInvalidForFieldText val=&quot;0&quot;/&gt;&lt;Image&gt;&lt;filename val=&quot;D:\Documents\CAFAoR101_pptx\data\asimages\{1D758CD5-197B-451C-9EB4-339E7CCD0B20}_LtOfSld1.png&quot;/&gt;&lt;left val=&quot;0&quot;/&gt;&lt;top val=&quot;-16&quot;/&gt;&lt;width val=&quot;721&quot;/&gt;&lt;height val=&quot;87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&quot;/&gt;&lt;isInvalidForFieldText val=&quot;0&quot;/&gt;&lt;Image&gt;&lt;filename val=&quot;D:\Documents\CAFAoR101_pptx\data\asimages\{A31B5162-A3DF-4464-982D-0EE796EFA2B0}_1.png&quot;/&gt;&lt;left val=&quot;576&quot;/&gt;&lt;top val=&quot;516&quot;/&gt;&lt;width val=&quot;97&quot;/&gt;&lt;height val=&quot;25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3CE353CC-8EB8-461D-8117-C397D1018980}&quot;/&gt;&lt;isInvalidForFieldText val=&quot;0&quot;/&gt;&lt;Image&gt;&lt;filename val=&quot;D:\Documents\CAFAoR101_pptx\data\asimages\{3CE353CC-8EB8-461D-8117-C397D1018980}_LtOfSld2.png&quot;/&gt;&lt;left val=&quot;-8&quot;/&gt;&lt;top val=&quot;93&quot;/&gt;&lt;width val=&quot;731&quot;/&gt;&lt;height val=&quot;822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5AA8F05-52E6-44D1-8781-BBDE0E7C1887}&quot;/&gt;&lt;isInvalidForFieldText val=&quot;0&quot;/&gt;&lt;Image&gt;&lt;filename val=&quot;C:\Users\dukesl\AppData\Local\Temp\CP7860693502Session\CPTrustFolder7860693502\PPTImport7860785137\data\asimages\{E5AA8F05-52E6-44D1-8781-BBDE0E7C1887}_LtOfSld13.png&quot;/&gt;&lt;left val=&quot;0&quot;/&gt;&lt;top val=&quot;-10&quot;/&gt;&lt;width val=&quot;961&quot;/&gt;&lt;height val=&quot;106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591F3B16-2395-4D53-8727-B747747C4825}&quot;/&gt;&lt;isInvalidForFieldText val=&quot;0&quot;/&gt;&lt;Image&gt;&lt;filename val=&quot;C:\Users\dukesl\AppData\Local\Temp\CP7860693502Session\CPTrustFolder7860693502\PPTImport7860785137\data\asimages\{591F3B16-2395-4D53-8727-B747747C4825}_MtorLt.png&quot;/&gt;&lt;left val=&quot;-4&quot;/&gt;&lt;top val=&quot;107&quot;/&gt;&lt;width val=&quot;974&quot;/&gt;&lt;height val=&quot;601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591F3B16-2395-4D53-8727-B747747C4825}&quot;/&gt;&lt;isInvalidForFieldText val=&quot;0&quot;/&gt;&lt;Image&gt;&lt;filename val=&quot;C:\Users\dukesl\AppData\Local\Temp\CP7860693502Session\CPTrustFolder7860693502\PPTImport7860785137\data\asimages\{591F3B16-2395-4D53-8727-B747747C4825}_MtorLt.png&quot;/&gt;&lt;left val=&quot;-4&quot;/&gt;&lt;top val=&quot;107&quot;/&gt;&lt;width val=&quot;974&quot;/&gt;&lt;height val=&quot;601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D758CD5-197B-451C-9EB4-339E7CCD0B20}&quot;/&gt;&lt;isInvalidForFieldText val=&quot;0&quot;/&gt;&lt;Image&gt;&lt;filename val=&quot;D:\Documents\CAFAoR101_pptx\data\asimages\{1D758CD5-197B-451C-9EB4-339E7CCD0B20}_LtOfSld1.png&quot;/&gt;&lt;left val=&quot;0&quot;/&gt;&lt;top val=&quot;-16&quot;/&gt;&lt;width val=&quot;721&quot;/&gt;&lt;height val=&quot;87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&quot;/&gt;&lt;isInvalidForFieldText val=&quot;0&quot;/&gt;&lt;Image&gt;&lt;filename val=&quot;D:\Documents\CAFAoR101_pptx\data\asimages\{A31B5162-A3DF-4464-982D-0EE796EFA2B0}_1.png&quot;/&gt;&lt;left val=&quot;576&quot;/&gt;&lt;top val=&quot;516&quot;/&gt;&lt;width val=&quot;97&quot;/&gt;&lt;height val=&quot;25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3CE353CC-8EB8-461D-8117-C397D1018980}&quot;/&gt;&lt;isInvalidForFieldText val=&quot;0&quot;/&gt;&lt;Image&gt;&lt;filename val=&quot;D:\Documents\CAFAoR101_pptx\data\asimages\{3CE353CC-8EB8-461D-8117-C397D1018980}_LtOfSld2.png&quot;/&gt;&lt;left val=&quot;-8&quot;/&gt;&lt;top val=&quot;93&quot;/&gt;&lt;width val=&quot;731&quot;/&gt;&lt;height val=&quot;822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591F3B16-2395-4D53-8727-B747747C4825}&quot;/&gt;&lt;isInvalidForFieldText val=&quot;0&quot;/&gt;&lt;Image&gt;&lt;filename val=&quot;C:\Users\dukesl\AppData\Local\Temp\CP7860693502Session\CPTrustFolder7860693502\PPTImport7860785137\data\asimages\{591F3B16-2395-4D53-8727-B747747C4825}_MtorLt.png&quot;/&gt;&lt;left val=&quot;-4&quot;/&gt;&lt;top val=&quot;107&quot;/&gt;&lt;width val=&quot;974&quot;/&gt;&lt;height val=&quot;601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TrainingWeek_Template [Read-Only]" id="{98D22614-8163-40A1-929A-8F2BA1113DA9}" vid="{B06530EC-395E-478E-84FB-6336EF4613A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43E05398DCD4285D8FB8EC6B2E846" ma:contentTypeVersion="0" ma:contentTypeDescription="Create a new document." ma:contentTypeScope="" ma:versionID="84298f58488df3171ccf311a59a489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EA7760-D494-4B2A-89C3-CBA509A01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506D89-9F34-46A4-BD57-58041B6222C6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258F3-5985-44F1-993C-A0BA6CF702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CU_CBT Template_Final</Template>
  <TotalTime>21295</TotalTime>
  <Words>474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Felix Titling</vt:lpstr>
      <vt:lpstr>Philosopher</vt:lpstr>
      <vt:lpstr>Times New Roman</vt:lpstr>
      <vt:lpstr>Wingdings</vt:lpstr>
      <vt:lpstr>Custom Design</vt:lpstr>
      <vt:lpstr>1_Office Theme</vt:lpstr>
      <vt:lpstr>Office Theme</vt:lpstr>
      <vt:lpstr>15.2 Release Notes – Test Instructions </vt:lpstr>
      <vt:lpstr>IP-2 TESTING</vt:lpstr>
      <vt:lpstr>Instructions for IP-2 Testing</vt:lpstr>
      <vt:lpstr>Accessing CVT Documents</vt:lpstr>
      <vt:lpstr>CVT Excel Files</vt:lpstr>
      <vt:lpstr>Other CVTs</vt:lpstr>
      <vt:lpstr>IP-2 Next Steps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Weaver</dc:creator>
  <cp:lastModifiedBy>Joseph F. Porubsky</cp:lastModifiedBy>
  <cp:revision>649</cp:revision>
  <cp:lastPrinted>2013-03-11T18:28:58Z</cp:lastPrinted>
  <dcterms:created xsi:type="dcterms:W3CDTF">2011-10-17T15:03:51Z</dcterms:created>
  <dcterms:modified xsi:type="dcterms:W3CDTF">2015-09-14T19:19:46Z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0x01010031843E05398DCD4285D8FB8EC6B2E846</vt:lpwstr>
  </property>
</Properties>
</file>