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20"/>
  </p:notesMasterIdLst>
  <p:handoutMasterIdLst>
    <p:handoutMasterId r:id="rId21"/>
  </p:handoutMasterIdLst>
  <p:sldIdLst>
    <p:sldId id="258" r:id="rId2"/>
    <p:sldId id="377" r:id="rId3"/>
    <p:sldId id="378" r:id="rId4"/>
    <p:sldId id="379" r:id="rId5"/>
    <p:sldId id="380" r:id="rId6"/>
    <p:sldId id="381" r:id="rId7"/>
    <p:sldId id="383" r:id="rId8"/>
    <p:sldId id="394" r:id="rId9"/>
    <p:sldId id="384" r:id="rId10"/>
    <p:sldId id="385" r:id="rId11"/>
    <p:sldId id="389" r:id="rId12"/>
    <p:sldId id="390" r:id="rId13"/>
    <p:sldId id="391" r:id="rId14"/>
    <p:sldId id="386" r:id="rId15"/>
    <p:sldId id="392" r:id="rId16"/>
    <p:sldId id="388" r:id="rId17"/>
    <p:sldId id="393" r:id="rId18"/>
    <p:sldId id="337" r:id="rId19"/>
  </p:sldIdLst>
  <p:sldSz cx="9144000" cy="6858000" type="screen4x3"/>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3366"/>
    <a:srgbClr val="000099"/>
    <a:srgbClr val="006600"/>
    <a:srgbClr val="6699FF"/>
    <a:srgbClr val="66CCFF"/>
    <a:srgbClr val="BABABA"/>
    <a:srgbClr val="C7C7C7"/>
    <a:srgbClr val="CDCDCD"/>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24" autoAdjust="0"/>
    <p:restoredTop sz="94643" autoAdjust="0"/>
  </p:normalViewPr>
  <p:slideViewPr>
    <p:cSldViewPr>
      <p:cViewPr varScale="1">
        <p:scale>
          <a:sx n="69" d="100"/>
          <a:sy n="69" d="100"/>
        </p:scale>
        <p:origin x="154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Sheet1!$A$1</c:f>
              <c:strCache>
                <c:ptCount val="1"/>
                <c:pt idx="0">
                  <c:v>Cities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Sheet1!$C$2:$C$12</c:f>
              <c:numCache>
                <c:formatCode>General</c:formatCode>
                <c:ptCount val="11"/>
                <c:pt idx="0">
                  <c:v>4170</c:v>
                </c:pt>
                <c:pt idx="1">
                  <c:v>5864</c:v>
                </c:pt>
                <c:pt idx="2">
                  <c:v>8371</c:v>
                </c:pt>
                <c:pt idx="3">
                  <c:v>5170</c:v>
                </c:pt>
                <c:pt idx="4">
                  <c:v>4147</c:v>
                </c:pt>
                <c:pt idx="5">
                  <c:v>6206</c:v>
                </c:pt>
                <c:pt idx="6">
                  <c:v>6713</c:v>
                </c:pt>
                <c:pt idx="7">
                  <c:v>4028</c:v>
                </c:pt>
                <c:pt idx="8">
                  <c:v>5658</c:v>
                </c:pt>
                <c:pt idx="9">
                  <c:v>5530</c:v>
                </c:pt>
                <c:pt idx="10">
                  <c:v>5786</c:v>
                </c:pt>
              </c:numCache>
            </c:numRef>
          </c:xVal>
          <c:yVal>
            <c:numRef>
              <c:f>Sheet1!$D$2:$D$12</c:f>
              <c:numCache>
                <c:formatCode>General</c:formatCode>
                <c:ptCount val="11"/>
                <c:pt idx="0">
                  <c:v>4860</c:v>
                </c:pt>
                <c:pt idx="1">
                  <c:v>9553</c:v>
                </c:pt>
                <c:pt idx="2">
                  <c:v>8484</c:v>
                </c:pt>
                <c:pt idx="3">
                  <c:v>3784</c:v>
                </c:pt>
                <c:pt idx="4">
                  <c:v>5738</c:v>
                </c:pt>
                <c:pt idx="5">
                  <c:v>4074</c:v>
                </c:pt>
                <c:pt idx="6">
                  <c:v>9635</c:v>
                </c:pt>
                <c:pt idx="7">
                  <c:v>6029</c:v>
                </c:pt>
                <c:pt idx="8">
                  <c:v>3311</c:v>
                </c:pt>
                <c:pt idx="9">
                  <c:v>3564</c:v>
                </c:pt>
                <c:pt idx="10">
                  <c:v>4465</c:v>
                </c:pt>
              </c:numCache>
            </c:numRef>
          </c:yVal>
          <c:smooth val="0"/>
          <c:extLst>
            <c:ext xmlns:c16="http://schemas.microsoft.com/office/drawing/2014/chart" uri="{C3380CC4-5D6E-409C-BE32-E72D297353CC}">
              <c16:uniqueId val="{00000000-6C14-4CB2-AF55-7D0170F3DBBC}"/>
            </c:ext>
          </c:extLst>
        </c:ser>
        <c:ser>
          <c:idx val="1"/>
          <c:order val="1"/>
          <c:tx>
            <c:strRef>
              <c:f>Sheet1!$G$1</c:f>
              <c:strCache>
                <c:ptCount val="1"/>
                <c:pt idx="0">
                  <c:v>T1</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xVal>
            <c:numRef>
              <c:f>Sheet1!$H$2:$H$8</c:f>
              <c:numCache>
                <c:formatCode>General</c:formatCode>
                <c:ptCount val="7"/>
                <c:pt idx="0">
                  <c:v>4170</c:v>
                </c:pt>
                <c:pt idx="1">
                  <c:v>5170</c:v>
                </c:pt>
                <c:pt idx="2">
                  <c:v>5530</c:v>
                </c:pt>
                <c:pt idx="3">
                  <c:v>5658</c:v>
                </c:pt>
                <c:pt idx="4">
                  <c:v>6206</c:v>
                </c:pt>
                <c:pt idx="5">
                  <c:v>5786</c:v>
                </c:pt>
                <c:pt idx="6">
                  <c:v>4170</c:v>
                </c:pt>
              </c:numCache>
            </c:numRef>
          </c:xVal>
          <c:yVal>
            <c:numRef>
              <c:f>Sheet1!$I$2:$I$8</c:f>
              <c:numCache>
                <c:formatCode>General</c:formatCode>
                <c:ptCount val="7"/>
                <c:pt idx="0">
                  <c:v>4860</c:v>
                </c:pt>
                <c:pt idx="1">
                  <c:v>3784</c:v>
                </c:pt>
                <c:pt idx="2">
                  <c:v>3564</c:v>
                </c:pt>
                <c:pt idx="3">
                  <c:v>3311</c:v>
                </c:pt>
                <c:pt idx="4">
                  <c:v>4074</c:v>
                </c:pt>
                <c:pt idx="5">
                  <c:v>4465</c:v>
                </c:pt>
                <c:pt idx="6">
                  <c:v>4860</c:v>
                </c:pt>
              </c:numCache>
            </c:numRef>
          </c:yVal>
          <c:smooth val="0"/>
          <c:extLst>
            <c:ext xmlns:c16="http://schemas.microsoft.com/office/drawing/2014/chart" uri="{C3380CC4-5D6E-409C-BE32-E72D297353CC}">
              <c16:uniqueId val="{00000001-6C14-4CB2-AF55-7D0170F3DBBC}"/>
            </c:ext>
          </c:extLst>
        </c:ser>
        <c:ser>
          <c:idx val="2"/>
          <c:order val="2"/>
          <c:tx>
            <c:strRef>
              <c:f>Sheet1!$K$1</c:f>
              <c:strCache>
                <c:ptCount val="1"/>
                <c:pt idx="0">
                  <c:v>T2</c:v>
                </c:pt>
              </c:strCache>
            </c:strRef>
          </c:tx>
          <c:spPr>
            <a:ln w="25400" cap="rnd">
              <a:solidFill>
                <a:srgbClr val="7030A0"/>
              </a:solidFill>
              <a:round/>
            </a:ln>
            <a:effectLst/>
          </c:spPr>
          <c:marker>
            <c:symbol val="circle"/>
            <c:size val="5"/>
            <c:spPr>
              <a:solidFill>
                <a:schemeClr val="accent3"/>
              </a:solidFill>
              <a:ln w="9525">
                <a:solidFill>
                  <a:schemeClr val="accent3"/>
                </a:solidFill>
              </a:ln>
              <a:effectLst/>
            </c:spPr>
          </c:marker>
          <c:xVal>
            <c:numRef>
              <c:f>Sheet1!$L$2:$L$8</c:f>
              <c:numCache>
                <c:formatCode>General</c:formatCode>
                <c:ptCount val="7"/>
                <c:pt idx="0">
                  <c:v>4170</c:v>
                </c:pt>
                <c:pt idx="1">
                  <c:v>5864</c:v>
                </c:pt>
                <c:pt idx="2">
                  <c:v>6713</c:v>
                </c:pt>
                <c:pt idx="3">
                  <c:v>4170</c:v>
                </c:pt>
              </c:numCache>
            </c:numRef>
          </c:xVal>
          <c:yVal>
            <c:numRef>
              <c:f>Sheet1!$M$2:$M$8</c:f>
              <c:numCache>
                <c:formatCode>General</c:formatCode>
                <c:ptCount val="7"/>
                <c:pt idx="0">
                  <c:v>4860</c:v>
                </c:pt>
                <c:pt idx="1">
                  <c:v>9553</c:v>
                </c:pt>
                <c:pt idx="2">
                  <c:v>9635</c:v>
                </c:pt>
                <c:pt idx="3">
                  <c:v>4860</c:v>
                </c:pt>
              </c:numCache>
            </c:numRef>
          </c:yVal>
          <c:smooth val="0"/>
          <c:extLst>
            <c:ext xmlns:c16="http://schemas.microsoft.com/office/drawing/2014/chart" uri="{C3380CC4-5D6E-409C-BE32-E72D297353CC}">
              <c16:uniqueId val="{00000002-6C14-4CB2-AF55-7D0170F3DBBC}"/>
            </c:ext>
          </c:extLst>
        </c:ser>
        <c:ser>
          <c:idx val="3"/>
          <c:order val="3"/>
          <c:tx>
            <c:strRef>
              <c:f>Sheet1!$O$1</c:f>
              <c:strCache>
                <c:ptCount val="1"/>
                <c:pt idx="0">
                  <c:v>T3</c:v>
                </c:pt>
              </c:strCache>
            </c:strRef>
          </c:tx>
          <c:spPr>
            <a:ln w="25400" cap="rnd">
              <a:solidFill>
                <a:schemeClr val="accent1"/>
              </a:solidFill>
              <a:round/>
            </a:ln>
            <a:effectLst/>
          </c:spPr>
          <c:marker>
            <c:symbol val="circle"/>
            <c:size val="5"/>
            <c:spPr>
              <a:solidFill>
                <a:schemeClr val="accent4"/>
              </a:solidFill>
              <a:ln w="9525">
                <a:solidFill>
                  <a:schemeClr val="accent4"/>
                </a:solidFill>
              </a:ln>
              <a:effectLst/>
            </c:spPr>
          </c:marker>
          <c:xVal>
            <c:numRef>
              <c:f>Sheet1!$P$2:$P$6</c:f>
              <c:numCache>
                <c:formatCode>General</c:formatCode>
                <c:ptCount val="5"/>
                <c:pt idx="0">
                  <c:v>4170</c:v>
                </c:pt>
                <c:pt idx="1">
                  <c:v>8371</c:v>
                </c:pt>
                <c:pt idx="2">
                  <c:v>4028</c:v>
                </c:pt>
                <c:pt idx="3">
                  <c:v>4147</c:v>
                </c:pt>
                <c:pt idx="4">
                  <c:v>4170</c:v>
                </c:pt>
              </c:numCache>
            </c:numRef>
          </c:xVal>
          <c:yVal>
            <c:numRef>
              <c:f>Sheet1!$Q$2:$Q$6</c:f>
              <c:numCache>
                <c:formatCode>General</c:formatCode>
                <c:ptCount val="5"/>
                <c:pt idx="0">
                  <c:v>4860</c:v>
                </c:pt>
                <c:pt idx="1">
                  <c:v>8484</c:v>
                </c:pt>
                <c:pt idx="2">
                  <c:v>6029</c:v>
                </c:pt>
                <c:pt idx="3">
                  <c:v>5738</c:v>
                </c:pt>
                <c:pt idx="4">
                  <c:v>4860</c:v>
                </c:pt>
              </c:numCache>
            </c:numRef>
          </c:yVal>
          <c:smooth val="0"/>
          <c:extLst>
            <c:ext xmlns:c16="http://schemas.microsoft.com/office/drawing/2014/chart" uri="{C3380CC4-5D6E-409C-BE32-E72D297353CC}">
              <c16:uniqueId val="{00000003-6C14-4CB2-AF55-7D0170F3DBBC}"/>
            </c:ext>
          </c:extLst>
        </c:ser>
        <c:dLbls>
          <c:showLegendKey val="0"/>
          <c:showVal val="0"/>
          <c:showCatName val="0"/>
          <c:showSerName val="0"/>
          <c:showPercent val="0"/>
          <c:showBubbleSize val="0"/>
        </c:dLbls>
        <c:axId val="577987624"/>
        <c:axId val="577988280"/>
      </c:scatterChart>
      <c:valAx>
        <c:axId val="577987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88280"/>
        <c:crosses val="autoZero"/>
        <c:crossBetween val="midCat"/>
      </c:valAx>
      <c:valAx>
        <c:axId val="57798828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8762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Sheet1!$A$1</c:f>
              <c:strCache>
                <c:ptCount val="1"/>
                <c:pt idx="0">
                  <c:v>Cities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Sheet1!$C$2:$C$12</c:f>
              <c:numCache>
                <c:formatCode>General</c:formatCode>
                <c:ptCount val="11"/>
                <c:pt idx="0">
                  <c:v>3016</c:v>
                </c:pt>
                <c:pt idx="1">
                  <c:v>7719</c:v>
                </c:pt>
                <c:pt idx="2">
                  <c:v>4076</c:v>
                </c:pt>
                <c:pt idx="3">
                  <c:v>7730</c:v>
                </c:pt>
                <c:pt idx="4">
                  <c:v>7733</c:v>
                </c:pt>
                <c:pt idx="5">
                  <c:v>8725</c:v>
                </c:pt>
                <c:pt idx="6">
                  <c:v>4987</c:v>
                </c:pt>
                <c:pt idx="7">
                  <c:v>4015</c:v>
                </c:pt>
                <c:pt idx="8">
                  <c:v>6288</c:v>
                </c:pt>
                <c:pt idx="9">
                  <c:v>3745</c:v>
                </c:pt>
                <c:pt idx="10">
                  <c:v>4337</c:v>
                </c:pt>
              </c:numCache>
            </c:numRef>
          </c:xVal>
          <c:yVal>
            <c:numRef>
              <c:f>Sheet1!$D$2:$D$12</c:f>
              <c:numCache>
                <c:formatCode>General</c:formatCode>
                <c:ptCount val="11"/>
                <c:pt idx="0">
                  <c:v>5399</c:v>
                </c:pt>
                <c:pt idx="1">
                  <c:v>7425</c:v>
                </c:pt>
                <c:pt idx="2">
                  <c:v>5160</c:v>
                </c:pt>
                <c:pt idx="3">
                  <c:v>3435</c:v>
                </c:pt>
                <c:pt idx="4">
                  <c:v>4230</c:v>
                </c:pt>
                <c:pt idx="5">
                  <c:v>7539</c:v>
                </c:pt>
                <c:pt idx="6">
                  <c:v>2805</c:v>
                </c:pt>
                <c:pt idx="7">
                  <c:v>5242</c:v>
                </c:pt>
                <c:pt idx="8">
                  <c:v>5469</c:v>
                </c:pt>
                <c:pt idx="9">
                  <c:v>7036</c:v>
                </c:pt>
                <c:pt idx="10">
                  <c:v>3999</c:v>
                </c:pt>
              </c:numCache>
            </c:numRef>
          </c:yVal>
          <c:smooth val="0"/>
          <c:extLst>
            <c:ext xmlns:c16="http://schemas.microsoft.com/office/drawing/2014/chart" uri="{C3380CC4-5D6E-409C-BE32-E72D297353CC}">
              <c16:uniqueId val="{00000000-FDBF-413B-AA86-43053E2A2BB9}"/>
            </c:ext>
          </c:extLst>
        </c:ser>
        <c:ser>
          <c:idx val="1"/>
          <c:order val="1"/>
          <c:tx>
            <c:strRef>
              <c:f>Sheet1!$G$1</c:f>
              <c:strCache>
                <c:ptCount val="1"/>
                <c:pt idx="0">
                  <c:v>T1</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xVal>
            <c:numRef>
              <c:f>Sheet1!$H$2:$H$5</c:f>
              <c:numCache>
                <c:formatCode>General</c:formatCode>
                <c:ptCount val="4"/>
                <c:pt idx="0">
                  <c:v>3016</c:v>
                </c:pt>
                <c:pt idx="1">
                  <c:v>7719</c:v>
                </c:pt>
                <c:pt idx="2">
                  <c:v>3745</c:v>
                </c:pt>
                <c:pt idx="3">
                  <c:v>3016</c:v>
                </c:pt>
              </c:numCache>
            </c:numRef>
          </c:xVal>
          <c:yVal>
            <c:numRef>
              <c:f>Sheet1!$I$2:$I$5</c:f>
              <c:numCache>
                <c:formatCode>General</c:formatCode>
                <c:ptCount val="4"/>
                <c:pt idx="0">
                  <c:v>5399</c:v>
                </c:pt>
                <c:pt idx="1">
                  <c:v>7425</c:v>
                </c:pt>
                <c:pt idx="2">
                  <c:v>7036</c:v>
                </c:pt>
                <c:pt idx="3">
                  <c:v>5399</c:v>
                </c:pt>
              </c:numCache>
            </c:numRef>
          </c:yVal>
          <c:smooth val="0"/>
          <c:extLst>
            <c:ext xmlns:c16="http://schemas.microsoft.com/office/drawing/2014/chart" uri="{C3380CC4-5D6E-409C-BE32-E72D297353CC}">
              <c16:uniqueId val="{00000001-FDBF-413B-AA86-43053E2A2BB9}"/>
            </c:ext>
          </c:extLst>
        </c:ser>
        <c:ser>
          <c:idx val="2"/>
          <c:order val="2"/>
          <c:tx>
            <c:strRef>
              <c:f>Sheet1!$K$1</c:f>
              <c:strCache>
                <c:ptCount val="1"/>
                <c:pt idx="0">
                  <c:v>T2</c:v>
                </c:pt>
              </c:strCache>
            </c:strRef>
          </c:tx>
          <c:spPr>
            <a:ln w="25400" cap="rnd">
              <a:solidFill>
                <a:srgbClr val="7030A0"/>
              </a:solidFill>
              <a:round/>
            </a:ln>
            <a:effectLst/>
          </c:spPr>
          <c:marker>
            <c:symbol val="circle"/>
            <c:size val="5"/>
            <c:spPr>
              <a:solidFill>
                <a:schemeClr val="accent3"/>
              </a:solidFill>
              <a:ln w="9525">
                <a:solidFill>
                  <a:schemeClr val="accent3"/>
                </a:solidFill>
              </a:ln>
              <a:effectLst/>
            </c:spPr>
          </c:marker>
          <c:xVal>
            <c:numRef>
              <c:f>Sheet1!$L$2:$L$8</c:f>
              <c:numCache>
                <c:formatCode>General</c:formatCode>
                <c:ptCount val="7"/>
                <c:pt idx="0">
                  <c:v>3016</c:v>
                </c:pt>
                <c:pt idx="1">
                  <c:v>4337</c:v>
                </c:pt>
                <c:pt idx="2">
                  <c:v>4987</c:v>
                </c:pt>
                <c:pt idx="3">
                  <c:v>7730</c:v>
                </c:pt>
                <c:pt idx="4">
                  <c:v>7733</c:v>
                </c:pt>
                <c:pt idx="5">
                  <c:v>4015</c:v>
                </c:pt>
                <c:pt idx="6">
                  <c:v>3016</c:v>
                </c:pt>
              </c:numCache>
            </c:numRef>
          </c:xVal>
          <c:yVal>
            <c:numRef>
              <c:f>Sheet1!$M$2:$M$8</c:f>
              <c:numCache>
                <c:formatCode>General</c:formatCode>
                <c:ptCount val="7"/>
                <c:pt idx="0">
                  <c:v>5399</c:v>
                </c:pt>
                <c:pt idx="1">
                  <c:v>3999</c:v>
                </c:pt>
                <c:pt idx="2">
                  <c:v>2805</c:v>
                </c:pt>
                <c:pt idx="3">
                  <c:v>3435</c:v>
                </c:pt>
                <c:pt idx="4">
                  <c:v>4230</c:v>
                </c:pt>
                <c:pt idx="5">
                  <c:v>5242</c:v>
                </c:pt>
                <c:pt idx="6">
                  <c:v>5399</c:v>
                </c:pt>
              </c:numCache>
            </c:numRef>
          </c:yVal>
          <c:smooth val="0"/>
          <c:extLst>
            <c:ext xmlns:c16="http://schemas.microsoft.com/office/drawing/2014/chart" uri="{C3380CC4-5D6E-409C-BE32-E72D297353CC}">
              <c16:uniqueId val="{00000002-FDBF-413B-AA86-43053E2A2BB9}"/>
            </c:ext>
          </c:extLst>
        </c:ser>
        <c:ser>
          <c:idx val="3"/>
          <c:order val="3"/>
          <c:tx>
            <c:strRef>
              <c:f>Sheet1!$O$1</c:f>
              <c:strCache>
                <c:ptCount val="1"/>
                <c:pt idx="0">
                  <c:v>T3</c:v>
                </c:pt>
              </c:strCache>
            </c:strRef>
          </c:tx>
          <c:spPr>
            <a:ln w="25400" cap="rnd">
              <a:solidFill>
                <a:schemeClr val="accent1"/>
              </a:solidFill>
              <a:round/>
            </a:ln>
            <a:effectLst/>
          </c:spPr>
          <c:marker>
            <c:symbol val="circle"/>
            <c:size val="5"/>
            <c:spPr>
              <a:solidFill>
                <a:schemeClr val="accent4"/>
              </a:solidFill>
              <a:ln w="9525">
                <a:solidFill>
                  <a:schemeClr val="accent4"/>
                </a:solidFill>
              </a:ln>
              <a:effectLst/>
            </c:spPr>
          </c:marker>
          <c:xVal>
            <c:numRef>
              <c:f>Sheet1!$P$2:$P$4</c:f>
              <c:numCache>
                <c:formatCode>General</c:formatCode>
                <c:ptCount val="3"/>
                <c:pt idx="0">
                  <c:v>3016</c:v>
                </c:pt>
                <c:pt idx="1">
                  <c:v>4076</c:v>
                </c:pt>
                <c:pt idx="2">
                  <c:v>3016</c:v>
                </c:pt>
              </c:numCache>
            </c:numRef>
          </c:xVal>
          <c:yVal>
            <c:numRef>
              <c:f>Sheet1!$Q$2:$Q$4</c:f>
              <c:numCache>
                <c:formatCode>General</c:formatCode>
                <c:ptCount val="3"/>
                <c:pt idx="0">
                  <c:v>5399</c:v>
                </c:pt>
                <c:pt idx="1">
                  <c:v>5160</c:v>
                </c:pt>
                <c:pt idx="2">
                  <c:v>5399</c:v>
                </c:pt>
              </c:numCache>
            </c:numRef>
          </c:yVal>
          <c:smooth val="0"/>
          <c:extLst>
            <c:ext xmlns:c16="http://schemas.microsoft.com/office/drawing/2014/chart" uri="{C3380CC4-5D6E-409C-BE32-E72D297353CC}">
              <c16:uniqueId val="{00000003-FDBF-413B-AA86-43053E2A2BB9}"/>
            </c:ext>
          </c:extLst>
        </c:ser>
        <c:ser>
          <c:idx val="4"/>
          <c:order val="4"/>
          <c:tx>
            <c:strRef>
              <c:f>Sheet1!$S$1</c:f>
              <c:strCache>
                <c:ptCount val="1"/>
                <c:pt idx="0">
                  <c:v>T4</c:v>
                </c:pt>
              </c:strCache>
            </c:strRef>
          </c:tx>
          <c:spPr>
            <a:ln w="25400" cap="rnd">
              <a:solidFill>
                <a:schemeClr val="accent4"/>
              </a:solidFill>
              <a:round/>
            </a:ln>
            <a:effectLst/>
          </c:spPr>
          <c:marker>
            <c:symbol val="circle"/>
            <c:size val="5"/>
            <c:spPr>
              <a:solidFill>
                <a:schemeClr val="accent5"/>
              </a:solidFill>
              <a:ln w="9525">
                <a:solidFill>
                  <a:schemeClr val="accent4"/>
                </a:solidFill>
              </a:ln>
              <a:effectLst/>
            </c:spPr>
          </c:marker>
          <c:xVal>
            <c:numRef>
              <c:f>Sheet1!$T$2:$T$5</c:f>
              <c:numCache>
                <c:formatCode>General</c:formatCode>
                <c:ptCount val="4"/>
                <c:pt idx="0">
                  <c:v>3016</c:v>
                </c:pt>
                <c:pt idx="1">
                  <c:v>6288</c:v>
                </c:pt>
                <c:pt idx="2">
                  <c:v>8725</c:v>
                </c:pt>
                <c:pt idx="3">
                  <c:v>3016</c:v>
                </c:pt>
              </c:numCache>
            </c:numRef>
          </c:xVal>
          <c:yVal>
            <c:numRef>
              <c:f>Sheet1!$U$2:$U$5</c:f>
              <c:numCache>
                <c:formatCode>General</c:formatCode>
                <c:ptCount val="4"/>
                <c:pt idx="0">
                  <c:v>5399</c:v>
                </c:pt>
                <c:pt idx="1">
                  <c:v>5469</c:v>
                </c:pt>
                <c:pt idx="2">
                  <c:v>7539</c:v>
                </c:pt>
                <c:pt idx="3">
                  <c:v>5399</c:v>
                </c:pt>
              </c:numCache>
            </c:numRef>
          </c:yVal>
          <c:smooth val="0"/>
          <c:extLst>
            <c:ext xmlns:c16="http://schemas.microsoft.com/office/drawing/2014/chart" uri="{C3380CC4-5D6E-409C-BE32-E72D297353CC}">
              <c16:uniqueId val="{00000004-FDBF-413B-AA86-43053E2A2BB9}"/>
            </c:ext>
          </c:extLst>
        </c:ser>
        <c:dLbls>
          <c:showLegendKey val="0"/>
          <c:showVal val="0"/>
          <c:showCatName val="0"/>
          <c:showSerName val="0"/>
          <c:showPercent val="0"/>
          <c:showBubbleSize val="0"/>
        </c:dLbls>
        <c:axId val="577987624"/>
        <c:axId val="577988280"/>
      </c:scatterChart>
      <c:valAx>
        <c:axId val="577987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88280"/>
        <c:crosses val="autoZero"/>
        <c:crossBetween val="midCat"/>
      </c:valAx>
      <c:valAx>
        <c:axId val="57798828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8762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4E9B15F-DE47-41E7-88E7-3A98BB2E4C40}" type="datetimeFigureOut">
              <a:rPr lang="fr-FR" smtClean="0"/>
              <a:pPr/>
              <a:t>08/05/2018</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9F492A7-2096-48A1-963D-3A1B367F94DC}" type="slidenum">
              <a:rPr lang="fr-CA" smtClean="0"/>
              <a:pPr/>
              <a:t>‹#›</a:t>
            </a:fld>
            <a:endParaRPr lang="fr-CA"/>
          </a:p>
        </p:txBody>
      </p:sp>
    </p:spTree>
    <p:extLst>
      <p:ext uri="{BB962C8B-B14F-4D97-AF65-F5344CB8AC3E}">
        <p14:creationId xmlns:p14="http://schemas.microsoft.com/office/powerpoint/2010/main" val="3737662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62642C5-14CC-485F-8D70-31083104342D}" type="datetimeFigureOut">
              <a:rPr lang="fr-FR" smtClean="0"/>
              <a:pPr/>
              <a:t>08/05/2018</a:t>
            </a:fld>
            <a:endParaRPr lang="fr-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265CEC-8637-4C39-A998-F7B93DB4B09D}" type="slidenum">
              <a:rPr lang="fr-CA" smtClean="0"/>
              <a:pPr/>
              <a:t>‹#›</a:t>
            </a:fld>
            <a:endParaRPr lang="fr-CA"/>
          </a:p>
        </p:txBody>
      </p:sp>
    </p:spTree>
    <p:extLst>
      <p:ext uri="{BB962C8B-B14F-4D97-AF65-F5344CB8AC3E}">
        <p14:creationId xmlns:p14="http://schemas.microsoft.com/office/powerpoint/2010/main" val="351225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217488" y="328613"/>
            <a:ext cx="6226175" cy="4670425"/>
          </a:xfrm>
          <a:ln/>
        </p:spPr>
      </p:sp>
      <p:sp>
        <p:nvSpPr>
          <p:cNvPr id="13315" name="Rectangle 3"/>
          <p:cNvSpPr>
            <a:spLocks noGrp="1" noChangeArrowheads="1"/>
          </p:cNvSpPr>
          <p:nvPr>
            <p:ph type="body" idx="1"/>
          </p:nvPr>
        </p:nvSpPr>
        <p:spPr>
          <a:xfrm>
            <a:off x="293688" y="5326063"/>
            <a:ext cx="6069012" cy="3908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fr-FR" dirty="0"/>
          </a:p>
        </p:txBody>
      </p:sp>
    </p:spTree>
    <p:extLst>
      <p:ext uri="{BB962C8B-B14F-4D97-AF65-F5344CB8AC3E}">
        <p14:creationId xmlns:p14="http://schemas.microsoft.com/office/powerpoint/2010/main" val="310460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like to draw your attention to the constraints bolded here.  These are modified from the base formulation to combine the consumption in both the route and at sites.  Recall that </a:t>
                </a:r>
                <a14:m>
                  <m:oMath xmlns:m="http://schemas.openxmlformats.org/officeDocument/2006/math">
                    <m:sSub>
                      <m:sSubPr>
                        <m:ctrlPr>
                          <a:rPr lang="en-US" sz="1200" b="1" i="1" smtClean="0">
                            <a:effectLst/>
                            <a:latin typeface="Cambria Math" panose="02040503050406030204" pitchFamily="18" charset="0"/>
                          </a:rPr>
                        </m:ctrlPr>
                      </m:sSubPr>
                      <m:e>
                        <m:r>
                          <a:rPr lang="en-US" sz="1200" b="1" i="1" smtClean="0">
                            <a:effectLst/>
                            <a:latin typeface="Cambria Math" panose="02040503050406030204" pitchFamily="18" charset="0"/>
                          </a:rPr>
                          <m:t>𝐳</m:t>
                        </m:r>
                      </m:e>
                      <m:sub>
                        <m:r>
                          <a:rPr lang="en-US" sz="1200" b="1" i="1" smtClean="0">
                            <a:effectLst/>
                            <a:latin typeface="Cambria Math" panose="02040503050406030204" pitchFamily="18" charset="0"/>
                          </a:rPr>
                          <m:t>𝐢𝐤</m:t>
                        </m:r>
                      </m:sub>
                    </m:sSub>
                  </m:oMath>
                </a14:m>
                <a:r>
                  <a:rPr lang="en-US" dirty="0"/>
                  <a:t> is the</a:t>
                </a:r>
                <a:r>
                  <a:rPr lang="en-US" baseline="0" dirty="0"/>
                  <a:t> amount of energy consumed in route k at customer </a:t>
                </a:r>
                <a:r>
                  <a:rPr lang="en-US" baseline="0" dirty="0" err="1"/>
                  <a:t>i</a:t>
                </a:r>
                <a:r>
                  <a:rPr lang="en-US" baseline="0" dirty="0"/>
                  <a:t>.  </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like to draw your attention to the constraints bolded here.  These are modified from the base formulation to combine the consumption in both the route and at sites.  Recall that </a:t>
                </a:r>
                <a:r>
                  <a:rPr lang="en-US" sz="1200" b="1" i="0">
                    <a:effectLst/>
                    <a:latin typeface="Cambria Math" panose="02040503050406030204" pitchFamily="18" charset="0"/>
                  </a:rPr>
                  <a:t>𝐳_𝐢𝐤</a:t>
                </a:r>
                <a:r>
                  <a:rPr lang="en-US" dirty="0"/>
                  <a:t> is the</a:t>
                </a:r>
                <a:r>
                  <a:rPr lang="en-US" baseline="0" dirty="0"/>
                  <a:t> amount of energy consumed in route k at customer </a:t>
                </a:r>
                <a:r>
                  <a:rPr lang="en-US" baseline="0" dirty="0" err="1"/>
                  <a:t>i</a:t>
                </a:r>
                <a:r>
                  <a:rPr lang="en-US" baseline="0" dirty="0"/>
                  <a:t>.  </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7265CEC-8637-4C39-A998-F7B93DB4B09D}" type="slidenum">
              <a:rPr lang="fr-CA" smtClean="0"/>
              <a:pPr/>
              <a:t>10</a:t>
            </a:fld>
            <a:endParaRPr lang="fr-CA"/>
          </a:p>
        </p:txBody>
      </p:sp>
    </p:spTree>
    <p:extLst>
      <p:ext uri="{BB962C8B-B14F-4D97-AF65-F5344CB8AC3E}">
        <p14:creationId xmlns:p14="http://schemas.microsoft.com/office/powerpoint/2010/main" val="240294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blp_2018-05-04-11-46-17</a:t>
            </a:r>
          </a:p>
          <a:p>
            <a:endParaRPr lang="en-US" dirty="0"/>
          </a:p>
        </p:txBody>
      </p:sp>
      <p:sp>
        <p:nvSpPr>
          <p:cNvPr id="4" name="Slide Number Placeholder 3"/>
          <p:cNvSpPr>
            <a:spLocks noGrp="1"/>
          </p:cNvSpPr>
          <p:nvPr>
            <p:ph type="sldNum" sz="quarter" idx="10"/>
          </p:nvPr>
        </p:nvSpPr>
        <p:spPr/>
        <p:txBody>
          <a:bodyPr/>
          <a:lstStyle/>
          <a:p>
            <a:fld id="{17265CEC-8637-4C39-A998-F7B93DB4B09D}" type="slidenum">
              <a:rPr lang="fr-CA" smtClean="0"/>
              <a:pPr/>
              <a:t>12</a:t>
            </a:fld>
            <a:endParaRPr lang="fr-CA"/>
          </a:p>
        </p:txBody>
      </p:sp>
    </p:spTree>
    <p:extLst>
      <p:ext uri="{BB962C8B-B14F-4D97-AF65-F5344CB8AC3E}">
        <p14:creationId xmlns:p14="http://schemas.microsoft.com/office/powerpoint/2010/main" val="2403918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pic>
        <p:nvPicPr>
          <p:cNvPr id="18" name="Image 17" descr="constructionsite.jpg"/>
          <p:cNvPicPr>
            <a:picLocks noChangeAspect="1"/>
          </p:cNvPicPr>
          <p:nvPr userDrawn="1"/>
        </p:nvPicPr>
        <p:blipFill>
          <a:blip r:embed="rId2" cstate="print"/>
          <a:stretch>
            <a:fillRect/>
          </a:stretch>
        </p:blipFill>
        <p:spPr>
          <a:xfrm>
            <a:off x="6429390" y="3429000"/>
            <a:ext cx="2500330" cy="2714644"/>
          </a:xfrm>
          <a:prstGeom prst="rect">
            <a:avLst/>
          </a:prstGeom>
        </p:spPr>
      </p:pic>
      <p:pic>
        <p:nvPicPr>
          <p:cNvPr id="24" name="Image 23" descr="Logo_modb.jpeg"/>
          <p:cNvPicPr>
            <a:picLocks noChangeAspect="1"/>
          </p:cNvPicPr>
          <p:nvPr userDrawn="1"/>
        </p:nvPicPr>
        <p:blipFill>
          <a:blip r:embed="rId3" cstate="print"/>
          <a:stretch>
            <a:fillRect/>
          </a:stretch>
        </p:blipFill>
        <p:spPr>
          <a:xfrm>
            <a:off x="357158" y="4857760"/>
            <a:ext cx="1928826" cy="1157296"/>
          </a:xfrm>
          <a:prstGeom prst="rect">
            <a:avLst/>
          </a:prstGeom>
        </p:spPr>
      </p:pic>
      <p:pic>
        <p:nvPicPr>
          <p:cNvPr id="15" name="Image 14" descr="web_projet_power_gila.jpg"/>
          <p:cNvPicPr>
            <a:picLocks noChangeAspect="1"/>
          </p:cNvPicPr>
          <p:nvPr userDrawn="1"/>
        </p:nvPicPr>
        <p:blipFill>
          <a:blip r:embed="rId4" cstate="print"/>
          <a:stretch>
            <a:fillRect/>
          </a:stretch>
        </p:blipFill>
        <p:spPr>
          <a:xfrm>
            <a:off x="3857621" y="4415046"/>
            <a:ext cx="2500329" cy="1728598"/>
          </a:xfrm>
          <a:prstGeom prst="rect">
            <a:avLst/>
          </a:prstGeom>
        </p:spPr>
      </p:pic>
      <p:pic>
        <p:nvPicPr>
          <p:cNvPr id="27" name="Image 26" descr="img-plan-review-services.jpg"/>
          <p:cNvPicPr>
            <a:picLocks noChangeAspect="1"/>
          </p:cNvPicPr>
          <p:nvPr userDrawn="1"/>
        </p:nvPicPr>
        <p:blipFill>
          <a:blip r:embed="rId5" cstate="print"/>
          <a:stretch>
            <a:fillRect/>
          </a:stretch>
        </p:blipFill>
        <p:spPr>
          <a:xfrm>
            <a:off x="2357424" y="4357694"/>
            <a:ext cx="1428760" cy="1785950"/>
          </a:xfrm>
          <a:prstGeom prst="rect">
            <a:avLst/>
          </a:prstGeom>
        </p:spPr>
      </p:pic>
      <p:sp>
        <p:nvSpPr>
          <p:cNvPr id="28" name="Freeform 28"/>
          <p:cNvSpPr>
            <a:spLocks/>
          </p:cNvSpPr>
          <p:nvPr userDrawn="1"/>
        </p:nvSpPr>
        <p:spPr bwMode="auto">
          <a:xfrm>
            <a:off x="214283" y="285728"/>
            <a:ext cx="8709057" cy="4583152"/>
          </a:xfrm>
          <a:custGeom>
            <a:avLst/>
            <a:gdLst/>
            <a:ahLst/>
            <a:cxnLst>
              <a:cxn ang="0">
                <a:pos x="0" y="2526"/>
              </a:cxn>
              <a:cxn ang="0">
                <a:pos x="1" y="0"/>
              </a:cxn>
              <a:cxn ang="0">
                <a:pos x="5466" y="0"/>
              </a:cxn>
              <a:cxn ang="0">
                <a:pos x="5464" y="1785"/>
              </a:cxn>
              <a:cxn ang="0">
                <a:pos x="0" y="2526"/>
              </a:cxn>
            </a:cxnLst>
            <a:rect l="0" t="0" r="r" b="b"/>
            <a:pathLst>
              <a:path w="5466" h="2592">
                <a:moveTo>
                  <a:pt x="0" y="2526"/>
                </a:moveTo>
                <a:cubicBezTo>
                  <a:pt x="0" y="1263"/>
                  <a:pt x="1" y="0"/>
                  <a:pt x="1" y="0"/>
                </a:cubicBezTo>
                <a:lnTo>
                  <a:pt x="5466" y="0"/>
                </a:lnTo>
                <a:cubicBezTo>
                  <a:pt x="5466" y="0"/>
                  <a:pt x="5465" y="892"/>
                  <a:pt x="5464" y="1785"/>
                </a:cubicBezTo>
                <a:cubicBezTo>
                  <a:pt x="4819" y="2442"/>
                  <a:pt x="1837" y="2592"/>
                  <a:pt x="0" y="2526"/>
                </a:cubicBezTo>
                <a:close/>
              </a:path>
            </a:pathLst>
          </a:custGeom>
          <a:solidFill>
            <a:schemeClr val="bg1">
              <a:lumMod val="75000"/>
            </a:schemeClr>
          </a:solidFill>
          <a:ln w="3175">
            <a:noFill/>
            <a:round/>
            <a:headEnd type="none" w="med" len="med"/>
            <a:tailEnd type="none" w="med" len="med"/>
          </a:ln>
          <a:effectLst/>
        </p:spPr>
        <p:txBody>
          <a:bodyPr/>
          <a:lstStyle/>
          <a:p>
            <a:pPr>
              <a:defRPr/>
            </a:pPr>
            <a:endParaRPr lang="fr-FR" sz="1800"/>
          </a:p>
        </p:txBody>
      </p:sp>
      <p:sp>
        <p:nvSpPr>
          <p:cNvPr id="29" name="Freeform 34"/>
          <p:cNvSpPr>
            <a:spLocks/>
          </p:cNvSpPr>
          <p:nvPr userDrawn="1"/>
        </p:nvSpPr>
        <p:spPr bwMode="auto">
          <a:xfrm>
            <a:off x="142875" y="2211405"/>
            <a:ext cx="8858250" cy="2381250"/>
          </a:xfrm>
          <a:custGeom>
            <a:avLst/>
            <a:gdLst/>
            <a:ahLst/>
            <a:cxnLst>
              <a:cxn ang="0">
                <a:pos x="0" y="1500"/>
              </a:cxn>
              <a:cxn ang="0">
                <a:pos x="72" y="1500"/>
              </a:cxn>
              <a:cxn ang="0">
                <a:pos x="5544" y="102"/>
              </a:cxn>
              <a:cxn ang="0">
                <a:pos x="5580" y="0"/>
              </a:cxn>
            </a:cxnLst>
            <a:rect l="0" t="0" r="r" b="b"/>
            <a:pathLst>
              <a:path w="5580" h="1500">
                <a:moveTo>
                  <a:pt x="0" y="1500"/>
                </a:moveTo>
                <a:cubicBezTo>
                  <a:pt x="12" y="1499"/>
                  <a:pt x="12" y="1494"/>
                  <a:pt x="72" y="1500"/>
                </a:cubicBezTo>
                <a:cubicBezTo>
                  <a:pt x="4710" y="1494"/>
                  <a:pt x="5454" y="444"/>
                  <a:pt x="5544" y="102"/>
                </a:cubicBezTo>
                <a:cubicBezTo>
                  <a:pt x="5580" y="24"/>
                  <a:pt x="5573" y="21"/>
                  <a:pt x="5580" y="0"/>
                </a:cubicBezTo>
              </a:path>
            </a:pathLst>
          </a:custGeom>
          <a:noFill/>
          <a:ln w="9525">
            <a:solidFill>
              <a:schemeClr val="bg1"/>
            </a:solidFill>
            <a:round/>
            <a:headEnd type="none" w="med" len="med"/>
            <a:tailEnd type="none" w="med" len="med"/>
          </a:ln>
          <a:effectLst/>
        </p:spPr>
        <p:txBody>
          <a:bodyPr/>
          <a:lstStyle/>
          <a:p>
            <a:pPr>
              <a:defRPr/>
            </a:pPr>
            <a:endParaRPr lang="fr-FR" sz="1800"/>
          </a:p>
        </p:txBody>
      </p:sp>
      <p:sp>
        <p:nvSpPr>
          <p:cNvPr id="30" name="Rectangle 37"/>
          <p:cNvSpPr>
            <a:spLocks noChangeArrowheads="1"/>
          </p:cNvSpPr>
          <p:nvPr userDrawn="1"/>
        </p:nvSpPr>
        <p:spPr bwMode="auto">
          <a:xfrm>
            <a:off x="8921751" y="2211405"/>
            <a:ext cx="222250" cy="457200"/>
          </a:xfrm>
          <a:prstGeom prst="rect">
            <a:avLst/>
          </a:prstGeom>
          <a:solidFill>
            <a:schemeClr val="bg1"/>
          </a:solidFill>
          <a:ln w="9525">
            <a:noFill/>
            <a:miter lim="800000"/>
            <a:headEnd/>
            <a:tailEnd/>
          </a:ln>
          <a:effectLst/>
        </p:spPr>
        <p:txBody>
          <a:bodyPr wrap="none" anchor="ctr"/>
          <a:lstStyle/>
          <a:p>
            <a:pPr>
              <a:defRPr/>
            </a:pPr>
            <a:endParaRPr lang="fr-FR" sz="1800"/>
          </a:p>
        </p:txBody>
      </p:sp>
      <p:sp>
        <p:nvSpPr>
          <p:cNvPr id="31" name="Rectangle 3"/>
          <p:cNvSpPr>
            <a:spLocks noGrp="1" noChangeArrowheads="1"/>
          </p:cNvSpPr>
          <p:nvPr>
            <p:ph type="ctrTitle"/>
          </p:nvPr>
        </p:nvSpPr>
        <p:spPr>
          <a:xfrm>
            <a:off x="446090" y="1841518"/>
            <a:ext cx="8212137" cy="609600"/>
          </a:xfrm>
          <a:prstGeom prst="rect">
            <a:avLst/>
          </a:prstGeom>
        </p:spPr>
        <p:txBody>
          <a:bodyPr/>
          <a:lstStyle>
            <a:lvl1pPr>
              <a:defRPr sz="3200"/>
            </a:lvl1pPr>
          </a:lstStyle>
          <a:p>
            <a:r>
              <a:rPr lang="en-US"/>
              <a:t>Click to edit Master title style</a:t>
            </a:r>
          </a:p>
        </p:txBody>
      </p:sp>
      <p:sp>
        <p:nvSpPr>
          <p:cNvPr id="32" name="Rectangle 8"/>
          <p:cNvSpPr>
            <a:spLocks noGrp="1" noChangeArrowheads="1"/>
          </p:cNvSpPr>
          <p:nvPr>
            <p:ph type="subTitle" idx="1"/>
          </p:nvPr>
        </p:nvSpPr>
        <p:spPr>
          <a:xfrm>
            <a:off x="428625" y="3295668"/>
            <a:ext cx="8229600" cy="381000"/>
          </a:xfrm>
        </p:spPr>
        <p:txBody>
          <a:bodyPr/>
          <a:lstStyle>
            <a:lvl1pPr marL="0" indent="0">
              <a:defRPr sz="2000">
                <a:solidFill>
                  <a:schemeClr val="bg1"/>
                </a:solidFill>
              </a:defRPr>
            </a:lvl1pPr>
          </a:lstStyle>
          <a:p>
            <a:r>
              <a:rPr lang="en-US" dirty="0"/>
              <a:t>Click to edit Master subtitle style</a:t>
            </a:r>
            <a:endParaRPr lang="fr-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4"/>
            <a:ext cx="8229600" cy="571504"/>
          </a:xfrm>
          <a:prstGeom prst="rect">
            <a:avLst/>
          </a:prstGeom>
        </p:spPr>
        <p:txBody>
          <a:bodyPr/>
          <a:lstStyle/>
          <a:p>
            <a:r>
              <a:rPr lang="fr-FR"/>
              <a:t>Cliquez pour modifier le style du titre</a:t>
            </a:r>
            <a:endParaRPr lang="fr-CA"/>
          </a:p>
        </p:txBody>
      </p:sp>
      <p:sp>
        <p:nvSpPr>
          <p:cNvPr id="3" name="Espace réservé du numéro de diapositive 2"/>
          <p:cNvSpPr>
            <a:spLocks noGrp="1"/>
          </p:cNvSpPr>
          <p:nvPr>
            <p:ph type="sldNum" sz="quarter" idx="10"/>
          </p:nvPr>
        </p:nvSpPr>
        <p:spPr/>
        <p:txBody>
          <a:bodyPr/>
          <a:lstStyle/>
          <a:p>
            <a:pPr>
              <a:defRPr/>
            </a:pPr>
            <a:fld id="{18F297E4-7C54-443A-B308-AED81588BC52}" type="slidenum">
              <a:rPr lang="fr-CA" smtClean="0"/>
              <a:pPr>
                <a:defRPr/>
              </a:pPr>
              <a:t>‹#›</a:t>
            </a:fld>
            <a:endParaRPr lang="fr-CA"/>
          </a:p>
        </p:txBody>
      </p:sp>
      <p:sp>
        <p:nvSpPr>
          <p:cNvPr id="5" name="Content Placeholder 4">
            <a:extLst>
              <a:ext uri="{FF2B5EF4-FFF2-40B4-BE49-F238E27FC236}">
                <a16:creationId xmlns:a16="http://schemas.microsoft.com/office/drawing/2014/main" id="{902A7E76-704B-418E-90ED-3F463EAB4D98}"/>
              </a:ext>
            </a:extLst>
          </p:cNvPr>
          <p:cNvSpPr>
            <a:spLocks noGrp="1"/>
          </p:cNvSpPr>
          <p:nvPr>
            <p:ph sz="quarter" idx="11"/>
          </p:nvPr>
        </p:nvSpPr>
        <p:spPr>
          <a:xfrm>
            <a:off x="457200" y="836613"/>
            <a:ext cx="8229600" cy="5040312"/>
          </a:xfrm>
        </p:spPr>
        <p:txBody>
          <a:bodyPr/>
          <a:lstStyle>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4"/>
            <a:ext cx="8229600" cy="571504"/>
          </a:xfrm>
          <a:prstGeom prst="rect">
            <a:avLst/>
          </a:prstGeom>
        </p:spPr>
        <p:txBody>
          <a:bodyPr/>
          <a:lstStyle/>
          <a:p>
            <a:r>
              <a:rPr lang="fr-FR"/>
              <a:t>Cliquez pour modifier le style du titre</a:t>
            </a:r>
            <a:endParaRPr lang="fr-CA"/>
          </a:p>
        </p:txBody>
      </p:sp>
      <p:sp>
        <p:nvSpPr>
          <p:cNvPr id="3" name="Espace réservé du numéro de diapositive 2"/>
          <p:cNvSpPr>
            <a:spLocks noGrp="1"/>
          </p:cNvSpPr>
          <p:nvPr>
            <p:ph type="sldNum" sz="quarter" idx="10"/>
          </p:nvPr>
        </p:nvSpPr>
        <p:spPr/>
        <p:txBody>
          <a:bodyPr/>
          <a:lstStyle/>
          <a:p>
            <a:pPr>
              <a:defRPr/>
            </a:pPr>
            <a:fld id="{18F297E4-7C54-443A-B308-AED81588BC52}" type="slidenum">
              <a:rPr lang="fr-CA" smtClean="0"/>
              <a:pPr>
                <a:defRPr/>
              </a:pPr>
              <a:t>‹#›</a:t>
            </a:fld>
            <a:endParaRPr lang="fr-CA"/>
          </a:p>
        </p:txBody>
      </p:sp>
      <p:sp>
        <p:nvSpPr>
          <p:cNvPr id="5" name="Content Placeholder 4">
            <a:extLst>
              <a:ext uri="{FF2B5EF4-FFF2-40B4-BE49-F238E27FC236}">
                <a16:creationId xmlns:a16="http://schemas.microsoft.com/office/drawing/2014/main" id="{902A7E76-704B-418E-90ED-3F463EAB4D98}"/>
              </a:ext>
            </a:extLst>
          </p:cNvPr>
          <p:cNvSpPr>
            <a:spLocks noGrp="1"/>
          </p:cNvSpPr>
          <p:nvPr>
            <p:ph sz="quarter" idx="11"/>
          </p:nvPr>
        </p:nvSpPr>
        <p:spPr>
          <a:xfrm>
            <a:off x="457200" y="836613"/>
            <a:ext cx="4042792" cy="5040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82C8E669-FE8A-480A-807B-B72D4F97EAD5}"/>
              </a:ext>
            </a:extLst>
          </p:cNvPr>
          <p:cNvSpPr>
            <a:spLocks noGrp="1"/>
          </p:cNvSpPr>
          <p:nvPr>
            <p:ph sz="quarter" idx="12"/>
          </p:nvPr>
        </p:nvSpPr>
        <p:spPr>
          <a:xfrm>
            <a:off x="4644008" y="836613"/>
            <a:ext cx="4042792" cy="5040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266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Diapositive de tit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9144000" cy="3163888"/>
            <a:chOff x="0" y="0"/>
            <a:chExt cx="5760" cy="1993"/>
          </a:xfrm>
        </p:grpSpPr>
        <p:sp>
          <p:nvSpPr>
            <p:cNvPr id="5" name="Rectangle 3"/>
            <p:cNvSpPr>
              <a:spLocks noChangeArrowheads="1"/>
            </p:cNvSpPr>
            <p:nvPr/>
          </p:nvSpPr>
          <p:spPr bwMode="auto">
            <a:xfrm>
              <a:off x="0" y="0"/>
              <a:ext cx="1767" cy="1993"/>
            </a:xfrm>
            <a:prstGeom prst="rect">
              <a:avLst/>
            </a:prstGeom>
            <a:solidFill>
              <a:srgbClr val="003366"/>
            </a:solidFill>
            <a:ln w="9525">
              <a:noFill/>
              <a:miter lim="800000"/>
              <a:headEnd/>
              <a:tailEnd/>
            </a:ln>
            <a:effectLst/>
          </p:spPr>
          <p:txBody>
            <a:bodyPr wrap="none" anchor="ctr"/>
            <a:lstStyle/>
            <a:p>
              <a:pPr>
                <a:defRPr/>
              </a:pPr>
              <a:endParaRPr lang="fr-CA" sz="1663"/>
            </a:p>
          </p:txBody>
        </p:sp>
        <p:sp>
          <p:nvSpPr>
            <p:cNvPr id="6" name="Rectangle 4"/>
            <p:cNvSpPr>
              <a:spLocks noChangeArrowheads="1"/>
            </p:cNvSpPr>
            <p:nvPr/>
          </p:nvSpPr>
          <p:spPr bwMode="auto">
            <a:xfrm>
              <a:off x="1767" y="0"/>
              <a:ext cx="3993" cy="1993"/>
            </a:xfrm>
            <a:prstGeom prst="rect">
              <a:avLst/>
            </a:prstGeom>
            <a:solidFill>
              <a:srgbClr val="C0C0C0"/>
            </a:solidFill>
            <a:ln w="9525">
              <a:noFill/>
              <a:miter lim="800000"/>
              <a:headEnd/>
              <a:tailEnd/>
            </a:ln>
            <a:effectLst/>
          </p:spPr>
          <p:txBody>
            <a:bodyPr wrap="none" anchor="ctr"/>
            <a:lstStyle/>
            <a:p>
              <a:pPr>
                <a:defRPr/>
              </a:pPr>
              <a:endParaRPr lang="fr-CA" sz="1663"/>
            </a:p>
          </p:txBody>
        </p:sp>
      </p:grpSp>
      <p:sp>
        <p:nvSpPr>
          <p:cNvPr id="57356" name="Rectangle 12"/>
          <p:cNvSpPr>
            <a:spLocks noGrp="1" noChangeArrowheads="1"/>
          </p:cNvSpPr>
          <p:nvPr>
            <p:ph type="ctrTitle" sz="quarter"/>
          </p:nvPr>
        </p:nvSpPr>
        <p:spPr>
          <a:xfrm>
            <a:off x="2820867" y="485775"/>
            <a:ext cx="6125308" cy="1868488"/>
          </a:xfrm>
          <a:ln w="9525" algn="ctr"/>
        </p:spPr>
        <p:txBody>
          <a:bodyPr lIns="360000" tIns="45720" rIns="91440" bIns="45720"/>
          <a:lstStyle>
            <a:lvl1pPr marL="0">
              <a:defRPr sz="4247">
                <a:solidFill>
                  <a:schemeClr val="bg1"/>
                </a:solidFill>
              </a:defRPr>
            </a:lvl1pPr>
          </a:lstStyle>
          <a:p>
            <a:r>
              <a:rPr lang="en-US" dirty="0"/>
              <a:t>Title</a:t>
            </a:r>
          </a:p>
        </p:txBody>
      </p:sp>
      <p:sp>
        <p:nvSpPr>
          <p:cNvPr id="57357" name="Rectangle 13"/>
          <p:cNvSpPr>
            <a:spLocks noGrp="1" noChangeArrowheads="1"/>
          </p:cNvSpPr>
          <p:nvPr>
            <p:ph type="subTitle" sz="quarter" idx="1"/>
          </p:nvPr>
        </p:nvSpPr>
        <p:spPr>
          <a:xfrm>
            <a:off x="2820867" y="3411538"/>
            <a:ext cx="6125308" cy="1420812"/>
          </a:xfrm>
          <a:ln w="9525" algn="ctr"/>
        </p:spPr>
        <p:txBody>
          <a:bodyPr lIns="360000" tIns="180000" rIns="91440" bIns="45720"/>
          <a:lstStyle>
            <a:lvl1pPr>
              <a:defRPr sz="2400">
                <a:solidFill>
                  <a:schemeClr val="accent2"/>
                </a:solidFill>
              </a:defRPr>
            </a:lvl1pPr>
          </a:lstStyle>
          <a:p>
            <a:r>
              <a:rPr lang="en-US"/>
              <a:t>Name</a:t>
            </a:r>
          </a:p>
        </p:txBody>
      </p:sp>
    </p:spTree>
    <p:extLst>
      <p:ext uri="{BB962C8B-B14F-4D97-AF65-F5344CB8AC3E}">
        <p14:creationId xmlns:p14="http://schemas.microsoft.com/office/powerpoint/2010/main" val="88011511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9144000" cy="3163888"/>
            <a:chOff x="0" y="0"/>
            <a:chExt cx="5760" cy="1993"/>
          </a:xfrm>
        </p:grpSpPr>
        <p:sp>
          <p:nvSpPr>
            <p:cNvPr id="5" name="Rectangle 3"/>
            <p:cNvSpPr>
              <a:spLocks noChangeArrowheads="1"/>
            </p:cNvSpPr>
            <p:nvPr/>
          </p:nvSpPr>
          <p:spPr bwMode="auto">
            <a:xfrm>
              <a:off x="0" y="0"/>
              <a:ext cx="1767" cy="1993"/>
            </a:xfrm>
            <a:prstGeom prst="rect">
              <a:avLst/>
            </a:prstGeom>
            <a:solidFill>
              <a:srgbClr val="003366"/>
            </a:solidFill>
            <a:ln w="9525">
              <a:noFill/>
              <a:miter lim="800000"/>
              <a:headEnd/>
              <a:tailEnd/>
            </a:ln>
            <a:effectLst/>
          </p:spPr>
          <p:txBody>
            <a:bodyPr wrap="none" anchor="ctr"/>
            <a:lstStyle/>
            <a:p>
              <a:pPr>
                <a:defRPr/>
              </a:pPr>
              <a:endParaRPr lang="fr-CA" sz="1663"/>
            </a:p>
          </p:txBody>
        </p:sp>
        <p:sp>
          <p:nvSpPr>
            <p:cNvPr id="6" name="Rectangle 4"/>
            <p:cNvSpPr>
              <a:spLocks noChangeArrowheads="1"/>
            </p:cNvSpPr>
            <p:nvPr/>
          </p:nvSpPr>
          <p:spPr bwMode="auto">
            <a:xfrm>
              <a:off x="1767" y="0"/>
              <a:ext cx="3993" cy="1993"/>
            </a:xfrm>
            <a:prstGeom prst="rect">
              <a:avLst/>
            </a:prstGeom>
            <a:solidFill>
              <a:srgbClr val="C0C0C0"/>
            </a:solidFill>
            <a:ln w="9525">
              <a:noFill/>
              <a:miter lim="800000"/>
              <a:headEnd/>
              <a:tailEnd/>
            </a:ln>
            <a:effectLst/>
          </p:spPr>
          <p:txBody>
            <a:bodyPr wrap="none" anchor="ctr"/>
            <a:lstStyle/>
            <a:p>
              <a:pPr>
                <a:defRPr/>
              </a:pPr>
              <a:endParaRPr lang="fr-CA" sz="1663"/>
            </a:p>
          </p:txBody>
        </p:sp>
      </p:grpSp>
      <p:sp>
        <p:nvSpPr>
          <p:cNvPr id="57356" name="Rectangle 12"/>
          <p:cNvSpPr>
            <a:spLocks noGrp="1" noChangeArrowheads="1"/>
          </p:cNvSpPr>
          <p:nvPr>
            <p:ph type="ctrTitle" sz="quarter"/>
          </p:nvPr>
        </p:nvSpPr>
        <p:spPr>
          <a:xfrm>
            <a:off x="-17932" y="1086214"/>
            <a:ext cx="2838799" cy="912449"/>
          </a:xfrm>
          <a:ln w="9525" algn="ctr"/>
        </p:spPr>
        <p:txBody>
          <a:bodyPr lIns="360000" tIns="45720" rIns="91440" bIns="45720"/>
          <a:lstStyle>
            <a:lvl1pPr marL="0">
              <a:defRPr sz="1800">
                <a:solidFill>
                  <a:schemeClr val="bg1"/>
                </a:solidFill>
              </a:defRPr>
            </a:lvl1pPr>
          </a:lstStyle>
          <a:p>
            <a:r>
              <a:rPr lang="en-US" dirty="0"/>
              <a:t>Title</a:t>
            </a:r>
          </a:p>
        </p:txBody>
      </p:sp>
      <p:sp>
        <p:nvSpPr>
          <p:cNvPr id="57357" name="Rectangle 13"/>
          <p:cNvSpPr>
            <a:spLocks noGrp="1" noChangeArrowheads="1"/>
          </p:cNvSpPr>
          <p:nvPr>
            <p:ph type="subTitle" sz="quarter" idx="1"/>
          </p:nvPr>
        </p:nvSpPr>
        <p:spPr>
          <a:xfrm>
            <a:off x="2820867" y="3411538"/>
            <a:ext cx="6125308" cy="1420812"/>
          </a:xfrm>
          <a:ln w="9525" algn="ctr"/>
        </p:spPr>
        <p:txBody>
          <a:bodyPr lIns="360000" tIns="180000" rIns="91440" bIns="45720"/>
          <a:lstStyle>
            <a:lvl1pPr>
              <a:defRPr sz="2400">
                <a:solidFill>
                  <a:schemeClr val="accent2"/>
                </a:solidFill>
              </a:defRPr>
            </a:lvl1pPr>
          </a:lstStyle>
          <a:p>
            <a:r>
              <a:rPr lang="en-US"/>
              <a:t>Name</a:t>
            </a:r>
          </a:p>
        </p:txBody>
      </p:sp>
      <p:sp>
        <p:nvSpPr>
          <p:cNvPr id="7" name="Slide Number Placeholder 6">
            <a:extLst>
              <a:ext uri="{FF2B5EF4-FFF2-40B4-BE49-F238E27FC236}">
                <a16:creationId xmlns:a16="http://schemas.microsoft.com/office/drawing/2014/main" id="{E0AD6694-CB5C-48E0-A4C3-8926E1CEF058}"/>
              </a:ext>
            </a:extLst>
          </p:cNvPr>
          <p:cNvSpPr>
            <a:spLocks noGrp="1"/>
          </p:cNvSpPr>
          <p:nvPr>
            <p:ph type="sldNum" sz="quarter" idx="10"/>
          </p:nvPr>
        </p:nvSpPr>
        <p:spPr/>
        <p:txBody>
          <a:bodyPr/>
          <a:lstStyle/>
          <a:p>
            <a:pPr>
              <a:defRPr/>
            </a:pPr>
            <a:fld id="{18F297E4-7C54-443A-B308-AED81588BC52}" type="slidenum">
              <a:rPr lang="fr-CA" smtClean="0"/>
              <a:pPr>
                <a:defRPr/>
              </a:pPr>
              <a:t>‹#›</a:t>
            </a:fld>
            <a:endParaRPr lang="fr-CA"/>
          </a:p>
        </p:txBody>
      </p:sp>
    </p:spTree>
    <p:extLst>
      <p:ext uri="{BB962C8B-B14F-4D97-AF65-F5344CB8AC3E}">
        <p14:creationId xmlns:p14="http://schemas.microsoft.com/office/powerpoint/2010/main" val="539417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1972" name="Rectangle 4"/>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18F297E4-7C54-443A-B308-AED81588BC52}" type="slidenum">
              <a:rPr lang="fr-CA"/>
              <a:pPr>
                <a:defRPr/>
              </a:pPr>
              <a:t>‹#›</a:t>
            </a:fld>
            <a:endParaRPr lang="fr-CA"/>
          </a:p>
        </p:txBody>
      </p:sp>
      <p:sp>
        <p:nvSpPr>
          <p:cNvPr id="2053" name="Rectangle 7"/>
          <p:cNvSpPr>
            <a:spLocks noGrp="1" noChangeArrowheads="1"/>
          </p:cNvSpPr>
          <p:nvPr>
            <p:ph type="body" idx="1"/>
          </p:nvPr>
        </p:nvSpPr>
        <p:spPr bwMode="auto">
          <a:xfrm>
            <a:off x="304828" y="1071546"/>
            <a:ext cx="8553452" cy="4829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a:t>Cliquez</a:t>
            </a:r>
            <a:r>
              <a:rPr lang="en-US" dirty="0"/>
              <a:t> pour modifier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p:txBody>
      </p:sp>
      <p:cxnSp>
        <p:nvCxnSpPr>
          <p:cNvPr id="10" name="Connecteur droit 9"/>
          <p:cNvCxnSpPr/>
          <p:nvPr userDrawn="1"/>
        </p:nvCxnSpPr>
        <p:spPr bwMode="auto">
          <a:xfrm flipV="1">
            <a:off x="357158" y="6000768"/>
            <a:ext cx="8143932" cy="142876"/>
          </a:xfrm>
          <a:prstGeom prst="line">
            <a:avLst/>
          </a:prstGeom>
          <a:solidFill>
            <a:schemeClr val="folHlink"/>
          </a:solidFill>
          <a:ln w="9525" cap="flat" cmpd="sng" algn="ctr">
            <a:noFill/>
            <a:prstDash val="solid"/>
            <a:round/>
            <a:headEnd type="none" w="med" len="med"/>
            <a:tailEnd type="none" w="med" len="med"/>
          </a:ln>
          <a:effectLst/>
        </p:spPr>
      </p:cxnSp>
      <p:pic>
        <p:nvPicPr>
          <p:cNvPr id="11" name="Image 10" descr="Logo_modb.jpeg"/>
          <p:cNvPicPr>
            <a:picLocks noChangeAspect="1"/>
          </p:cNvPicPr>
          <p:nvPr userDrawn="1"/>
        </p:nvPicPr>
        <p:blipFill>
          <a:blip r:embed="rId7" cstate="print"/>
          <a:stretch>
            <a:fillRect/>
          </a:stretch>
        </p:blipFill>
        <p:spPr>
          <a:xfrm>
            <a:off x="285721" y="5843604"/>
            <a:ext cx="1571636" cy="942982"/>
          </a:xfrm>
          <a:prstGeom prst="rect">
            <a:avLst/>
          </a:prstGeom>
        </p:spPr>
      </p:pic>
      <p:sp>
        <p:nvSpPr>
          <p:cNvPr id="14" name="Rectangle 13"/>
          <p:cNvSpPr/>
          <p:nvPr userDrawn="1"/>
        </p:nvSpPr>
        <p:spPr bwMode="auto">
          <a:xfrm>
            <a:off x="0" y="0"/>
            <a:ext cx="9144000" cy="714356"/>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1" fontAlgn="base" latinLnBrk="0" hangingPunct="1">
              <a:lnSpc>
                <a:spcPct val="100000"/>
              </a:lnSpc>
              <a:spcBef>
                <a:spcPct val="0"/>
              </a:spcBef>
              <a:spcAft>
                <a:spcPct val="0"/>
              </a:spcAft>
              <a:buClrTx/>
              <a:buSzTx/>
              <a:buFontTx/>
              <a:buNone/>
              <a:tabLst/>
            </a:pPr>
            <a:endParaRPr kumimoji="0" lang="fr-CA" sz="2000" b="1" i="0" u="none" strike="noStrike" cap="none" normalizeH="0" baseline="0">
              <a:ln>
                <a:noFill/>
              </a:ln>
              <a:solidFill>
                <a:schemeClr val="tx1"/>
              </a:solidFill>
              <a:effectLst/>
              <a:latin typeface="Arial" charset="0"/>
            </a:endParaRPr>
          </a:p>
        </p:txBody>
      </p:sp>
      <p:sp>
        <p:nvSpPr>
          <p:cNvPr id="2" name="Title Placeholder 1">
            <a:extLst>
              <a:ext uri="{FF2B5EF4-FFF2-40B4-BE49-F238E27FC236}">
                <a16:creationId xmlns:a16="http://schemas.microsoft.com/office/drawing/2014/main" id="{92344044-4313-4ED4-943A-CE6B7670284F}"/>
              </a:ext>
            </a:extLst>
          </p:cNvPr>
          <p:cNvSpPr>
            <a:spLocks noGrp="1"/>
          </p:cNvSpPr>
          <p:nvPr>
            <p:ph type="title"/>
          </p:nvPr>
        </p:nvSpPr>
        <p:spPr>
          <a:xfrm>
            <a:off x="304828" y="1"/>
            <a:ext cx="8553452" cy="714356"/>
          </a:xfrm>
          <a:prstGeom prst="rect">
            <a:avLst/>
          </a:prstGeom>
        </p:spPr>
        <p:txBody>
          <a:bodyPr vert="horz" lIns="91440" tIns="45720" rIns="91440" bIns="45720" rtlCol="0" anchor="ctr">
            <a:normAutofit/>
          </a:bodyPr>
          <a:lstStyle/>
          <a:p>
            <a:r>
              <a:rPr lang="en-US" dirty="0"/>
              <a:t>Click to edit Master title style</a:t>
            </a:r>
          </a:p>
        </p:txBody>
      </p:sp>
      <p:sp>
        <p:nvSpPr>
          <p:cNvPr id="4" name="Footer Placeholder 3">
            <a:extLst>
              <a:ext uri="{FF2B5EF4-FFF2-40B4-BE49-F238E27FC236}">
                <a16:creationId xmlns:a16="http://schemas.microsoft.com/office/drawing/2014/main" id="{AB114074-BA7C-4F44-B3BF-BC5B72B8E40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3" r:id="rId3"/>
    <p:sldLayoutId id="2147483701" r:id="rId4"/>
    <p:sldLayoutId id="2147483702" r:id="rId5"/>
  </p:sldLayoutIdLst>
  <p:hf hdr="0" ftr="0" dt="0"/>
  <p:txStyles>
    <p:titleStyle>
      <a:lvl1pPr algn="l" rtl="0" eaLnBrk="1" fontAlgn="base" hangingPunct="1">
        <a:spcBef>
          <a:spcPct val="0"/>
        </a:spcBef>
        <a:spcAft>
          <a:spcPct val="0"/>
        </a:spcAft>
        <a:defRPr sz="2400" b="1">
          <a:solidFill>
            <a:schemeClr val="bg1"/>
          </a:solidFill>
          <a:latin typeface="+mj-lt"/>
          <a:ea typeface="ＭＳ Ｐゴシック" pitchFamily="-106" charset="-128"/>
          <a:cs typeface="+mj-cs"/>
        </a:defRPr>
      </a:lvl1pPr>
      <a:lvl2pPr algn="l" rtl="0" eaLnBrk="1" fontAlgn="base" hangingPunct="1">
        <a:spcBef>
          <a:spcPct val="0"/>
        </a:spcBef>
        <a:spcAft>
          <a:spcPct val="0"/>
        </a:spcAft>
        <a:defRPr sz="2400" b="1">
          <a:solidFill>
            <a:schemeClr val="bg1"/>
          </a:solidFill>
          <a:latin typeface="Arial" charset="0"/>
          <a:ea typeface="ＭＳ Ｐゴシック" pitchFamily="-106" charset="-128"/>
        </a:defRPr>
      </a:lvl2pPr>
      <a:lvl3pPr algn="l" rtl="0" eaLnBrk="1" fontAlgn="base" hangingPunct="1">
        <a:spcBef>
          <a:spcPct val="0"/>
        </a:spcBef>
        <a:spcAft>
          <a:spcPct val="0"/>
        </a:spcAft>
        <a:defRPr sz="2400" b="1">
          <a:solidFill>
            <a:schemeClr val="bg1"/>
          </a:solidFill>
          <a:latin typeface="Arial" charset="0"/>
          <a:ea typeface="ＭＳ Ｐゴシック" pitchFamily="-106" charset="-128"/>
        </a:defRPr>
      </a:lvl3pPr>
      <a:lvl4pPr algn="l" rtl="0" eaLnBrk="1" fontAlgn="base" hangingPunct="1">
        <a:spcBef>
          <a:spcPct val="0"/>
        </a:spcBef>
        <a:spcAft>
          <a:spcPct val="0"/>
        </a:spcAft>
        <a:defRPr sz="2400" b="1">
          <a:solidFill>
            <a:schemeClr val="bg1"/>
          </a:solidFill>
          <a:latin typeface="Arial" charset="0"/>
          <a:ea typeface="ＭＳ Ｐゴシック" pitchFamily="-106" charset="-128"/>
        </a:defRPr>
      </a:lvl4pPr>
      <a:lvl5pPr algn="l" rtl="0" eaLnBrk="1" fontAlgn="base" hangingPunct="1">
        <a:spcBef>
          <a:spcPct val="0"/>
        </a:spcBef>
        <a:spcAft>
          <a:spcPct val="0"/>
        </a:spcAft>
        <a:defRPr sz="2400" b="1">
          <a:solidFill>
            <a:schemeClr val="bg1"/>
          </a:solidFill>
          <a:latin typeface="Arial" charset="0"/>
          <a:ea typeface="ＭＳ Ｐゴシック" pitchFamily="-106" charset="-128"/>
        </a:defRPr>
      </a:lvl5pPr>
      <a:lvl6pPr marL="457189" algn="l" rtl="0" eaLnBrk="1" fontAlgn="base" hangingPunct="1">
        <a:spcBef>
          <a:spcPct val="0"/>
        </a:spcBef>
        <a:spcAft>
          <a:spcPct val="0"/>
        </a:spcAft>
        <a:defRPr sz="2400" b="1">
          <a:solidFill>
            <a:schemeClr val="bg1"/>
          </a:solidFill>
          <a:latin typeface="Arial" charset="0"/>
        </a:defRPr>
      </a:lvl6pPr>
      <a:lvl7pPr marL="914377" algn="l" rtl="0" eaLnBrk="1" fontAlgn="base" hangingPunct="1">
        <a:spcBef>
          <a:spcPct val="0"/>
        </a:spcBef>
        <a:spcAft>
          <a:spcPct val="0"/>
        </a:spcAft>
        <a:defRPr sz="2400" b="1">
          <a:solidFill>
            <a:schemeClr val="bg1"/>
          </a:solidFill>
          <a:latin typeface="Arial" charset="0"/>
        </a:defRPr>
      </a:lvl7pPr>
      <a:lvl8pPr marL="1371566" algn="l" rtl="0" eaLnBrk="1" fontAlgn="base" hangingPunct="1">
        <a:spcBef>
          <a:spcPct val="0"/>
        </a:spcBef>
        <a:spcAft>
          <a:spcPct val="0"/>
        </a:spcAft>
        <a:defRPr sz="2400" b="1">
          <a:solidFill>
            <a:schemeClr val="bg1"/>
          </a:solidFill>
          <a:latin typeface="Arial" charset="0"/>
        </a:defRPr>
      </a:lvl8pPr>
      <a:lvl9pPr marL="1828754" algn="l" rtl="0" eaLnBrk="1" fontAlgn="base" hangingPunct="1">
        <a:spcBef>
          <a:spcPct val="0"/>
        </a:spcBef>
        <a:spcAft>
          <a:spcPct val="0"/>
        </a:spcAft>
        <a:defRPr sz="2400" b="1">
          <a:solidFill>
            <a:schemeClr val="bg1"/>
          </a:solidFill>
          <a:latin typeface="Arial" charset="0"/>
        </a:defRPr>
      </a:lvl9pPr>
    </p:titleStyle>
    <p:body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8"/>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x.doi.org/10.1016/j.mcm.2007.02.00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467547" y="1340768"/>
            <a:ext cx="8212137" cy="1584176"/>
          </a:xfrm>
          <a:prstGeom prst="rect">
            <a:avLst/>
          </a:prstGeom>
        </p:spPr>
        <p:txBody>
          <a:bodyPr/>
          <a:lstStyle/>
          <a:p>
            <a:r>
              <a:rPr lang="en-US" dirty="0">
                <a:solidFill>
                  <a:srgbClr val="003366"/>
                </a:solidFill>
              </a:rPr>
              <a:t>Optimizing drone routing for post-disaster search and rescue</a:t>
            </a:r>
            <a:endParaRPr lang="fr-CA" dirty="0">
              <a:solidFill>
                <a:srgbClr val="003366"/>
              </a:solidFill>
            </a:endParaRPr>
          </a:p>
        </p:txBody>
      </p:sp>
      <p:sp>
        <p:nvSpPr>
          <p:cNvPr id="3" name="Sous-titre 2"/>
          <p:cNvSpPr>
            <a:spLocks noGrp="1"/>
          </p:cNvSpPr>
          <p:nvPr>
            <p:ph type="subTitle" idx="4294967295"/>
            <p:custDataLst>
              <p:tags r:id="rId2"/>
            </p:custDataLst>
          </p:nvPr>
        </p:nvSpPr>
        <p:spPr>
          <a:xfrm>
            <a:off x="539552" y="3140968"/>
            <a:ext cx="8229600" cy="381000"/>
          </a:xfrm>
        </p:spPr>
        <p:txBody>
          <a:bodyPr/>
          <a:lstStyle/>
          <a:p>
            <a:r>
              <a:rPr lang="fr-CA" dirty="0"/>
              <a:t>Sean Grogan, PhD Candidate</a:t>
            </a:r>
            <a:endParaRPr lang="fr-CA" sz="1600" dirty="0"/>
          </a:p>
          <a:p>
            <a:r>
              <a:rPr lang="fr-CA" sz="1600" dirty="0"/>
              <a:t>Michel Gamache, Robert Pellerin; </a:t>
            </a:r>
            <a:r>
              <a:rPr lang="en-US" sz="1600" dirty="0"/>
              <a:t>Professors</a:t>
            </a:r>
            <a:r>
              <a:rPr lang="fr-CA" sz="1600" dirty="0"/>
              <a:t> </a:t>
            </a:r>
          </a:p>
          <a:p>
            <a:r>
              <a:rPr lang="fr-CA" sz="1600" dirty="0"/>
              <a:t>Département de Mathématiques et de Génie Industriel </a:t>
            </a:r>
          </a:p>
          <a:p>
            <a:r>
              <a:rPr lang="fr-CA" sz="1600" dirty="0"/>
              <a:t>École Polytechnique de Montréal </a:t>
            </a:r>
          </a:p>
        </p:txBody>
      </p:sp>
      <p:sp>
        <p:nvSpPr>
          <p:cNvPr id="4" name="Sous-titre 2"/>
          <p:cNvSpPr>
            <a:spLocks noGrp="1"/>
          </p:cNvSpPr>
          <p:nvPr>
            <p:ph type="subTitle" idx="4294967295"/>
            <p:custDataLst>
              <p:tags r:id="rId3"/>
            </p:custDataLst>
          </p:nvPr>
        </p:nvSpPr>
        <p:spPr>
          <a:xfrm>
            <a:off x="539552" y="548680"/>
            <a:ext cx="6192688" cy="720080"/>
          </a:xfrm>
        </p:spPr>
        <p:txBody>
          <a:bodyPr/>
          <a:lstStyle/>
          <a:p>
            <a:pPr marL="0" indent="0"/>
            <a:r>
              <a:rPr lang="en-US" b="1" dirty="0"/>
              <a:t>Optimization</a:t>
            </a:r>
            <a:r>
              <a:rPr lang="fr-CA" b="1" dirty="0"/>
              <a:t> Days 2018, HEC Montréal</a:t>
            </a:r>
          </a:p>
        </p:txBody>
      </p:sp>
      <p:sp>
        <p:nvSpPr>
          <p:cNvPr id="5" name="Sous-titre 2"/>
          <p:cNvSpPr>
            <a:spLocks noGrp="1"/>
          </p:cNvSpPr>
          <p:nvPr>
            <p:ph type="subTitle" idx="4294967295"/>
            <p:custDataLst>
              <p:tags r:id="rId4"/>
            </p:custDataLst>
          </p:nvPr>
        </p:nvSpPr>
        <p:spPr>
          <a:xfrm>
            <a:off x="285720" y="6262710"/>
            <a:ext cx="3926240" cy="595291"/>
          </a:xfrm>
        </p:spPr>
        <p:txBody>
          <a:bodyPr/>
          <a:lstStyle/>
          <a:p>
            <a:pPr algn="just"/>
            <a:endParaRPr lang="fr-CA" sz="1000" dirty="0"/>
          </a:p>
          <a:p>
            <a:pPr algn="just"/>
            <a:r>
              <a:rPr lang="fr-CA" sz="1000" dirty="0"/>
              <a:t>Sean Grogan ©	</a:t>
            </a:r>
          </a:p>
        </p:txBody>
      </p:sp>
      <p:cxnSp>
        <p:nvCxnSpPr>
          <p:cNvPr id="8" name="Connecteur droit 7"/>
          <p:cNvCxnSpPr/>
          <p:nvPr>
            <p:custDataLst>
              <p:tags r:id="rId5"/>
            </p:custDataLst>
          </p:nvPr>
        </p:nvCxnSpPr>
        <p:spPr bwMode="auto">
          <a:xfrm>
            <a:off x="251520" y="6381328"/>
            <a:ext cx="8640960" cy="0"/>
          </a:xfrm>
          <a:prstGeom prst="line">
            <a:avLst/>
          </a:prstGeom>
          <a:solidFill>
            <a:schemeClr val="folHlink"/>
          </a:solidFill>
          <a:ln w="9525" cap="flat" cmpd="sng" algn="ctr">
            <a:solidFill>
              <a:schemeClr val="bg2"/>
            </a:solidFill>
            <a:prstDash val="solid"/>
            <a:round/>
            <a:headEnd type="none" w="med" len="med"/>
            <a:tailEnd type="none" w="med" len="med"/>
          </a:ln>
          <a:effectLst/>
        </p:spPr>
      </p:cxnSp>
      <p:pic>
        <p:nvPicPr>
          <p:cNvPr id="7" name="Picture 6" descr="A close up of a sign&#10;&#10;Description generated with very high confidence">
            <a:extLst>
              <a:ext uri="{FF2B5EF4-FFF2-40B4-BE49-F238E27FC236}">
                <a16:creationId xmlns:a16="http://schemas.microsoft.com/office/drawing/2014/main" id="{7D5CCAC5-BB4B-49DC-BEDD-39C787B8FA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184" y="497796"/>
            <a:ext cx="2752725" cy="628650"/>
          </a:xfrm>
          <a:prstGeom prst="rect">
            <a:avLst/>
          </a:prstGeom>
        </p:spPr>
      </p:pic>
      <p:sp>
        <p:nvSpPr>
          <p:cNvPr id="10" name="Sous-titre 2">
            <a:extLst>
              <a:ext uri="{FF2B5EF4-FFF2-40B4-BE49-F238E27FC236}">
                <a16:creationId xmlns:a16="http://schemas.microsoft.com/office/drawing/2014/main" id="{0E8FE3C9-FCC1-4474-BED1-E8319CA733C1}"/>
              </a:ext>
            </a:extLst>
          </p:cNvPr>
          <p:cNvSpPr txBox="1">
            <a:spLocks/>
          </p:cNvSpPr>
          <p:nvPr>
            <p:custDataLst>
              <p:tags r:id="rId6"/>
            </p:custDataLst>
          </p:nvPr>
        </p:nvSpPr>
        <p:spPr bwMode="auto">
          <a:xfrm>
            <a:off x="4932040" y="6262709"/>
            <a:ext cx="3926240" cy="5952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9"/>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a:lstStyle>
          <a:p>
            <a:pPr algn="just"/>
            <a:endParaRPr lang="fr-CA" sz="1000" kern="0" dirty="0"/>
          </a:p>
          <a:p>
            <a:pPr algn="r"/>
            <a:r>
              <a:rPr lang="fr-CA" sz="1000" kern="0" dirty="0"/>
              <a:t>May 8,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A5E6-CD81-4493-B944-0F895E335F97}"/>
              </a:ext>
            </a:extLst>
          </p:cNvPr>
          <p:cNvSpPr>
            <a:spLocks noGrp="1"/>
          </p:cNvSpPr>
          <p:nvPr>
            <p:ph type="title"/>
          </p:nvPr>
        </p:nvSpPr>
        <p:spPr/>
        <p:txBody>
          <a:bodyPr/>
          <a:lstStyle/>
          <a:p>
            <a:r>
              <a:rPr lang="en-US" dirty="0"/>
              <a:t>Problem Formulation and Constraints (4/4)</a:t>
            </a:r>
          </a:p>
        </p:txBody>
      </p:sp>
      <p:sp>
        <p:nvSpPr>
          <p:cNvPr id="3" name="Slide Number Placeholder 2">
            <a:extLst>
              <a:ext uri="{FF2B5EF4-FFF2-40B4-BE49-F238E27FC236}">
                <a16:creationId xmlns:a16="http://schemas.microsoft.com/office/drawing/2014/main" id="{0C9CFD5F-A265-4F67-89EE-92F34265886A}"/>
              </a:ext>
            </a:extLst>
          </p:cNvPr>
          <p:cNvSpPr>
            <a:spLocks noGrp="1"/>
          </p:cNvSpPr>
          <p:nvPr>
            <p:ph type="sldNum" sz="quarter" idx="10"/>
          </p:nvPr>
        </p:nvSpPr>
        <p:spPr/>
        <p:txBody>
          <a:bodyPr/>
          <a:lstStyle/>
          <a:p>
            <a:pPr>
              <a:defRPr/>
            </a:pPr>
            <a:fld id="{18F297E4-7C54-443A-B308-AED81588BC52}" type="slidenum">
              <a:rPr lang="fr-CA" smtClean="0"/>
              <a:pPr>
                <a:defRPr/>
              </a:pPr>
              <a:t>10</a:t>
            </a:fld>
            <a:endParaRPr lang="fr-CA"/>
          </a:p>
        </p:txBody>
      </p:sp>
      <mc:AlternateContent xmlns:mc="http://schemas.openxmlformats.org/markup-compatibility/2006">
        <mc:Choice xmlns:a14="http://schemas.microsoft.com/office/drawing/2010/main" Requires="a14">
          <p:graphicFrame>
            <p:nvGraphicFramePr>
              <p:cNvPr id="5" name="Content Placeholder 7">
                <a:extLst>
                  <a:ext uri="{FF2B5EF4-FFF2-40B4-BE49-F238E27FC236}">
                    <a16:creationId xmlns:a16="http://schemas.microsoft.com/office/drawing/2014/main" id="{7C56453B-1AB2-468C-B601-45D106BB4689}"/>
                  </a:ext>
                </a:extLst>
              </p:cNvPr>
              <p:cNvGraphicFramePr>
                <a:graphicFrameLocks/>
              </p:cNvGraphicFramePr>
              <p:nvPr>
                <p:extLst>
                  <p:ext uri="{D42A27DB-BD31-4B8C-83A1-F6EECF244321}">
                    <p14:modId xmlns:p14="http://schemas.microsoft.com/office/powerpoint/2010/main" val="3916505966"/>
                  </p:ext>
                </p:extLst>
              </p:nvPr>
            </p:nvGraphicFramePr>
            <p:xfrm>
              <a:off x="0" y="1268760"/>
              <a:ext cx="4572000" cy="302488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402036303"/>
                        </a:ext>
                      </a:extLst>
                    </a:gridCol>
                    <a:gridCol w="831273">
                      <a:extLst>
                        <a:ext uri="{9D8B030D-6E8A-4147-A177-3AD203B41FA5}">
                          <a16:colId xmlns:a16="http://schemas.microsoft.com/office/drawing/2014/main" val="2758562926"/>
                        </a:ext>
                      </a:extLst>
                    </a:gridCol>
                    <a:gridCol w="415636">
                      <a:extLst>
                        <a:ext uri="{9D8B030D-6E8A-4147-A177-3AD203B41FA5}">
                          <a16:colId xmlns:a16="http://schemas.microsoft.com/office/drawing/2014/main" val="1851042937"/>
                        </a:ext>
                      </a:extLst>
                    </a:gridCol>
                  </a:tblGrid>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US" sz="1200" i="1">
                                        <a:effectLst/>
                                        <a:latin typeface="Cambria Math" panose="02040503050406030204" pitchFamily="18" charset="0"/>
                                      </a:rPr>
                                    </m:ctrlPr>
                                  </m:funcPr>
                                  <m:fName>
                                    <m:r>
                                      <m:rPr>
                                        <m:sty m:val="p"/>
                                      </m:rPr>
                                      <a:rPr lang="en-US" sz="1200">
                                        <a:effectLst/>
                                        <a:latin typeface="Cambria Math" panose="02040503050406030204" pitchFamily="18" charset="0"/>
                                      </a:rPr>
                                      <m:t>min</m:t>
                                    </m:r>
                                  </m:fName>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𝑖𝑗</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e>
                                    </m:nary>
                                    <m:r>
                                      <a:rPr lang="en-US" sz="1200">
                                        <a:effectLst/>
                                        <a:latin typeface="Cambria Math" panose="02040503050406030204" pitchFamily="18" charset="0"/>
                                      </a:rPr>
                                      <m:t>+</m:t>
                                    </m:r>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𝑖</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m:t>
                                                </m:r>
                                              </m:sub>
                                            </m:sSub>
                                          </m:e>
                                        </m:nary>
                                      </m:e>
                                    </m:nary>
                                  </m:e>
                                </m:func>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endParaRPr lang="en-US" sz="1200" dirty="0"/>
                        </a:p>
                      </a:txBody>
                      <a:tcPr marL="45057" marR="45057" anchor="ctr"/>
                    </a:tc>
                    <a:tc>
                      <a:txBody>
                        <a:bodyPr/>
                        <a:lstStyle/>
                        <a:p>
                          <a:pPr algn="ctr"/>
                          <a:r>
                            <a:rPr lang="en-US" sz="1200" dirty="0"/>
                            <a:t>(1)</a:t>
                          </a:r>
                        </a:p>
                      </a:txBody>
                      <a:tcPr marL="45057" marR="45057" anchor="ctr"/>
                    </a:tc>
                    <a:extLst>
                      <a:ext uri="{0D108BD9-81ED-4DB2-BD59-A6C34878D82A}">
                        <a16:rowId xmlns:a16="http://schemas.microsoft.com/office/drawing/2014/main" val="3302154570"/>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smtClean="0">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𝑖</m:t>
                                        </m:r>
                                      </m:e>
                                    </m:eqAr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r>
                                  <a:rPr lang="en-US" sz="1200" b="0" i="0" smtClean="0">
                                    <a:effectLst/>
                                    <a:latin typeface="Cambria Math" panose="02040503050406030204" pitchFamily="18" charset="0"/>
                                  </a:rPr>
                                  <m:t>≤</m:t>
                                </m:r>
                                <m:r>
                                  <a:rPr lang="en-US" sz="1200">
                                    <a:effectLst/>
                                    <a:latin typeface="Cambria Math" panose="02040503050406030204" pitchFamily="18" charset="0"/>
                                  </a:rPr>
                                  <m:t>1</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r>
                            <a:rPr lang="en-US" sz="1200" dirty="0"/>
                            <a:t>(2)</a:t>
                          </a:r>
                        </a:p>
                      </a:txBody>
                      <a:tcPr marL="45057" marR="45057" anchor="ctr"/>
                    </a:tc>
                    <a:extLst>
                      <a:ext uri="{0D108BD9-81ED-4DB2-BD59-A6C34878D82A}">
                        <a16:rowId xmlns:a16="http://schemas.microsoft.com/office/drawing/2014/main" val="1621384791"/>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strike="sngStrike">
                                        <a:effectLst/>
                                        <a:latin typeface="Cambria Math" panose="02040503050406030204" pitchFamily="18" charset="0"/>
                                      </a:rPr>
                                    </m:ctrlPr>
                                  </m:naryPr>
                                  <m:sub>
                                    <m:r>
                                      <a:rPr lang="en-US" sz="1200" strike="sngStrike">
                                        <a:effectLst/>
                                        <a:latin typeface="Cambria Math" panose="02040503050406030204" pitchFamily="18" charset="0"/>
                                      </a:rPr>
                                      <m:t>𝑖</m:t>
                                    </m:r>
                                    <m:r>
                                      <a:rPr lang="en-US" sz="1200" strike="sngStrike">
                                        <a:effectLst/>
                                        <a:latin typeface="Cambria Math" panose="02040503050406030204" pitchFamily="18" charset="0"/>
                                      </a:rPr>
                                      <m:t>∈</m:t>
                                    </m:r>
                                    <m:r>
                                      <a:rPr lang="en-US" sz="1200" strike="sngStrike">
                                        <a:effectLst/>
                                        <a:latin typeface="Cambria Math" panose="02040503050406030204" pitchFamily="18" charset="0"/>
                                      </a:rPr>
                                      <m:t>𝐻</m:t>
                                    </m:r>
                                  </m:sub>
                                  <m:sup/>
                                  <m:e>
                                    <m:nary>
                                      <m:naryPr>
                                        <m:chr m:val="∑"/>
                                        <m:limLoc m:val="undOvr"/>
                                        <m:supHide m:val="on"/>
                                        <m:ctrlPr>
                                          <a:rPr lang="en-US" sz="1200" i="1" strike="sngStrike">
                                            <a:effectLst/>
                                            <a:latin typeface="Cambria Math" panose="02040503050406030204" pitchFamily="18" charset="0"/>
                                          </a:rPr>
                                        </m:ctrlPr>
                                      </m:naryPr>
                                      <m:sub>
                                        <m:r>
                                          <a:rPr lang="en-US" sz="1200" strike="sngStrike">
                                            <a:effectLst/>
                                            <a:latin typeface="Cambria Math" panose="02040503050406030204" pitchFamily="18" charset="0"/>
                                          </a:rPr>
                                          <m:t>𝑗</m:t>
                                        </m:r>
                                        <m:r>
                                          <a:rPr lang="en-US" sz="1200" strike="sngStrike">
                                            <a:effectLst/>
                                            <a:latin typeface="Cambria Math" panose="02040503050406030204" pitchFamily="18" charset="0"/>
                                          </a:rPr>
                                          <m:t>∈</m:t>
                                        </m:r>
                                        <m:r>
                                          <a:rPr lang="en-US" sz="1200" strike="sngStrike">
                                            <a:effectLst/>
                                            <a:latin typeface="Cambria Math" panose="02040503050406030204" pitchFamily="18" charset="0"/>
                                          </a:rPr>
                                          <m:t>𝑁</m:t>
                                        </m:r>
                                      </m:sub>
                                      <m:sup/>
                                      <m:e>
                                        <m:sSub>
                                          <m:sSubPr>
                                            <m:ctrlPr>
                                              <a:rPr lang="en-US" sz="1200" i="1" strike="sngStrike">
                                                <a:effectLst/>
                                                <a:latin typeface="Cambria Math" panose="02040503050406030204" pitchFamily="18" charset="0"/>
                                              </a:rPr>
                                            </m:ctrlPr>
                                          </m:sSubPr>
                                          <m:e>
                                            <m:r>
                                              <a:rPr lang="en-US" sz="1200" strike="sngStrike">
                                                <a:effectLst/>
                                                <a:latin typeface="Cambria Math" panose="02040503050406030204" pitchFamily="18" charset="0"/>
                                              </a:rPr>
                                              <m:t>𝑥</m:t>
                                            </m:r>
                                          </m:e>
                                          <m:sub>
                                            <m:r>
                                              <a:rPr lang="en-US" sz="1200" strike="sngStrike">
                                                <a:effectLst/>
                                                <a:latin typeface="Cambria Math" panose="02040503050406030204" pitchFamily="18" charset="0"/>
                                              </a:rPr>
                                              <m:t>𝑖𝑗𝑘</m:t>
                                            </m:r>
                                          </m:sub>
                                        </m:sSub>
                                      </m:e>
                                    </m:nary>
                                  </m:e>
                                </m:nary>
                                <m:r>
                                  <a:rPr lang="en-US" sz="1200" strike="sngStrike">
                                    <a:effectLst/>
                                    <a:latin typeface="Cambria Math" panose="02040503050406030204" pitchFamily="18" charset="0"/>
                                  </a:rPr>
                                  <m:t>=</m:t>
                                </m:r>
                                <m:sSub>
                                  <m:sSubPr>
                                    <m:ctrlPr>
                                      <a:rPr lang="en-US" sz="1200" i="1" strike="sngStrike">
                                        <a:effectLst/>
                                        <a:latin typeface="Cambria Math" panose="02040503050406030204" pitchFamily="18" charset="0"/>
                                      </a:rPr>
                                    </m:ctrlPr>
                                  </m:sSubPr>
                                  <m:e>
                                    <m:r>
                                      <a:rPr lang="en-US" sz="1200" strike="sngStrike">
                                        <a:effectLst/>
                                        <a:latin typeface="Cambria Math" panose="02040503050406030204" pitchFamily="18" charset="0"/>
                                      </a:rPr>
                                      <m:t>𝑦</m:t>
                                    </m:r>
                                  </m:e>
                                  <m:sub>
                                    <m:r>
                                      <a:rPr lang="en-US" sz="1200" strike="sngStrike">
                                        <a:effectLst/>
                                        <a:latin typeface="Cambria Math" panose="02040503050406030204" pitchFamily="18" charset="0"/>
                                      </a:rPr>
                                      <m:t>𝑘</m:t>
                                    </m:r>
                                  </m:sub>
                                </m:sSub>
                              </m:oMath>
                            </m:oMathPara>
                          </a14:m>
                          <a:endParaRPr lang="en-US" sz="1200" strike="sng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strike="sngStrike">
                                    <a:effectLst/>
                                    <a:latin typeface="Cambria Math" panose="02040503050406030204" pitchFamily="18" charset="0"/>
                                  </a:rPr>
                                  <m:t>𝑘</m:t>
                                </m:r>
                                <m:r>
                                  <a:rPr lang="en-US" sz="1200" strike="sngStrike">
                                    <a:effectLst/>
                                    <a:latin typeface="Cambria Math" panose="02040503050406030204" pitchFamily="18" charset="0"/>
                                  </a:rPr>
                                  <m:t>∈</m:t>
                                </m:r>
                                <m:r>
                                  <a:rPr lang="en-US" sz="1200" strike="sngStrike">
                                    <a:effectLst/>
                                    <a:latin typeface="Cambria Math" panose="02040503050406030204" pitchFamily="18" charset="0"/>
                                  </a:rPr>
                                  <m:t>𝐾</m:t>
                                </m:r>
                              </m:oMath>
                            </m:oMathPara>
                          </a14:m>
                          <a:endParaRPr lang="en-US" sz="1200" strike="sng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r>
                            <a:rPr lang="en-US" sz="1200" strike="sngStrike" dirty="0"/>
                            <a:t>(3)</a:t>
                          </a:r>
                        </a:p>
                      </a:txBody>
                      <a:tcPr marL="45057" marR="45057" anchor="ctr"/>
                    </a:tc>
                    <a:extLst>
                      <a:ext uri="{0D108BD9-81ED-4DB2-BD59-A6C34878D82A}">
                        <a16:rowId xmlns:a16="http://schemas.microsoft.com/office/drawing/2014/main" val="3610405602"/>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𝑗</m:t>
                                        </m:r>
                                      </m:e>
                                    </m:eqAr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r>
                                  <a:rPr lang="en-US" sz="1200">
                                    <a:effectLst/>
                                    <a:latin typeface="Cambria Math" panose="02040503050406030204" pitchFamily="18" charset="0"/>
                                  </a:rPr>
                                  <m:t>−</m:t>
                                </m:r>
                                <m:nary>
                                  <m:naryPr>
                                    <m:chr m:val="∑"/>
                                    <m:limLoc m:val="undOvr"/>
                                    <m:supHide m:val="on"/>
                                    <m:ctrlPr>
                                      <a:rPr lang="en-US" sz="1200" i="1">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𝑖</m:t>
                                        </m:r>
                                      </m:e>
                                    </m:eqAr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𝑗𝑖𝑘</m:t>
                                        </m:r>
                                      </m:sub>
                                    </m:sSub>
                                  </m:e>
                                </m:nary>
                                <m:r>
                                  <a:rPr lang="en-US" sz="1200">
                                    <a:effectLst/>
                                    <a:latin typeface="Cambria Math" panose="02040503050406030204" pitchFamily="18" charset="0"/>
                                  </a:rPr>
                                  <m:t>=0</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𝑘</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𝑉</m:t>
                                </m:r>
                              </m:oMath>
                            </m:oMathPara>
                          </a14:m>
                          <a:endParaRPr lang="en-US" sz="1200" dirty="0"/>
                        </a:p>
                      </a:txBody>
                      <a:tcPr marL="45057" marR="45057" anchor="ctr"/>
                    </a:tc>
                    <a:tc>
                      <a:txBody>
                        <a:bodyPr/>
                        <a:lstStyle/>
                        <a:p>
                          <a:pPr algn="ctr"/>
                          <a:r>
                            <a:rPr lang="en-US" sz="1200" dirty="0"/>
                            <a:t>(4)</a:t>
                          </a:r>
                        </a:p>
                      </a:txBody>
                      <a:tcPr marL="45057" marR="45057" anchor="ctr"/>
                    </a:tc>
                    <a:extLst>
                      <a:ext uri="{0D108BD9-81ED-4DB2-BD59-A6C34878D82A}">
                        <a16:rowId xmlns:a16="http://schemas.microsoft.com/office/drawing/2014/main" val="2895251493"/>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=0</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𝐻</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Para>
                          </a14:m>
                          <a:endParaRPr lang="en-US" sz="1200" dirty="0"/>
                        </a:p>
                      </a:txBody>
                      <a:tcPr marL="45057" marR="45057" anchor="ctr"/>
                    </a:tc>
                    <a:tc>
                      <a:txBody>
                        <a:bodyPr/>
                        <a:lstStyle/>
                        <a:p>
                          <a:pPr algn="ctr"/>
                          <a:r>
                            <a:rPr lang="en-US" sz="1200" dirty="0"/>
                            <a:t>(5)</a:t>
                          </a:r>
                        </a:p>
                      </a:txBody>
                      <a:tcPr marL="45057" marR="45057" anchor="ctr"/>
                    </a:tc>
                    <a:extLst>
                      <a:ext uri="{0D108BD9-81ED-4DB2-BD59-A6C34878D82A}">
                        <a16:rowId xmlns:a16="http://schemas.microsoft.com/office/drawing/2014/main" val="2523831354"/>
                      </a:ext>
                    </a:extLst>
                  </a:tr>
                </a:tbl>
              </a:graphicData>
            </a:graphic>
          </p:graphicFrame>
        </mc:Choice>
        <mc:Fallback>
          <p:graphicFrame>
            <p:nvGraphicFramePr>
              <p:cNvPr id="5" name="Content Placeholder 7">
                <a:extLst>
                  <a:ext uri="{FF2B5EF4-FFF2-40B4-BE49-F238E27FC236}">
                    <a16:creationId xmlns:a16="http://schemas.microsoft.com/office/drawing/2014/main" id="{7C56453B-1AB2-468C-B601-45D106BB4689}"/>
                  </a:ext>
                </a:extLst>
              </p:cNvPr>
              <p:cNvGraphicFramePr>
                <a:graphicFrameLocks/>
              </p:cNvGraphicFramePr>
              <p:nvPr>
                <p:extLst>
                  <p:ext uri="{D42A27DB-BD31-4B8C-83A1-F6EECF244321}">
                    <p14:modId xmlns:p14="http://schemas.microsoft.com/office/powerpoint/2010/main" val="3916505966"/>
                  </p:ext>
                </p:extLst>
              </p:nvPr>
            </p:nvGraphicFramePr>
            <p:xfrm>
              <a:off x="0" y="1268760"/>
              <a:ext cx="4572000" cy="302488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402036303"/>
                        </a:ext>
                      </a:extLst>
                    </a:gridCol>
                    <a:gridCol w="831273">
                      <a:extLst>
                        <a:ext uri="{9D8B030D-6E8A-4147-A177-3AD203B41FA5}">
                          <a16:colId xmlns:a16="http://schemas.microsoft.com/office/drawing/2014/main" val="2758562926"/>
                        </a:ext>
                      </a:extLst>
                    </a:gridCol>
                    <a:gridCol w="415636">
                      <a:extLst>
                        <a:ext uri="{9D8B030D-6E8A-4147-A177-3AD203B41FA5}">
                          <a16:colId xmlns:a16="http://schemas.microsoft.com/office/drawing/2014/main" val="1851042937"/>
                        </a:ext>
                      </a:extLst>
                    </a:gridCol>
                  </a:tblGrid>
                  <a:tr h="573215">
                    <a:tc>
                      <a:txBody>
                        <a:bodyPr/>
                        <a:lstStyle/>
                        <a:p>
                          <a:endParaRPr lang="en-US"/>
                        </a:p>
                      </a:txBody>
                      <a:tcPr marL="33793" marR="33793" marT="0" marB="0" anchor="ctr">
                        <a:blipFill>
                          <a:blip r:embed="rId3"/>
                          <a:stretch>
                            <a:fillRect r="-37615" b="-428723"/>
                          </a:stretch>
                        </a:blipFill>
                      </a:tcPr>
                    </a:tc>
                    <a:tc>
                      <a:txBody>
                        <a:bodyPr/>
                        <a:lstStyle/>
                        <a:p>
                          <a:pPr algn="ctr"/>
                          <a:endParaRPr lang="en-US" sz="1200" dirty="0"/>
                        </a:p>
                      </a:txBody>
                      <a:tcPr marL="45057" marR="45057" anchor="ctr"/>
                    </a:tc>
                    <a:tc>
                      <a:txBody>
                        <a:bodyPr/>
                        <a:lstStyle/>
                        <a:p>
                          <a:pPr algn="ctr"/>
                          <a:r>
                            <a:rPr lang="en-US" sz="1200" dirty="0"/>
                            <a:t>(1)</a:t>
                          </a:r>
                        </a:p>
                      </a:txBody>
                      <a:tcPr marL="45057" marR="45057" anchor="ctr"/>
                    </a:tc>
                    <a:extLst>
                      <a:ext uri="{0D108BD9-81ED-4DB2-BD59-A6C34878D82A}">
                        <a16:rowId xmlns:a16="http://schemas.microsoft.com/office/drawing/2014/main" val="3302154570"/>
                      </a:ext>
                    </a:extLst>
                  </a:tr>
                  <a:tr h="710629">
                    <a:tc>
                      <a:txBody>
                        <a:bodyPr/>
                        <a:lstStyle/>
                        <a:p>
                          <a:endParaRPr lang="en-US"/>
                        </a:p>
                      </a:txBody>
                      <a:tcPr marL="33793" marR="33793" marT="0" marB="0" anchor="ctr">
                        <a:blipFill>
                          <a:blip r:embed="rId3"/>
                          <a:stretch>
                            <a:fillRect t="-80342" r="-37615" b="-244444"/>
                          </a:stretch>
                        </a:blipFill>
                      </a:tcPr>
                    </a:tc>
                    <a:tc>
                      <a:txBody>
                        <a:bodyPr/>
                        <a:lstStyle/>
                        <a:p>
                          <a:endParaRPr lang="en-US"/>
                        </a:p>
                      </a:txBody>
                      <a:tcPr marL="33793" marR="33793" marT="0" marB="0" anchor="ctr">
                        <a:blipFill>
                          <a:blip r:embed="rId3"/>
                          <a:stretch>
                            <a:fillRect l="-397810" t="-80342" r="-49635" b="-244444"/>
                          </a:stretch>
                        </a:blipFill>
                      </a:tcPr>
                    </a:tc>
                    <a:tc>
                      <a:txBody>
                        <a:bodyPr/>
                        <a:lstStyle/>
                        <a:p>
                          <a:pPr algn="ctr"/>
                          <a:r>
                            <a:rPr lang="en-US" sz="1200" dirty="0"/>
                            <a:t>(2)</a:t>
                          </a:r>
                        </a:p>
                      </a:txBody>
                      <a:tcPr marL="45057" marR="45057" anchor="ctr"/>
                    </a:tc>
                    <a:extLst>
                      <a:ext uri="{0D108BD9-81ED-4DB2-BD59-A6C34878D82A}">
                        <a16:rowId xmlns:a16="http://schemas.microsoft.com/office/drawing/2014/main" val="1621384791"/>
                      </a:ext>
                    </a:extLst>
                  </a:tr>
                  <a:tr h="573215">
                    <a:tc>
                      <a:txBody>
                        <a:bodyPr/>
                        <a:lstStyle/>
                        <a:p>
                          <a:endParaRPr lang="en-US"/>
                        </a:p>
                      </a:txBody>
                      <a:tcPr marL="33793" marR="33793" marT="0" marB="0" anchor="ctr">
                        <a:blipFill>
                          <a:blip r:embed="rId3"/>
                          <a:stretch>
                            <a:fillRect t="-224468" r="-37615" b="-204255"/>
                          </a:stretch>
                        </a:blipFill>
                      </a:tcPr>
                    </a:tc>
                    <a:tc>
                      <a:txBody>
                        <a:bodyPr/>
                        <a:lstStyle/>
                        <a:p>
                          <a:endParaRPr lang="en-US"/>
                        </a:p>
                      </a:txBody>
                      <a:tcPr marL="33793" marR="33793" marT="0" marB="0" anchor="ctr">
                        <a:blipFill>
                          <a:blip r:embed="rId3"/>
                          <a:stretch>
                            <a:fillRect l="-397810" t="-224468" r="-49635" b="-204255"/>
                          </a:stretch>
                        </a:blipFill>
                      </a:tcPr>
                    </a:tc>
                    <a:tc>
                      <a:txBody>
                        <a:bodyPr/>
                        <a:lstStyle/>
                        <a:p>
                          <a:pPr algn="ctr"/>
                          <a:r>
                            <a:rPr lang="en-US" sz="1200" strike="sngStrike" dirty="0"/>
                            <a:t>(3)</a:t>
                          </a:r>
                        </a:p>
                      </a:txBody>
                      <a:tcPr marL="45057" marR="45057" anchor="ctr"/>
                    </a:tc>
                    <a:extLst>
                      <a:ext uri="{0D108BD9-81ED-4DB2-BD59-A6C34878D82A}">
                        <a16:rowId xmlns:a16="http://schemas.microsoft.com/office/drawing/2014/main" val="3610405602"/>
                      </a:ext>
                    </a:extLst>
                  </a:tr>
                  <a:tr h="710629">
                    <a:tc>
                      <a:txBody>
                        <a:bodyPr/>
                        <a:lstStyle/>
                        <a:p>
                          <a:endParaRPr lang="en-US"/>
                        </a:p>
                      </a:txBody>
                      <a:tcPr marL="33793" marR="33793" marT="0" marB="0" anchor="ctr">
                        <a:blipFill>
                          <a:blip r:embed="rId3"/>
                          <a:stretch>
                            <a:fillRect t="-260684" r="-37615" b="-64103"/>
                          </a:stretch>
                        </a:blipFill>
                      </a:tcPr>
                    </a:tc>
                    <a:tc>
                      <a:txBody>
                        <a:bodyPr/>
                        <a:lstStyle/>
                        <a:p>
                          <a:endParaRPr lang="en-US"/>
                        </a:p>
                      </a:txBody>
                      <a:tcPr marL="45057" marR="45057" anchor="ctr">
                        <a:blipFill>
                          <a:blip r:embed="rId3"/>
                          <a:stretch>
                            <a:fillRect l="-397810" t="-260684" r="-49635" b="-64103"/>
                          </a:stretch>
                        </a:blipFill>
                      </a:tcPr>
                    </a:tc>
                    <a:tc>
                      <a:txBody>
                        <a:bodyPr/>
                        <a:lstStyle/>
                        <a:p>
                          <a:pPr algn="ctr"/>
                          <a:r>
                            <a:rPr lang="en-US" sz="1200" dirty="0"/>
                            <a:t>(4)</a:t>
                          </a:r>
                        </a:p>
                      </a:txBody>
                      <a:tcPr marL="45057" marR="45057" anchor="ctr"/>
                    </a:tc>
                    <a:extLst>
                      <a:ext uri="{0D108BD9-81ED-4DB2-BD59-A6C34878D82A}">
                        <a16:rowId xmlns:a16="http://schemas.microsoft.com/office/drawing/2014/main" val="2895251493"/>
                      </a:ext>
                    </a:extLst>
                  </a:tr>
                  <a:tr h="457200">
                    <a:tc>
                      <a:txBody>
                        <a:bodyPr/>
                        <a:lstStyle/>
                        <a:p>
                          <a:endParaRPr lang="en-US"/>
                        </a:p>
                      </a:txBody>
                      <a:tcPr marL="33793" marR="33793" marT="0" marB="0" anchor="ctr">
                        <a:blipFill>
                          <a:blip r:embed="rId3"/>
                          <a:stretch>
                            <a:fillRect t="-562667" r="-37615"/>
                          </a:stretch>
                        </a:blipFill>
                      </a:tcPr>
                    </a:tc>
                    <a:tc>
                      <a:txBody>
                        <a:bodyPr/>
                        <a:lstStyle/>
                        <a:p>
                          <a:endParaRPr lang="en-US"/>
                        </a:p>
                      </a:txBody>
                      <a:tcPr marL="45057" marR="45057" anchor="ctr">
                        <a:blipFill>
                          <a:blip r:embed="rId3"/>
                          <a:stretch>
                            <a:fillRect l="-397810" t="-562667" r="-49635"/>
                          </a:stretch>
                        </a:blipFill>
                      </a:tcPr>
                    </a:tc>
                    <a:tc>
                      <a:txBody>
                        <a:bodyPr/>
                        <a:lstStyle/>
                        <a:p>
                          <a:pPr algn="ctr"/>
                          <a:r>
                            <a:rPr lang="en-US" sz="1200" dirty="0"/>
                            <a:t>(5)</a:t>
                          </a:r>
                        </a:p>
                      </a:txBody>
                      <a:tcPr marL="45057" marR="45057" anchor="ctr"/>
                    </a:tc>
                    <a:extLst>
                      <a:ext uri="{0D108BD9-81ED-4DB2-BD59-A6C34878D82A}">
                        <a16:rowId xmlns:a16="http://schemas.microsoft.com/office/drawing/2014/main" val="25238313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Content Placeholder 11">
                <a:extLst>
                  <a:ext uri="{FF2B5EF4-FFF2-40B4-BE49-F238E27FC236}">
                    <a16:creationId xmlns:a16="http://schemas.microsoft.com/office/drawing/2014/main" id="{6909527B-FCF5-4DFE-B251-F3E3806A3015}"/>
                  </a:ext>
                </a:extLst>
              </p:cNvPr>
              <p:cNvGraphicFramePr>
                <a:graphicFrameLocks/>
              </p:cNvGraphicFramePr>
              <p:nvPr>
                <p:extLst>
                  <p:ext uri="{D42A27DB-BD31-4B8C-83A1-F6EECF244321}">
                    <p14:modId xmlns:p14="http://schemas.microsoft.com/office/powerpoint/2010/main" val="1648017763"/>
                  </p:ext>
                </p:extLst>
              </p:nvPr>
            </p:nvGraphicFramePr>
            <p:xfrm>
              <a:off x="4572000" y="1332833"/>
              <a:ext cx="4572000" cy="296341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124853009"/>
                        </a:ext>
                      </a:extLst>
                    </a:gridCol>
                    <a:gridCol w="831273">
                      <a:extLst>
                        <a:ext uri="{9D8B030D-6E8A-4147-A177-3AD203B41FA5}">
                          <a16:colId xmlns:a16="http://schemas.microsoft.com/office/drawing/2014/main" val="3062497647"/>
                        </a:ext>
                      </a:extLst>
                    </a:gridCol>
                    <a:gridCol w="415636">
                      <a:extLst>
                        <a:ext uri="{9D8B030D-6E8A-4147-A177-3AD203B41FA5}">
                          <a16:colId xmlns:a16="http://schemas.microsoft.com/office/drawing/2014/main" val="1435136776"/>
                        </a:ext>
                      </a:extLst>
                    </a:gridCol>
                  </a:tblGrid>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𝑗</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𝑗𝑘</m:t>
                                        </m:r>
                                      </m:sub>
                                    </m:sSub>
                                  </m:e>
                                </m:d>
                                <m:r>
                                  <a:rPr lang="en-US" sz="1200">
                                    <a:effectLst/>
                                    <a:latin typeface="Cambria Math" panose="02040503050406030204" pitchFamily="18" charset="0"/>
                                  </a:rPr>
                                  <m:t>≤</m:t>
                                </m:r>
                                <m:r>
                                  <a:rPr lang="en-US" sz="1200">
                                    <a:effectLst/>
                                    <a:latin typeface="Cambria Math" panose="02040503050406030204" pitchFamily="18" charset="0"/>
                                  </a:rPr>
                                  <m:t>𝑀</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d>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𝑉</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𝑖</m:t>
                                </m:r>
                                <m:r>
                                  <a:rPr lang="en-US" sz="1200" kern="1200">
                                    <a:effectLst/>
                                    <a:latin typeface="Cambria Math" panose="02040503050406030204" pitchFamily="18" charset="0"/>
                                  </a:rPr>
                                  <m:t>≠</m:t>
                                </m:r>
                                <m:r>
                                  <a:rPr lang="en-US" sz="1200" kern="1200">
                                    <a:effectLst/>
                                    <a:latin typeface="Cambria Math" panose="02040503050406030204" pitchFamily="18" charset="0"/>
                                  </a:rPr>
                                  <m:t>𝑗</m:t>
                                </m:r>
                              </m:oMath>
                            </m:oMathPara>
                          </a14:m>
                          <a:endParaRPr lang="en-US" sz="1200" dirty="0"/>
                        </a:p>
                      </a:txBody>
                      <a:tcPr marL="45057" marR="45057" anchor="ctr"/>
                    </a:tc>
                    <a:tc>
                      <a:txBody>
                        <a:bodyPr/>
                        <a:lstStyle/>
                        <a:p>
                          <a:pPr algn="ctr"/>
                          <a:r>
                            <a:rPr lang="en-US" sz="1200" dirty="0"/>
                            <a:t>(6)</a:t>
                          </a:r>
                        </a:p>
                      </a:txBody>
                      <a:tcPr marL="45057" marR="45057" anchor="ctr"/>
                    </a:tc>
                    <a:extLst>
                      <a:ext uri="{0D108BD9-81ED-4DB2-BD59-A6C34878D82A}">
                        <a16:rowId xmlns:a16="http://schemas.microsoft.com/office/drawing/2014/main" val="132889254"/>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𝑗</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𝑗𝑘</m:t>
                                        </m:r>
                                      </m:sub>
                                    </m:sSub>
                                  </m:e>
                                </m:d>
                                <m:r>
                                  <a:rPr lang="en-US" sz="1200">
                                    <a:effectLst/>
                                    <a:latin typeface="Cambria Math" panose="02040503050406030204" pitchFamily="18" charset="0"/>
                                  </a:rPr>
                                  <m:t>≥−</m:t>
                                </m:r>
                                <m:r>
                                  <a:rPr lang="en-US" sz="1200">
                                    <a:effectLst/>
                                    <a:latin typeface="Cambria Math" panose="02040503050406030204" pitchFamily="18" charset="0"/>
                                  </a:rPr>
                                  <m:t>𝑀</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d>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𝑉</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𝑖</m:t>
                                </m:r>
                                <m:r>
                                  <a:rPr lang="en-US" sz="1200" kern="1200">
                                    <a:effectLst/>
                                    <a:latin typeface="Cambria Math" panose="02040503050406030204" pitchFamily="18" charset="0"/>
                                  </a:rPr>
                                  <m:t>≠</m:t>
                                </m:r>
                                <m:r>
                                  <a:rPr lang="en-US" sz="1200" kern="1200">
                                    <a:effectLst/>
                                    <a:latin typeface="Cambria Math" panose="02040503050406030204" pitchFamily="18" charset="0"/>
                                  </a:rPr>
                                  <m:t>𝑗</m:t>
                                </m:r>
                              </m:oMath>
                            </m:oMathPara>
                          </a14:m>
                          <a:endParaRPr lang="en-US" sz="1200" dirty="0"/>
                        </a:p>
                      </a:txBody>
                      <a:tcPr marL="45057" marR="45057" anchor="ctr"/>
                    </a:tc>
                    <a:tc>
                      <a:txBody>
                        <a:bodyPr/>
                        <a:lstStyle/>
                        <a:p>
                          <a:pPr algn="ctr"/>
                          <a:r>
                            <a:rPr lang="en-US" sz="1200" dirty="0"/>
                            <a:t>(7)</a:t>
                          </a:r>
                        </a:p>
                      </a:txBody>
                      <a:tcPr marL="45057" marR="45057" anchor="ctr"/>
                    </a:tc>
                    <a:extLst>
                      <a:ext uri="{0D108BD9-81ED-4DB2-BD59-A6C34878D82A}">
                        <a16:rowId xmlns:a16="http://schemas.microsoft.com/office/drawing/2014/main" val="3458622089"/>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𝐳</m:t>
                                    </m:r>
                                  </m:e>
                                  <m:sub>
                                    <m:r>
                                      <a:rPr lang="en-US" sz="1200" b="1" i="1" smtClean="0">
                                        <a:effectLst/>
                                        <a:latin typeface="Cambria Math" panose="02040503050406030204" pitchFamily="18" charset="0"/>
                                      </a:rPr>
                                      <m:t>𝐢𝐤</m:t>
                                    </m:r>
                                  </m:sub>
                                </m:sSub>
                                <m:r>
                                  <a:rPr lang="en-US" sz="1200" b="1" smtClean="0">
                                    <a:effectLst/>
                                    <a:latin typeface="Cambria Math" panose="02040503050406030204" pitchFamily="18" charset="0"/>
                                  </a:rPr>
                                  <m:t>≤</m:t>
                                </m:r>
                                <m:sSubSup>
                                  <m:sSubSupPr>
                                    <m:ctrlPr>
                                      <a:rPr lang="en-US" sz="1200" b="1" i="1">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𝐒</m:t>
                                    </m:r>
                                  </m:sup>
                                </m:sSubSup>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1" i="1" kern="1200" smtClean="0">
                                    <a:effectLst/>
                                    <a:latin typeface="Cambria Math" panose="02040503050406030204" pitchFamily="18" charset="0"/>
                                  </a:rPr>
                                  <m:t>𝐤</m:t>
                                </m:r>
                                <m:r>
                                  <a:rPr lang="en-US" sz="1200" b="1" kern="1200" smtClean="0">
                                    <a:effectLst/>
                                    <a:latin typeface="Cambria Math" panose="02040503050406030204" pitchFamily="18" charset="0"/>
                                  </a:rPr>
                                  <m:t>∈</m:t>
                                </m:r>
                                <m:r>
                                  <a:rPr lang="en-US" sz="1200" b="1" i="1" kern="1200" smtClean="0">
                                    <a:effectLst/>
                                    <a:latin typeface="Cambria Math" panose="02040503050406030204" pitchFamily="18" charset="0"/>
                                  </a:rPr>
                                  <m:t>𝐊</m:t>
                                </m:r>
                              </m:oMath>
                            </m:oMathPara>
                          </a14:m>
                          <a:endParaRPr lang="en-US" sz="1200" b="1" dirty="0"/>
                        </a:p>
                      </a:txBody>
                      <a:tcPr marL="45057" marR="45057" anchor="ctr"/>
                    </a:tc>
                    <a:tc>
                      <a:txBody>
                        <a:bodyPr/>
                        <a:lstStyle/>
                        <a:p>
                          <a:pPr algn="ctr"/>
                          <a:r>
                            <a:rPr lang="en-US" sz="1200" b="1" dirty="0"/>
                            <a:t>(8)</a:t>
                          </a:r>
                        </a:p>
                      </a:txBody>
                      <a:tcPr marL="45057" marR="45057" anchor="ctr"/>
                    </a:tc>
                    <a:extLst>
                      <a:ext uri="{0D108BD9-81ED-4DB2-BD59-A6C34878D82A}">
                        <a16:rowId xmlns:a16="http://schemas.microsoft.com/office/drawing/2014/main" val="167471128"/>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b="1" i="1">
                                        <a:effectLst/>
                                        <a:latin typeface="Cambria Math" panose="02040503050406030204" pitchFamily="18" charset="0"/>
                                      </a:rPr>
                                    </m:ctrlPr>
                                  </m:naryPr>
                                  <m:sub>
                                    <m:r>
                                      <a:rPr lang="en-US" sz="1200" b="1" i="1" smtClean="0">
                                        <a:effectLst/>
                                        <a:latin typeface="Cambria Math" panose="02040503050406030204" pitchFamily="18" charset="0"/>
                                      </a:rPr>
                                      <m:t>𝐢</m:t>
                                    </m:r>
                                    <m:r>
                                      <a:rPr lang="en-US" sz="1200" b="1">
                                        <a:effectLst/>
                                        <a:latin typeface="Cambria Math" panose="02040503050406030204" pitchFamily="18" charset="0"/>
                                      </a:rPr>
                                      <m:t>∈</m:t>
                                    </m:r>
                                    <m:r>
                                      <a:rPr lang="en-US" sz="1200" b="1" i="1" smtClean="0">
                                        <a:effectLst/>
                                        <a:latin typeface="Cambria Math" panose="02040503050406030204" pitchFamily="18" charset="0"/>
                                      </a:rPr>
                                      <m:t>𝑽</m:t>
                                    </m:r>
                                  </m:sub>
                                  <m:sup/>
                                  <m:e>
                                    <m:nary>
                                      <m:naryPr>
                                        <m:chr m:val="∑"/>
                                        <m:limLoc m:val="undOvr"/>
                                        <m:supHide m:val="on"/>
                                        <m:ctrlPr>
                                          <a:rPr lang="en-US" sz="1200" b="1" i="1">
                                            <a:effectLst/>
                                            <a:latin typeface="Cambria Math" panose="02040503050406030204" pitchFamily="18" charset="0"/>
                                          </a:rPr>
                                        </m:ctrlPr>
                                      </m:naryPr>
                                      <m:sub>
                                        <m:r>
                                          <a:rPr lang="en-US" sz="1200" b="1" i="1" smtClean="0">
                                            <a:effectLst/>
                                            <a:latin typeface="Cambria Math" panose="02040503050406030204" pitchFamily="18" charset="0"/>
                                          </a:rPr>
                                          <m:t>𝐣</m:t>
                                        </m:r>
                                        <m:r>
                                          <a:rPr lang="en-US" sz="1200" b="1">
                                            <a:effectLst/>
                                            <a:latin typeface="Cambria Math" panose="02040503050406030204" pitchFamily="18" charset="0"/>
                                          </a:rPr>
                                          <m:t>∈</m:t>
                                        </m:r>
                                        <m:r>
                                          <a:rPr lang="en-US" sz="1200" b="1" i="1" smtClean="0">
                                            <a:effectLst/>
                                            <a:latin typeface="Cambria Math" panose="02040503050406030204" pitchFamily="18" charset="0"/>
                                          </a:rPr>
                                          <m:t>𝑽</m:t>
                                        </m:r>
                                      </m:sub>
                                      <m:sup/>
                                      <m:e>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𝐜</m:t>
                                            </m:r>
                                          </m:e>
                                          <m:sub>
                                            <m:r>
                                              <a:rPr lang="en-US" sz="1200" b="1" i="1" smtClean="0">
                                                <a:effectLst/>
                                                <a:latin typeface="Cambria Math" panose="02040503050406030204" pitchFamily="18" charset="0"/>
                                              </a:rPr>
                                              <m:t>𝐢𝐣</m:t>
                                            </m:r>
                                          </m:sub>
                                        </m:sSub>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𝐱</m:t>
                                            </m:r>
                                          </m:e>
                                          <m:sub>
                                            <m:r>
                                              <a:rPr lang="en-US" sz="1200" b="1" i="1" smtClean="0">
                                                <a:effectLst/>
                                                <a:latin typeface="Cambria Math" panose="02040503050406030204" pitchFamily="18" charset="0"/>
                                              </a:rPr>
                                              <m:t>𝐢𝐣𝐤</m:t>
                                            </m:r>
                                          </m:sub>
                                        </m:sSub>
                                      </m:e>
                                    </m:nary>
                                  </m:e>
                                </m:nary>
                                <m:r>
                                  <a:rPr lang="en-US" sz="1200" b="1" smtClean="0">
                                    <a:effectLst/>
                                    <a:latin typeface="Cambria Math" panose="02040503050406030204" pitchFamily="18" charset="0"/>
                                  </a:rPr>
                                  <m:t>+</m:t>
                                </m:r>
                                <m:nary>
                                  <m:naryPr>
                                    <m:chr m:val="∑"/>
                                    <m:limLoc m:val="undOvr"/>
                                    <m:supHide m:val="on"/>
                                    <m:ctrlPr>
                                      <a:rPr lang="en-US" sz="1200" b="1" i="1">
                                        <a:effectLst/>
                                        <a:latin typeface="Cambria Math" panose="02040503050406030204" pitchFamily="18" charset="0"/>
                                      </a:rPr>
                                    </m:ctrlPr>
                                  </m:naryPr>
                                  <m:sub>
                                    <m:r>
                                      <a:rPr lang="en-US" sz="1200" b="1" i="1" smtClean="0">
                                        <a:effectLst/>
                                        <a:latin typeface="Cambria Math" panose="02040503050406030204" pitchFamily="18" charset="0"/>
                                      </a:rPr>
                                      <m:t>𝐢</m:t>
                                    </m:r>
                                    <m:r>
                                      <a:rPr lang="en-US" sz="1200" b="1">
                                        <a:effectLst/>
                                        <a:latin typeface="Cambria Math" panose="02040503050406030204" pitchFamily="18" charset="0"/>
                                      </a:rPr>
                                      <m:t>∈</m:t>
                                    </m:r>
                                    <m:r>
                                      <a:rPr lang="en-US" sz="1200" b="1" i="1" smtClean="0">
                                        <a:effectLst/>
                                        <a:latin typeface="Cambria Math" panose="02040503050406030204" pitchFamily="18" charset="0"/>
                                      </a:rPr>
                                      <m:t>𝑽</m:t>
                                    </m:r>
                                  </m:sub>
                                  <m:sup/>
                                  <m:e>
                                    <m:nary>
                                      <m:naryPr>
                                        <m:chr m:val="∑"/>
                                        <m:limLoc m:val="undOvr"/>
                                        <m:supHide m:val="on"/>
                                        <m:ctrlPr>
                                          <a:rPr lang="en-US" sz="1200" b="1" i="1">
                                            <a:effectLst/>
                                            <a:latin typeface="Cambria Math" panose="02040503050406030204" pitchFamily="18" charset="0"/>
                                          </a:rPr>
                                        </m:ctrlPr>
                                      </m:naryPr>
                                      <m:sub>
                                        <m:r>
                                          <a:rPr lang="en-US" sz="1200" b="1" i="1" smtClean="0">
                                            <a:effectLst/>
                                            <a:latin typeface="Cambria Math" panose="02040503050406030204" pitchFamily="18" charset="0"/>
                                          </a:rPr>
                                          <m:t>𝐣</m:t>
                                        </m:r>
                                        <m:r>
                                          <a:rPr lang="en-US" sz="1200" b="1">
                                            <a:effectLst/>
                                            <a:latin typeface="Cambria Math" panose="02040503050406030204" pitchFamily="18" charset="0"/>
                                          </a:rPr>
                                          <m:t>∈</m:t>
                                        </m:r>
                                        <m:r>
                                          <a:rPr lang="en-US" sz="1200" b="1" i="1" smtClean="0">
                                            <a:effectLst/>
                                            <a:latin typeface="Cambria Math" panose="02040503050406030204" pitchFamily="18" charset="0"/>
                                          </a:rPr>
                                          <m:t>𝑽</m:t>
                                        </m:r>
                                      </m:sub>
                                      <m:sup/>
                                      <m:e>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𝐝</m:t>
                                            </m:r>
                                          </m:e>
                                          <m:sub>
                                            <m:r>
                                              <a:rPr lang="en-US" sz="1200" b="1" i="1" smtClean="0">
                                                <a:effectLst/>
                                                <a:latin typeface="Cambria Math" panose="02040503050406030204" pitchFamily="18" charset="0"/>
                                              </a:rPr>
                                              <m:t>𝐢</m:t>
                                            </m:r>
                                          </m:sub>
                                        </m:sSub>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𝐱</m:t>
                                            </m:r>
                                          </m:e>
                                          <m:sub>
                                            <m:r>
                                              <a:rPr lang="en-US" sz="1200" b="1" i="1" smtClean="0">
                                                <a:effectLst/>
                                                <a:latin typeface="Cambria Math" panose="02040503050406030204" pitchFamily="18" charset="0"/>
                                              </a:rPr>
                                              <m:t>𝐢𝐣𝐤</m:t>
                                            </m:r>
                                          </m:sub>
                                        </m:sSub>
                                      </m:e>
                                    </m:nary>
                                  </m:e>
                                </m:nary>
                                <m:r>
                                  <a:rPr lang="en-US" sz="1200" b="1" smtClean="0">
                                    <a:effectLst/>
                                    <a:latin typeface="Cambria Math" panose="02040503050406030204" pitchFamily="18" charset="0"/>
                                  </a:rPr>
                                  <m:t>≤</m:t>
                                </m:r>
                                <m:sSubSup>
                                  <m:sSubSupPr>
                                    <m:ctrlPr>
                                      <a:rPr lang="en-US" sz="1200" b="1" i="1">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𝐑</m:t>
                                    </m:r>
                                  </m:sup>
                                </m:sSubSup>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b="1" i="1" kern="1200" smtClean="0">
                                    <a:effectLst/>
                                    <a:latin typeface="Cambria Math" panose="02040503050406030204" pitchFamily="18" charset="0"/>
                                  </a:rPr>
                                  <m:t>𝐤</m:t>
                                </m:r>
                                <m:r>
                                  <a:rPr lang="en-US" sz="1200" b="1" kern="1200" smtClean="0">
                                    <a:effectLst/>
                                    <a:latin typeface="Cambria Math" panose="02040503050406030204" pitchFamily="18" charset="0"/>
                                  </a:rPr>
                                  <m:t>∈</m:t>
                                </m:r>
                                <m:r>
                                  <a:rPr lang="en-US" sz="1200" b="1" i="1" kern="1200" smtClean="0">
                                    <a:effectLst/>
                                    <a:latin typeface="Cambria Math" panose="02040503050406030204" pitchFamily="18" charset="0"/>
                                  </a:rPr>
                                  <m:t>𝐊</m:t>
                                </m:r>
                              </m:oMath>
                            </m:oMathPara>
                          </a14:m>
                          <a:endParaRPr lang="en-US" sz="1200" b="1" dirty="0"/>
                        </a:p>
                      </a:txBody>
                      <a:tcPr marL="45057" marR="45057" anchor="ctr"/>
                    </a:tc>
                    <a:tc>
                      <a:txBody>
                        <a:bodyPr/>
                        <a:lstStyle/>
                        <a:p>
                          <a:pPr algn="ctr"/>
                          <a:r>
                            <a:rPr lang="en-US" sz="1200" b="1" dirty="0"/>
                            <a:t>(9)</a:t>
                          </a:r>
                        </a:p>
                      </a:txBody>
                      <a:tcPr marL="45057" marR="45057" anchor="ctr"/>
                    </a:tc>
                    <a:extLst>
                      <a:ext uri="{0D108BD9-81ED-4DB2-BD59-A6C34878D82A}">
                        <a16:rowId xmlns:a16="http://schemas.microsoft.com/office/drawing/2014/main" val="3119378758"/>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b="1" i="1">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𝐬</m:t>
                                    </m:r>
                                  </m:sup>
                                </m:sSubSup>
                                <m:r>
                                  <a:rPr lang="en-US" sz="1200" b="1" smtClean="0">
                                    <a:effectLst/>
                                    <a:latin typeface="Cambria Math" panose="02040503050406030204" pitchFamily="18" charset="0"/>
                                  </a:rPr>
                                  <m:t>+</m:t>
                                </m:r>
                                <m:sSubSup>
                                  <m:sSubSupPr>
                                    <m:ctrlPr>
                                      <a:rPr lang="en-US" sz="1200" b="1" i="1">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𝐑</m:t>
                                    </m:r>
                                  </m:sup>
                                </m:sSubSup>
                                <m:r>
                                  <a:rPr lang="en-US" sz="1200" b="1" smtClean="0">
                                    <a:effectLst/>
                                    <a:latin typeface="Cambria Math" panose="02040503050406030204" pitchFamily="18" charset="0"/>
                                  </a:rPr>
                                  <m:t>≤</m:t>
                                </m:r>
                                <m:r>
                                  <a:rPr lang="en-US" sz="1200" b="1" i="1">
                                    <a:effectLst/>
                                    <a:latin typeface="Cambria Math" panose="02040503050406030204" pitchFamily="18" charset="0"/>
                                  </a:rPr>
                                  <m:t>𝐐</m:t>
                                </m:r>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b="1" i="1" kern="1200" smtClean="0">
                                    <a:effectLst/>
                                    <a:latin typeface="Cambria Math" panose="02040503050406030204" pitchFamily="18" charset="0"/>
                                  </a:rPr>
                                  <m:t>𝐤</m:t>
                                </m:r>
                                <m:r>
                                  <a:rPr lang="en-US" sz="1200" b="1" kern="1200" smtClean="0">
                                    <a:effectLst/>
                                    <a:latin typeface="Cambria Math" panose="02040503050406030204" pitchFamily="18" charset="0"/>
                                  </a:rPr>
                                  <m:t>∈</m:t>
                                </m:r>
                                <m:r>
                                  <a:rPr lang="en-US" sz="1200" b="1" i="1" kern="1200" smtClean="0">
                                    <a:effectLst/>
                                    <a:latin typeface="Cambria Math" panose="02040503050406030204" pitchFamily="18" charset="0"/>
                                  </a:rPr>
                                  <m:t>𝐊</m:t>
                                </m:r>
                              </m:oMath>
                            </m:oMathPara>
                          </a14:m>
                          <a:endParaRPr lang="en-US" sz="1200" b="1" dirty="0"/>
                        </a:p>
                      </a:txBody>
                      <a:tcPr marL="45057" marR="45057" anchor="ctr"/>
                    </a:tc>
                    <a:tc>
                      <a:txBody>
                        <a:bodyPr/>
                        <a:lstStyle/>
                        <a:p>
                          <a:pPr algn="ctr"/>
                          <a:r>
                            <a:rPr lang="en-US" sz="1200" b="1" dirty="0"/>
                            <a:t>(10)</a:t>
                          </a:r>
                        </a:p>
                      </a:txBody>
                      <a:tcPr marL="45057" marR="45057" anchor="ctr"/>
                    </a:tc>
                    <a:extLst>
                      <a:ext uri="{0D108BD9-81ED-4DB2-BD59-A6C34878D82A}">
                        <a16:rowId xmlns:a16="http://schemas.microsoft.com/office/drawing/2014/main" val="2403727743"/>
                      </a:ext>
                    </a:extLst>
                  </a:tr>
                </a:tbl>
              </a:graphicData>
            </a:graphic>
          </p:graphicFrame>
        </mc:Choice>
        <mc:Fallback xmlns="">
          <p:graphicFrame>
            <p:nvGraphicFramePr>
              <p:cNvPr id="6" name="Content Placeholder 11">
                <a:extLst>
                  <a:ext uri="{FF2B5EF4-FFF2-40B4-BE49-F238E27FC236}">
                    <a16:creationId xmlns:a16="http://schemas.microsoft.com/office/drawing/2014/main" id="{6909527B-FCF5-4DFE-B251-F3E3806A3015}"/>
                  </a:ext>
                </a:extLst>
              </p:cNvPr>
              <p:cNvGraphicFramePr>
                <a:graphicFrameLocks/>
              </p:cNvGraphicFramePr>
              <p:nvPr>
                <p:extLst>
                  <p:ext uri="{D42A27DB-BD31-4B8C-83A1-F6EECF244321}">
                    <p14:modId xmlns:p14="http://schemas.microsoft.com/office/powerpoint/2010/main" val="1648017763"/>
                  </p:ext>
                </p:extLst>
              </p:nvPr>
            </p:nvGraphicFramePr>
            <p:xfrm>
              <a:off x="4572000" y="1332833"/>
              <a:ext cx="4572000" cy="296341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124853009"/>
                        </a:ext>
                      </a:extLst>
                    </a:gridCol>
                    <a:gridCol w="831273">
                      <a:extLst>
                        <a:ext uri="{9D8B030D-6E8A-4147-A177-3AD203B41FA5}">
                          <a16:colId xmlns:a16="http://schemas.microsoft.com/office/drawing/2014/main" val="3062497647"/>
                        </a:ext>
                      </a:extLst>
                    </a:gridCol>
                    <a:gridCol w="415636">
                      <a:extLst>
                        <a:ext uri="{9D8B030D-6E8A-4147-A177-3AD203B41FA5}">
                          <a16:colId xmlns:a16="http://schemas.microsoft.com/office/drawing/2014/main" val="1435136776"/>
                        </a:ext>
                      </a:extLst>
                    </a:gridCol>
                  </a:tblGrid>
                  <a:tr h="822960">
                    <a:tc>
                      <a:txBody>
                        <a:bodyPr/>
                        <a:lstStyle/>
                        <a:p>
                          <a:endParaRPr lang="en-US"/>
                        </a:p>
                      </a:txBody>
                      <a:tcPr marL="33793" marR="33793" marT="0" marB="0" anchor="ctr">
                        <a:blipFill>
                          <a:blip r:embed="rId4"/>
                          <a:stretch>
                            <a:fillRect r="-37615" b="-260741"/>
                          </a:stretch>
                        </a:blipFill>
                      </a:tcPr>
                    </a:tc>
                    <a:tc>
                      <a:txBody>
                        <a:bodyPr/>
                        <a:lstStyle/>
                        <a:p>
                          <a:endParaRPr lang="en-US"/>
                        </a:p>
                      </a:txBody>
                      <a:tcPr marL="45057" marR="45057" anchor="ctr">
                        <a:blipFill>
                          <a:blip r:embed="rId4"/>
                          <a:stretch>
                            <a:fillRect l="-397810" r="-49635" b="-260741"/>
                          </a:stretch>
                        </a:blipFill>
                      </a:tcPr>
                    </a:tc>
                    <a:tc>
                      <a:txBody>
                        <a:bodyPr/>
                        <a:lstStyle/>
                        <a:p>
                          <a:pPr algn="ctr"/>
                          <a:r>
                            <a:rPr lang="en-US" sz="1200" dirty="0"/>
                            <a:t>(6)</a:t>
                          </a:r>
                        </a:p>
                      </a:txBody>
                      <a:tcPr marL="45057" marR="45057" anchor="ctr"/>
                    </a:tc>
                    <a:extLst>
                      <a:ext uri="{0D108BD9-81ED-4DB2-BD59-A6C34878D82A}">
                        <a16:rowId xmlns:a16="http://schemas.microsoft.com/office/drawing/2014/main" val="132889254"/>
                      </a:ext>
                    </a:extLst>
                  </a:tr>
                  <a:tr h="822960">
                    <a:tc>
                      <a:txBody>
                        <a:bodyPr/>
                        <a:lstStyle/>
                        <a:p>
                          <a:endParaRPr lang="en-US"/>
                        </a:p>
                      </a:txBody>
                      <a:tcPr marL="33793" marR="33793" marT="0" marB="0" anchor="ctr">
                        <a:blipFill>
                          <a:blip r:embed="rId4"/>
                          <a:stretch>
                            <a:fillRect t="-100000" r="-37615" b="-160741"/>
                          </a:stretch>
                        </a:blipFill>
                      </a:tcPr>
                    </a:tc>
                    <a:tc>
                      <a:txBody>
                        <a:bodyPr/>
                        <a:lstStyle/>
                        <a:p>
                          <a:endParaRPr lang="en-US"/>
                        </a:p>
                      </a:txBody>
                      <a:tcPr marL="45057" marR="45057" anchor="ctr">
                        <a:blipFill>
                          <a:blip r:embed="rId4"/>
                          <a:stretch>
                            <a:fillRect l="-397810" t="-100000" r="-49635" b="-160741"/>
                          </a:stretch>
                        </a:blipFill>
                      </a:tcPr>
                    </a:tc>
                    <a:tc>
                      <a:txBody>
                        <a:bodyPr/>
                        <a:lstStyle/>
                        <a:p>
                          <a:pPr algn="ctr"/>
                          <a:r>
                            <a:rPr lang="en-US" sz="1200" dirty="0"/>
                            <a:t>(7)</a:t>
                          </a:r>
                        </a:p>
                      </a:txBody>
                      <a:tcPr marL="45057" marR="45057" anchor="ctr"/>
                    </a:tc>
                    <a:extLst>
                      <a:ext uri="{0D108BD9-81ED-4DB2-BD59-A6C34878D82A}">
                        <a16:rowId xmlns:a16="http://schemas.microsoft.com/office/drawing/2014/main" val="3458622089"/>
                      </a:ext>
                    </a:extLst>
                  </a:tr>
                  <a:tr h="370840">
                    <a:tc>
                      <a:txBody>
                        <a:bodyPr/>
                        <a:lstStyle/>
                        <a:p>
                          <a:endParaRPr lang="en-US"/>
                        </a:p>
                      </a:txBody>
                      <a:tcPr marL="33793" marR="33793" marT="0" marB="0" anchor="ctr">
                        <a:blipFill>
                          <a:blip r:embed="rId4"/>
                          <a:stretch>
                            <a:fillRect t="-442623" r="-37615" b="-255738"/>
                          </a:stretch>
                        </a:blipFill>
                      </a:tcPr>
                    </a:tc>
                    <a:tc>
                      <a:txBody>
                        <a:bodyPr/>
                        <a:lstStyle/>
                        <a:p>
                          <a:endParaRPr lang="en-US"/>
                        </a:p>
                      </a:txBody>
                      <a:tcPr marL="45057" marR="45057" anchor="ctr">
                        <a:blipFill>
                          <a:blip r:embed="rId4"/>
                          <a:stretch>
                            <a:fillRect l="-397810" t="-442623" r="-49635" b="-255738"/>
                          </a:stretch>
                        </a:blipFill>
                      </a:tcPr>
                    </a:tc>
                    <a:tc>
                      <a:txBody>
                        <a:bodyPr/>
                        <a:lstStyle/>
                        <a:p>
                          <a:pPr algn="ctr"/>
                          <a:r>
                            <a:rPr lang="en-US" sz="1200" b="1" dirty="0"/>
                            <a:t>(8)</a:t>
                          </a:r>
                        </a:p>
                      </a:txBody>
                      <a:tcPr marL="45057" marR="45057" anchor="ctr"/>
                    </a:tc>
                    <a:extLst>
                      <a:ext uri="{0D108BD9-81ED-4DB2-BD59-A6C34878D82A}">
                        <a16:rowId xmlns:a16="http://schemas.microsoft.com/office/drawing/2014/main" val="167471128"/>
                      </a:ext>
                    </a:extLst>
                  </a:tr>
                  <a:tr h="575818">
                    <a:tc>
                      <a:txBody>
                        <a:bodyPr/>
                        <a:lstStyle/>
                        <a:p>
                          <a:endParaRPr lang="en-US"/>
                        </a:p>
                      </a:txBody>
                      <a:tcPr marL="33793" marR="33793" marT="0" marB="0" anchor="ctr">
                        <a:blipFill>
                          <a:blip r:embed="rId4"/>
                          <a:stretch>
                            <a:fillRect t="-348421" r="-37615" b="-64211"/>
                          </a:stretch>
                        </a:blipFill>
                      </a:tcPr>
                    </a:tc>
                    <a:tc>
                      <a:txBody>
                        <a:bodyPr/>
                        <a:lstStyle/>
                        <a:p>
                          <a:endParaRPr lang="en-US"/>
                        </a:p>
                      </a:txBody>
                      <a:tcPr marL="45057" marR="45057" anchor="ctr">
                        <a:blipFill>
                          <a:blip r:embed="rId4"/>
                          <a:stretch>
                            <a:fillRect l="-397810" t="-348421" r="-49635" b="-64211"/>
                          </a:stretch>
                        </a:blipFill>
                      </a:tcPr>
                    </a:tc>
                    <a:tc>
                      <a:txBody>
                        <a:bodyPr/>
                        <a:lstStyle/>
                        <a:p>
                          <a:pPr algn="ctr"/>
                          <a:r>
                            <a:rPr lang="en-US" sz="1200" b="1" dirty="0"/>
                            <a:t>(9)</a:t>
                          </a:r>
                        </a:p>
                      </a:txBody>
                      <a:tcPr marL="45057" marR="45057" anchor="ctr"/>
                    </a:tc>
                    <a:extLst>
                      <a:ext uri="{0D108BD9-81ED-4DB2-BD59-A6C34878D82A}">
                        <a16:rowId xmlns:a16="http://schemas.microsoft.com/office/drawing/2014/main" val="3119378758"/>
                      </a:ext>
                    </a:extLst>
                  </a:tr>
                  <a:tr h="370840">
                    <a:tc>
                      <a:txBody>
                        <a:bodyPr/>
                        <a:lstStyle/>
                        <a:p>
                          <a:endParaRPr lang="en-US"/>
                        </a:p>
                      </a:txBody>
                      <a:tcPr marL="33793" marR="33793" marT="0" marB="0" anchor="ctr">
                        <a:blipFill>
                          <a:blip r:embed="rId4"/>
                          <a:stretch>
                            <a:fillRect t="-698361" r="-37615"/>
                          </a:stretch>
                        </a:blipFill>
                      </a:tcPr>
                    </a:tc>
                    <a:tc>
                      <a:txBody>
                        <a:bodyPr/>
                        <a:lstStyle/>
                        <a:p>
                          <a:endParaRPr lang="en-US"/>
                        </a:p>
                      </a:txBody>
                      <a:tcPr marL="45057" marR="45057" anchor="ctr">
                        <a:blipFill>
                          <a:blip r:embed="rId4"/>
                          <a:stretch>
                            <a:fillRect l="-397810" t="-698361" r="-49635"/>
                          </a:stretch>
                        </a:blipFill>
                      </a:tcPr>
                    </a:tc>
                    <a:tc>
                      <a:txBody>
                        <a:bodyPr/>
                        <a:lstStyle/>
                        <a:p>
                          <a:pPr algn="ctr"/>
                          <a:r>
                            <a:rPr lang="en-US" sz="1200" b="1" dirty="0"/>
                            <a:t>(10)</a:t>
                          </a:r>
                        </a:p>
                      </a:txBody>
                      <a:tcPr marL="45057" marR="45057" anchor="ctr"/>
                    </a:tc>
                    <a:extLst>
                      <a:ext uri="{0D108BD9-81ED-4DB2-BD59-A6C34878D82A}">
                        <a16:rowId xmlns:a16="http://schemas.microsoft.com/office/drawing/2014/main" val="2403727743"/>
                      </a:ext>
                    </a:extLst>
                  </a:tr>
                </a:tbl>
              </a:graphicData>
            </a:graphic>
          </p:graphicFrame>
        </mc:Fallback>
      </mc:AlternateContent>
    </p:spTree>
    <p:extLst>
      <p:ext uri="{BB962C8B-B14F-4D97-AF65-F5344CB8AC3E}">
        <p14:creationId xmlns:p14="http://schemas.microsoft.com/office/powerpoint/2010/main" val="195500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1C9-DE11-44F2-97B9-D04DEB7526EA}"/>
              </a:ext>
            </a:extLst>
          </p:cNvPr>
          <p:cNvSpPr>
            <a:spLocks noGrp="1"/>
          </p:cNvSpPr>
          <p:nvPr>
            <p:ph type="title"/>
          </p:nvPr>
        </p:nvSpPr>
        <p:spPr/>
        <p:txBody>
          <a:bodyPr/>
          <a:lstStyle/>
          <a:p>
            <a:r>
              <a:rPr lang="en-US" dirty="0"/>
              <a:t>Model Demonstration (1/2)</a:t>
            </a:r>
          </a:p>
        </p:txBody>
      </p:sp>
      <p:sp>
        <p:nvSpPr>
          <p:cNvPr id="3" name="Slide Number Placeholder 2">
            <a:extLst>
              <a:ext uri="{FF2B5EF4-FFF2-40B4-BE49-F238E27FC236}">
                <a16:creationId xmlns:a16="http://schemas.microsoft.com/office/drawing/2014/main" id="{83D61B91-9ACC-45D6-ACFF-F28416447AA5}"/>
              </a:ext>
            </a:extLst>
          </p:cNvPr>
          <p:cNvSpPr>
            <a:spLocks noGrp="1"/>
          </p:cNvSpPr>
          <p:nvPr>
            <p:ph type="sldNum" sz="quarter" idx="10"/>
          </p:nvPr>
        </p:nvSpPr>
        <p:spPr/>
        <p:txBody>
          <a:bodyPr/>
          <a:lstStyle/>
          <a:p>
            <a:pPr>
              <a:defRPr/>
            </a:pPr>
            <a:fld id="{18F297E4-7C54-443A-B308-AED81588BC52}" type="slidenum">
              <a:rPr lang="fr-CA" smtClean="0"/>
              <a:pPr>
                <a:defRPr/>
              </a:pPr>
              <a:t>11</a:t>
            </a:fld>
            <a:endParaRPr lang="fr-CA"/>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37BE6D-1180-4B61-A1E6-8DCE7BC69F0E}"/>
                  </a:ext>
                </a:extLst>
              </p:cNvPr>
              <p:cNvSpPr>
                <a:spLocks noGrp="1"/>
              </p:cNvSpPr>
              <p:nvPr>
                <p:ph sz="quarter" idx="11"/>
              </p:nvPr>
            </p:nvSpPr>
            <p:spPr/>
            <p:txBody>
              <a:bodyPr/>
              <a:lstStyle/>
              <a:p>
                <a:pPr marL="342900" indent="-342900">
                  <a:buFont typeface="Arial" panose="020B0604020202020204" pitchFamily="34" charset="0"/>
                  <a:buChar char="•"/>
                </a:pPr>
                <a:r>
                  <a:rPr lang="en-US" dirty="0"/>
                  <a:t>Used a random sampling of nodes from TSPLIP’s d18512 file,</a:t>
                </a:r>
              </a:p>
              <a:p>
                <a:pPr marL="342900" indent="-342900">
                  <a:buFont typeface="Arial" panose="020B0604020202020204" pitchFamily="34" charset="0"/>
                  <a:buChar char="•"/>
                </a:pPr>
                <a:r>
                  <a:rPr lang="en-US" dirty="0"/>
                  <a:t>Had to create a demand matrix that was reasonably proportional to the distances in the graph:</a:t>
                </a:r>
              </a:p>
              <a:p>
                <a:pPr marL="0" indent="0"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𝑢</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×0.7×</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m:t>
                                  </m:r>
                                </m:e>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eqAr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𝑖𝑗</m:t>
                                  </m:r>
                                </m:sub>
                              </m:sSub>
                            </m:e>
                          </m:nary>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den>
                      </m:f>
                    </m:oMath>
                  </m:oMathPara>
                </a14:m>
                <a:endParaRPr lang="en-US" dirty="0"/>
              </a:p>
              <a:p>
                <a:pPr marL="342900" indent="-342900">
                  <a:buFont typeface="Arial" panose="020B0604020202020204" pitchFamily="34" charset="0"/>
                  <a:buChar char="•"/>
                </a:pPr>
                <a:r>
                  <a:rPr lang="en-US" dirty="0"/>
                  <a:t>Number of cities : N=10 + 1 depot</a:t>
                </a:r>
              </a:p>
              <a:p>
                <a:pPr marL="342900" indent="-342900">
                  <a:buFont typeface="Arial" panose="020B0604020202020204" pitchFamily="34" charset="0"/>
                  <a:buChar char="•"/>
                </a:pPr>
                <a:r>
                  <a:rPr lang="en-US" dirty="0"/>
                  <a:t>Drone endurance: Q = </a:t>
                </a:r>
                <a14:m>
                  <m:oMath xmlns:m="http://schemas.openxmlformats.org/officeDocument/2006/math">
                    <m:f>
                      <m:fPr>
                        <m:ctrlPr>
                          <a:rPr lang="en-US" i="1">
                            <a:latin typeface="Cambria Math" panose="02040503050406030204" pitchFamily="18" charset="0"/>
                          </a:rPr>
                        </m:ctrlPr>
                      </m:fPr>
                      <m:num>
                        <m:nary>
                          <m:naryPr>
                            <m:chr m:val="∑"/>
                            <m:supHide m:val="on"/>
                            <m:ctrlPr>
                              <a:rPr lang="en-US" i="1">
                                <a:latin typeface="Cambria Math" panose="02040503050406030204" pitchFamily="18" charset="0"/>
                              </a:rPr>
                            </m:ctrlPr>
                          </m:naryPr>
                          <m:sub>
                            <m:eqArr>
                              <m:eqArrPr>
                                <m:ctrlPr>
                                  <a:rPr lang="en-US" i="1">
                                    <a:latin typeface="Cambria Math" panose="02040503050406030204" pitchFamily="18" charset="0"/>
                                  </a:rPr>
                                </m:ctrlPr>
                              </m:eqArr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m:t>
                                </m:r>
                              </m:e>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eqAr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e>
                        </m:nary>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𝑁</m:t>
                                </m:r>
                              </m:e>
                            </m:d>
                          </m:e>
                          <m:sup>
                            <m:r>
                              <a:rPr lang="en-US" i="1">
                                <a:latin typeface="Cambria Math" panose="02040503050406030204" pitchFamily="18" charset="0"/>
                              </a:rPr>
                              <m:t>2</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𝑁</m:t>
                            </m:r>
                          </m:e>
                        </m:d>
                      </m:den>
                    </m:f>
                    <m:r>
                      <a:rPr lang="en-US" b="0" i="1" smtClean="0">
                        <a:latin typeface="Cambria Math" panose="02040503050406030204" pitchFamily="18" charset="0"/>
                      </a:rPr>
                      <m:t>×6</m:t>
                    </m:r>
                  </m:oMath>
                </a14:m>
                <a:endParaRPr lang="en-US" dirty="0"/>
              </a:p>
              <a:p>
                <a:pPr marL="342900" indent="-342900">
                  <a:buFont typeface="Arial" panose="020B0604020202020204" pitchFamily="34" charset="0"/>
                  <a:buChar char="•"/>
                </a:pPr>
                <a:r>
                  <a:rPr lang="en-US" dirty="0"/>
                  <a:t>Number of drones : K =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3</m:t>
                            </m:r>
                          </m:den>
                        </m:f>
                      </m:e>
                    </m:d>
                  </m:oMath>
                </a14:m>
                <a:endParaRPr lang="en-US" dirty="0"/>
              </a:p>
              <a:p>
                <a:pPr marL="342900" indent="-342900">
                  <a:buFont typeface="Arial" panose="020B0604020202020204" pitchFamily="34" charset="0"/>
                  <a:buChar char="•"/>
                </a:pPr>
                <a:r>
                  <a:rPr lang="en-US" dirty="0"/>
                  <a:t>15 experiments executed.</a:t>
                </a:r>
              </a:p>
            </p:txBody>
          </p:sp>
        </mc:Choice>
        <mc:Fallback xmlns="">
          <p:sp>
            <p:nvSpPr>
              <p:cNvPr id="4" name="Content Placeholder 3">
                <a:extLst>
                  <a:ext uri="{FF2B5EF4-FFF2-40B4-BE49-F238E27FC236}">
                    <a16:creationId xmlns:a16="http://schemas.microsoft.com/office/drawing/2014/main" id="{7837BE6D-1180-4B61-A1E6-8DCE7BC69F0E}"/>
                  </a:ext>
                </a:extLst>
              </p:cNvPr>
              <p:cNvSpPr>
                <a:spLocks noGrp="1" noRot="1" noChangeAspect="1" noMove="1" noResize="1" noEditPoints="1" noAdjustHandles="1" noChangeArrowheads="1" noChangeShapeType="1" noTextEdit="1"/>
              </p:cNvSpPr>
              <p:nvPr>
                <p:ph sz="quarter" idx="11"/>
              </p:nvPr>
            </p:nvSpPr>
            <p:spPr>
              <a:blipFill>
                <a:blip r:embed="rId2"/>
                <a:stretch>
                  <a:fillRect l="-667" t="-484"/>
                </a:stretch>
              </a:blipFill>
            </p:spPr>
            <p:txBody>
              <a:bodyPr/>
              <a:lstStyle/>
              <a:p>
                <a:r>
                  <a:rPr lang="en-US">
                    <a:noFill/>
                  </a:rPr>
                  <a:t> </a:t>
                </a:r>
              </a:p>
            </p:txBody>
          </p:sp>
        </mc:Fallback>
      </mc:AlternateContent>
    </p:spTree>
    <p:extLst>
      <p:ext uri="{BB962C8B-B14F-4D97-AF65-F5344CB8AC3E}">
        <p14:creationId xmlns:p14="http://schemas.microsoft.com/office/powerpoint/2010/main" val="85079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61E7-429C-4EC8-9AEA-313AB74A229D}"/>
              </a:ext>
            </a:extLst>
          </p:cNvPr>
          <p:cNvSpPr>
            <a:spLocks noGrp="1"/>
          </p:cNvSpPr>
          <p:nvPr>
            <p:ph type="title"/>
          </p:nvPr>
        </p:nvSpPr>
        <p:spPr/>
        <p:txBody>
          <a:bodyPr/>
          <a:lstStyle/>
          <a:p>
            <a:r>
              <a:rPr lang="en-US" dirty="0"/>
              <a:t>Model Demonstration (2/3)</a:t>
            </a:r>
          </a:p>
        </p:txBody>
      </p:sp>
      <p:sp>
        <p:nvSpPr>
          <p:cNvPr id="3" name="Slide Number Placeholder 2">
            <a:extLst>
              <a:ext uri="{FF2B5EF4-FFF2-40B4-BE49-F238E27FC236}">
                <a16:creationId xmlns:a16="http://schemas.microsoft.com/office/drawing/2014/main" id="{DD376457-5154-4502-AEA3-0B3517FD8537}"/>
              </a:ext>
            </a:extLst>
          </p:cNvPr>
          <p:cNvSpPr>
            <a:spLocks noGrp="1"/>
          </p:cNvSpPr>
          <p:nvPr>
            <p:ph type="sldNum" sz="quarter" idx="10"/>
          </p:nvPr>
        </p:nvSpPr>
        <p:spPr/>
        <p:txBody>
          <a:bodyPr/>
          <a:lstStyle/>
          <a:p>
            <a:pPr>
              <a:defRPr/>
            </a:pPr>
            <a:fld id="{18F297E4-7C54-443A-B308-AED81588BC52}" type="slidenum">
              <a:rPr lang="fr-CA" smtClean="0"/>
              <a:pPr>
                <a:defRPr/>
              </a:pPr>
              <a:t>12</a:t>
            </a:fld>
            <a:endParaRPr lang="fr-CA"/>
          </a:p>
        </p:txBody>
      </p:sp>
      <p:sp>
        <p:nvSpPr>
          <p:cNvPr id="4" name="Content Placeholder 3">
            <a:extLst>
              <a:ext uri="{FF2B5EF4-FFF2-40B4-BE49-F238E27FC236}">
                <a16:creationId xmlns:a16="http://schemas.microsoft.com/office/drawing/2014/main" id="{AAC43D36-E1CA-4CE5-B499-082D6855957B}"/>
              </a:ext>
            </a:extLst>
          </p:cNvPr>
          <p:cNvSpPr>
            <a:spLocks noGrp="1"/>
          </p:cNvSpPr>
          <p:nvPr>
            <p:ph sz="quarter" idx="11"/>
          </p:nvPr>
        </p:nvSpPr>
        <p:spPr>
          <a:xfrm>
            <a:off x="457200" y="836613"/>
            <a:ext cx="4114800" cy="5040312"/>
          </a:xfrm>
        </p:spPr>
        <p:txBody>
          <a:bodyPr/>
          <a:lstStyle/>
          <a:p>
            <a:r>
              <a:rPr lang="en-US" dirty="0"/>
              <a:t>Q = 19600</a:t>
            </a:r>
          </a:p>
          <a:p>
            <a:pPr marL="342900" indent="-342900">
              <a:buFont typeface="Arial" panose="020B0604020202020204" pitchFamily="34" charset="0"/>
              <a:buChar char="•"/>
            </a:pPr>
            <a:r>
              <a:rPr lang="en-US" dirty="0"/>
              <a:t>Tour 1 : 0-&gt;3-&gt;9-&gt;8-&gt;5-&gt;10-&gt;0</a:t>
            </a:r>
          </a:p>
          <a:p>
            <a:pPr marL="742941" lvl="1" indent="-342900">
              <a:buFont typeface="Arial" panose="020B0604020202020204" pitchFamily="34" charset="0"/>
              <a:buChar char="•"/>
            </a:pPr>
            <a:r>
              <a:rPr lang="en-US" dirty="0"/>
              <a:t>Transit : 	5351</a:t>
            </a:r>
          </a:p>
          <a:p>
            <a:pPr marL="742941" lvl="1" indent="-342900">
              <a:buFont typeface="Arial" panose="020B0604020202020204" pitchFamily="34" charset="0"/>
              <a:buChar char="•"/>
            </a:pPr>
            <a:r>
              <a:rPr lang="en-US" dirty="0"/>
              <a:t>Service : 	5311</a:t>
            </a:r>
          </a:p>
          <a:p>
            <a:pPr marL="742941" lvl="1" indent="-342900">
              <a:buFont typeface="Arial" panose="020B0604020202020204" pitchFamily="34" charset="0"/>
              <a:buChar char="•"/>
            </a:pPr>
            <a:r>
              <a:rPr lang="en-US" dirty="0"/>
              <a:t>Total : 	10661</a:t>
            </a:r>
          </a:p>
          <a:p>
            <a:pPr marL="342900" indent="-342900">
              <a:buFont typeface="Arial" panose="020B0604020202020204" pitchFamily="34" charset="0"/>
              <a:buChar char="•"/>
            </a:pPr>
            <a:r>
              <a:rPr lang="en-US" dirty="0"/>
              <a:t>Tour 2 : 0-&gt;1-&gt;6-&gt;0</a:t>
            </a:r>
          </a:p>
          <a:p>
            <a:pPr marL="742941" lvl="1" indent="-342900">
              <a:buFont typeface="Arial" panose="020B0604020202020204" pitchFamily="34" charset="0"/>
              <a:buChar char="•"/>
            </a:pPr>
            <a:r>
              <a:rPr lang="en-US" dirty="0"/>
              <a:t>Transit : 	11252</a:t>
            </a:r>
          </a:p>
          <a:p>
            <a:pPr marL="742941" lvl="1" indent="-342900">
              <a:buFont typeface="Arial" panose="020B0604020202020204" pitchFamily="34" charset="0"/>
              <a:buChar char="•"/>
            </a:pPr>
            <a:r>
              <a:rPr lang="en-US" dirty="0"/>
              <a:t>Service : 	3475</a:t>
            </a:r>
          </a:p>
          <a:p>
            <a:pPr marL="742941" lvl="1" indent="-342900">
              <a:buFont typeface="Arial" panose="020B0604020202020204" pitchFamily="34" charset="0"/>
              <a:buChar char="•"/>
            </a:pPr>
            <a:r>
              <a:rPr lang="en-US" dirty="0"/>
              <a:t>Total : 	14727</a:t>
            </a:r>
          </a:p>
          <a:p>
            <a:pPr marL="342900" indent="-342900">
              <a:buFont typeface="Arial" panose="020B0604020202020204" pitchFamily="34" charset="0"/>
              <a:buChar char="•"/>
            </a:pPr>
            <a:r>
              <a:rPr lang="en-US" dirty="0"/>
              <a:t>Tour 3 : 0-&gt;2-&gt;7-&gt;4-&gt;0</a:t>
            </a:r>
          </a:p>
          <a:p>
            <a:pPr marL="742941" lvl="1" indent="-342900">
              <a:buFont typeface="Arial" panose="020B0604020202020204" pitchFamily="34" charset="0"/>
              <a:buChar char="•"/>
            </a:pPr>
            <a:r>
              <a:rPr lang="en-US" dirty="0"/>
              <a:t>Transit : 	11729</a:t>
            </a:r>
          </a:p>
          <a:p>
            <a:pPr marL="742941" lvl="1" indent="-342900">
              <a:buFont typeface="Arial" panose="020B0604020202020204" pitchFamily="34" charset="0"/>
              <a:buChar char="•"/>
            </a:pPr>
            <a:r>
              <a:rPr lang="en-US" dirty="0"/>
              <a:t>Service : 	3698</a:t>
            </a:r>
          </a:p>
          <a:p>
            <a:pPr marL="742941" lvl="1" indent="-342900">
              <a:buFont typeface="Arial" panose="020B0604020202020204" pitchFamily="34" charset="0"/>
              <a:buChar char="•"/>
            </a:pPr>
            <a:r>
              <a:rPr lang="en-US" dirty="0"/>
              <a:t>Total : 	15427</a:t>
            </a:r>
          </a:p>
        </p:txBody>
      </p:sp>
      <p:graphicFrame>
        <p:nvGraphicFramePr>
          <p:cNvPr id="7" name="Chart 6">
            <a:extLst>
              <a:ext uri="{FF2B5EF4-FFF2-40B4-BE49-F238E27FC236}">
                <a16:creationId xmlns:a16="http://schemas.microsoft.com/office/drawing/2014/main" id="{D3F726C7-611F-4D3C-9FB1-4850EB0D3C5C}"/>
              </a:ext>
            </a:extLst>
          </p:cNvPr>
          <p:cNvGraphicFramePr>
            <a:graphicFrameLocks noGrp="1"/>
          </p:cNvGraphicFramePr>
          <p:nvPr>
            <p:extLst>
              <p:ext uri="{D42A27DB-BD31-4B8C-83A1-F6EECF244321}">
                <p14:modId xmlns:p14="http://schemas.microsoft.com/office/powerpoint/2010/main" val="674445750"/>
              </p:ext>
            </p:extLst>
          </p:nvPr>
        </p:nvGraphicFramePr>
        <p:xfrm>
          <a:off x="4572000" y="836613"/>
          <a:ext cx="4248472" cy="5408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11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61E7-429C-4EC8-9AEA-313AB74A229D}"/>
              </a:ext>
            </a:extLst>
          </p:cNvPr>
          <p:cNvSpPr>
            <a:spLocks noGrp="1"/>
          </p:cNvSpPr>
          <p:nvPr>
            <p:ph type="title"/>
          </p:nvPr>
        </p:nvSpPr>
        <p:spPr/>
        <p:txBody>
          <a:bodyPr/>
          <a:lstStyle/>
          <a:p>
            <a:r>
              <a:rPr lang="en-US" dirty="0"/>
              <a:t>Model Demonstration (3/3)</a:t>
            </a:r>
          </a:p>
        </p:txBody>
      </p:sp>
      <p:sp>
        <p:nvSpPr>
          <p:cNvPr id="3" name="Slide Number Placeholder 2">
            <a:extLst>
              <a:ext uri="{FF2B5EF4-FFF2-40B4-BE49-F238E27FC236}">
                <a16:creationId xmlns:a16="http://schemas.microsoft.com/office/drawing/2014/main" id="{DD376457-5154-4502-AEA3-0B3517FD8537}"/>
              </a:ext>
            </a:extLst>
          </p:cNvPr>
          <p:cNvSpPr>
            <a:spLocks noGrp="1"/>
          </p:cNvSpPr>
          <p:nvPr>
            <p:ph type="sldNum" sz="quarter" idx="10"/>
          </p:nvPr>
        </p:nvSpPr>
        <p:spPr/>
        <p:txBody>
          <a:bodyPr/>
          <a:lstStyle/>
          <a:p>
            <a:pPr>
              <a:defRPr/>
            </a:pPr>
            <a:fld id="{18F297E4-7C54-443A-B308-AED81588BC52}" type="slidenum">
              <a:rPr lang="fr-CA" smtClean="0"/>
              <a:pPr>
                <a:defRPr/>
              </a:pPr>
              <a:t>13</a:t>
            </a:fld>
            <a:endParaRPr lang="fr-CA"/>
          </a:p>
        </p:txBody>
      </p:sp>
      <p:sp>
        <p:nvSpPr>
          <p:cNvPr id="4" name="Content Placeholder 3">
            <a:extLst>
              <a:ext uri="{FF2B5EF4-FFF2-40B4-BE49-F238E27FC236}">
                <a16:creationId xmlns:a16="http://schemas.microsoft.com/office/drawing/2014/main" id="{AAC43D36-E1CA-4CE5-B499-082D6855957B}"/>
              </a:ext>
            </a:extLst>
          </p:cNvPr>
          <p:cNvSpPr>
            <a:spLocks noGrp="1"/>
          </p:cNvSpPr>
          <p:nvPr>
            <p:ph sz="quarter" idx="11"/>
          </p:nvPr>
        </p:nvSpPr>
        <p:spPr>
          <a:xfrm>
            <a:off x="457200" y="836613"/>
            <a:ext cx="4114800" cy="5040312"/>
          </a:xfrm>
        </p:spPr>
        <p:txBody>
          <a:bodyPr/>
          <a:lstStyle/>
          <a:p>
            <a:pPr marL="342900" indent="-342900">
              <a:buFont typeface="Arial" panose="020B0604020202020204" pitchFamily="34" charset="0"/>
              <a:buChar char="•"/>
            </a:pPr>
            <a:r>
              <a:rPr lang="en-US" dirty="0"/>
              <a:t>For N=11:</a:t>
            </a:r>
          </a:p>
          <a:p>
            <a:pPr marL="742941" lvl="1" indent="-342900">
              <a:buFont typeface="Arial" panose="020B0604020202020204" pitchFamily="34" charset="0"/>
              <a:buChar char="•"/>
            </a:pPr>
            <a:r>
              <a:rPr lang="en-US" dirty="0"/>
              <a:t>Average time to solve 70 seconds</a:t>
            </a:r>
          </a:p>
          <a:p>
            <a:pPr marL="742941" lvl="1" indent="-342900">
              <a:buFont typeface="Arial" panose="020B0604020202020204" pitchFamily="34" charset="0"/>
              <a:buChar char="•"/>
            </a:pPr>
            <a:r>
              <a:rPr lang="en-US" dirty="0"/>
              <a:t>Average tours was 3.2 tours</a:t>
            </a:r>
          </a:p>
          <a:p>
            <a:pPr marL="342900" indent="-342900">
              <a:buFont typeface="Arial" panose="020B0604020202020204" pitchFamily="34" charset="0"/>
              <a:buChar char="•"/>
            </a:pPr>
            <a:endParaRPr lang="en-US" dirty="0"/>
          </a:p>
          <a:p>
            <a:endParaRPr lang="en-US" dirty="0"/>
          </a:p>
        </p:txBody>
      </p:sp>
      <p:graphicFrame>
        <p:nvGraphicFramePr>
          <p:cNvPr id="5" name="Chart 4">
            <a:extLst>
              <a:ext uri="{FF2B5EF4-FFF2-40B4-BE49-F238E27FC236}">
                <a16:creationId xmlns:a16="http://schemas.microsoft.com/office/drawing/2014/main" id="{0E116BC2-A09D-45DB-B3A5-F82414750A42}"/>
              </a:ext>
            </a:extLst>
          </p:cNvPr>
          <p:cNvGraphicFramePr>
            <a:graphicFrameLocks/>
          </p:cNvGraphicFramePr>
          <p:nvPr/>
        </p:nvGraphicFramePr>
        <p:xfrm>
          <a:off x="4572000" y="836613"/>
          <a:ext cx="4114800" cy="5040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882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2BCB-62A5-430B-B366-A6AE388B8741}"/>
              </a:ext>
            </a:extLst>
          </p:cNvPr>
          <p:cNvSpPr>
            <a:spLocks noGrp="1"/>
          </p:cNvSpPr>
          <p:nvPr>
            <p:ph type="title"/>
          </p:nvPr>
        </p:nvSpPr>
        <p:spPr/>
        <p:txBody>
          <a:bodyPr>
            <a:normAutofit/>
          </a:bodyPr>
          <a:lstStyle/>
          <a:p>
            <a:r>
              <a:rPr lang="en-US" dirty="0"/>
              <a:t>Proposed Heuristic – Elastic Net and Self Ordering Map</a:t>
            </a:r>
          </a:p>
        </p:txBody>
      </p:sp>
      <p:sp>
        <p:nvSpPr>
          <p:cNvPr id="3" name="Slide Number Placeholder 2">
            <a:extLst>
              <a:ext uri="{FF2B5EF4-FFF2-40B4-BE49-F238E27FC236}">
                <a16:creationId xmlns:a16="http://schemas.microsoft.com/office/drawing/2014/main" id="{B02BE751-27D2-4DD6-92C4-5E2845BFCB06}"/>
              </a:ext>
            </a:extLst>
          </p:cNvPr>
          <p:cNvSpPr>
            <a:spLocks noGrp="1"/>
          </p:cNvSpPr>
          <p:nvPr>
            <p:ph type="sldNum" sz="quarter" idx="10"/>
          </p:nvPr>
        </p:nvSpPr>
        <p:spPr/>
        <p:txBody>
          <a:bodyPr/>
          <a:lstStyle/>
          <a:p>
            <a:pPr>
              <a:defRPr/>
            </a:pPr>
            <a:fld id="{18F297E4-7C54-443A-B308-AED81588BC52}" type="slidenum">
              <a:rPr lang="fr-CA" smtClean="0"/>
              <a:pPr>
                <a:defRPr/>
              </a:pPr>
              <a:t>14</a:t>
            </a:fld>
            <a:endParaRPr lang="fr-CA"/>
          </a:p>
        </p:txBody>
      </p:sp>
      <p:sp>
        <p:nvSpPr>
          <p:cNvPr id="4" name="Content Placeholder 3">
            <a:extLst>
              <a:ext uri="{FF2B5EF4-FFF2-40B4-BE49-F238E27FC236}">
                <a16:creationId xmlns:a16="http://schemas.microsoft.com/office/drawing/2014/main" id="{A8AAF478-A77E-46AB-8662-BA5D642A45A1}"/>
              </a:ext>
            </a:extLst>
          </p:cNvPr>
          <p:cNvSpPr>
            <a:spLocks noGrp="1"/>
          </p:cNvSpPr>
          <p:nvPr>
            <p:ph sz="quarter" idx="11"/>
          </p:nvPr>
        </p:nvSpPr>
        <p:spPr/>
        <p:txBody>
          <a:bodyPr/>
          <a:lstStyle/>
          <a:p>
            <a:pPr marL="342900" indent="-342900">
              <a:buFont typeface="Arial" panose="020B0604020202020204" pitchFamily="34" charset="0"/>
              <a:buChar char="•"/>
            </a:pPr>
            <a:r>
              <a:rPr lang="en-US" dirty="0"/>
              <a:t>Began as a way of constructing a solution for TSPs,</a:t>
            </a:r>
          </a:p>
          <a:p>
            <a:pPr marL="342900" indent="-342900">
              <a:buFont typeface="Arial" panose="020B0604020202020204" pitchFamily="34" charset="0"/>
              <a:buChar char="•"/>
            </a:pPr>
            <a:r>
              <a:rPr lang="en-US" dirty="0"/>
              <a:t>Geometrically inspired, consider a rubber band that is slowly drawn to nodes of the graph,</a:t>
            </a:r>
          </a:p>
          <a:p>
            <a:pPr marL="342900" indent="-342900">
              <a:buFont typeface="Arial" panose="020B0604020202020204" pitchFamily="34" charset="0"/>
              <a:buChar char="•"/>
            </a:pPr>
            <a:r>
              <a:rPr lang="en-US" dirty="0"/>
              <a:t>Internal forces of the rubber band force the tour to remain small,</a:t>
            </a:r>
          </a:p>
          <a:p>
            <a:pPr marL="342900" indent="-342900">
              <a:buFont typeface="Arial" panose="020B0604020202020204" pitchFamily="34" charset="0"/>
              <a:buChar char="•"/>
            </a:pPr>
            <a:r>
              <a:rPr lang="en-US" dirty="0"/>
              <a:t>The force of the nodes on the rubber band draw the band to the nodes,</a:t>
            </a:r>
          </a:p>
          <a:p>
            <a:pPr marL="342900" indent="-342900">
              <a:buFont typeface="Arial" panose="020B0604020202020204" pitchFamily="34" charset="0"/>
              <a:buChar char="•"/>
            </a:pPr>
            <a:r>
              <a:rPr lang="en-US" dirty="0"/>
              <a:t>The algorithm terminates when the band arrives sufficiently close to all the cities in the tour.</a:t>
            </a:r>
          </a:p>
        </p:txBody>
      </p:sp>
      <p:sp>
        <p:nvSpPr>
          <p:cNvPr id="5" name="Rectangle 4">
            <a:extLst>
              <a:ext uri="{FF2B5EF4-FFF2-40B4-BE49-F238E27FC236}">
                <a16:creationId xmlns:a16="http://schemas.microsoft.com/office/drawing/2014/main" id="{4FFB4548-C20B-4866-B419-73CCCDB4BBD6}"/>
              </a:ext>
            </a:extLst>
          </p:cNvPr>
          <p:cNvSpPr/>
          <p:nvPr/>
        </p:nvSpPr>
        <p:spPr>
          <a:xfrm>
            <a:off x="2586196" y="6070620"/>
            <a:ext cx="4572000" cy="246221"/>
          </a:xfrm>
          <a:prstGeom prst="rect">
            <a:avLst/>
          </a:prstGeom>
        </p:spPr>
        <p:txBody>
          <a:bodyPr>
            <a:spAutoFit/>
          </a:bodyPr>
          <a:lstStyle/>
          <a:p>
            <a:pPr marL="304800" indent="-304800"/>
            <a:r>
              <a:rPr lang="en-US" sz="1000" dirty="0"/>
              <a:t>Animation captured from https://larose.github.io/tsp/</a:t>
            </a:r>
            <a:endParaRPr lang="en-US" sz="1000" dirty="0">
              <a:effectLst/>
            </a:endParaRPr>
          </a:p>
        </p:txBody>
      </p:sp>
      <p:pic>
        <p:nvPicPr>
          <p:cNvPr id="7" name="Picture 6" descr="A picture containing sky, outdoor, flying, bird&#10;&#10;Description generated with very high confidence">
            <a:extLst>
              <a:ext uri="{FF2B5EF4-FFF2-40B4-BE49-F238E27FC236}">
                <a16:creationId xmlns:a16="http://schemas.microsoft.com/office/drawing/2014/main" id="{D3B8541F-5314-414D-A9B3-70C54C9ED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499" y="3400445"/>
            <a:ext cx="2524125" cy="2486025"/>
          </a:xfrm>
          <a:prstGeom prst="rect">
            <a:avLst/>
          </a:prstGeom>
        </p:spPr>
      </p:pic>
    </p:spTree>
    <p:extLst>
      <p:ext uri="{BB962C8B-B14F-4D97-AF65-F5344CB8AC3E}">
        <p14:creationId xmlns:p14="http://schemas.microsoft.com/office/powerpoint/2010/main" val="185944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2BCB-62A5-430B-B366-A6AE388B8741}"/>
              </a:ext>
            </a:extLst>
          </p:cNvPr>
          <p:cNvSpPr>
            <a:spLocks noGrp="1"/>
          </p:cNvSpPr>
          <p:nvPr>
            <p:ph type="title"/>
          </p:nvPr>
        </p:nvSpPr>
        <p:spPr/>
        <p:txBody>
          <a:bodyPr>
            <a:normAutofit/>
          </a:bodyPr>
          <a:lstStyle/>
          <a:p>
            <a:r>
              <a:rPr lang="en-US" dirty="0"/>
              <a:t>Proposed Heuristic – Elastic Net and Self Ordering Map</a:t>
            </a:r>
          </a:p>
        </p:txBody>
      </p:sp>
      <p:sp>
        <p:nvSpPr>
          <p:cNvPr id="3" name="Slide Number Placeholder 2">
            <a:extLst>
              <a:ext uri="{FF2B5EF4-FFF2-40B4-BE49-F238E27FC236}">
                <a16:creationId xmlns:a16="http://schemas.microsoft.com/office/drawing/2014/main" id="{B02BE751-27D2-4DD6-92C4-5E2845BFCB06}"/>
              </a:ext>
            </a:extLst>
          </p:cNvPr>
          <p:cNvSpPr>
            <a:spLocks noGrp="1"/>
          </p:cNvSpPr>
          <p:nvPr>
            <p:ph type="sldNum" sz="quarter" idx="10"/>
          </p:nvPr>
        </p:nvSpPr>
        <p:spPr/>
        <p:txBody>
          <a:bodyPr/>
          <a:lstStyle/>
          <a:p>
            <a:pPr>
              <a:defRPr/>
            </a:pPr>
            <a:fld id="{18F297E4-7C54-443A-B308-AED81588BC52}" type="slidenum">
              <a:rPr lang="fr-CA" smtClean="0"/>
              <a:pPr>
                <a:defRPr/>
              </a:pPr>
              <a:t>15</a:t>
            </a:fld>
            <a:endParaRPr lang="fr-CA"/>
          </a:p>
        </p:txBody>
      </p:sp>
      <p:sp>
        <p:nvSpPr>
          <p:cNvPr id="4" name="Content Placeholder 3">
            <a:extLst>
              <a:ext uri="{FF2B5EF4-FFF2-40B4-BE49-F238E27FC236}">
                <a16:creationId xmlns:a16="http://schemas.microsoft.com/office/drawing/2014/main" id="{A8AAF478-A77E-46AB-8662-BA5D642A45A1}"/>
              </a:ext>
            </a:extLst>
          </p:cNvPr>
          <p:cNvSpPr>
            <a:spLocks noGrp="1"/>
          </p:cNvSpPr>
          <p:nvPr>
            <p:ph sz="quarter" idx="11"/>
          </p:nvPr>
        </p:nvSpPr>
        <p:spPr/>
        <p:txBody>
          <a:bodyPr/>
          <a:lstStyle/>
          <a:p>
            <a:pPr marL="342900" indent="-342900">
              <a:buFont typeface="Arial" panose="020B0604020202020204" pitchFamily="34" charset="0"/>
              <a:buChar char="•"/>
            </a:pPr>
            <a:r>
              <a:rPr lang="en-US" dirty="0"/>
              <a:t>There is a lack of research surrounding the use of neural networks in operations research:</a:t>
            </a:r>
          </a:p>
          <a:p>
            <a:pPr marL="742941" lvl="1" indent="-342900">
              <a:buFont typeface="Arial" panose="020B0604020202020204" pitchFamily="34" charset="0"/>
              <a:buChar char="•"/>
            </a:pPr>
            <a:r>
              <a:rPr lang="en-US" dirty="0"/>
              <a:t>Geometrically inspired heuristics don’t often work well for TSPs and VRPs in “real world cases”</a:t>
            </a:r>
          </a:p>
          <a:p>
            <a:pPr marL="342900" indent="-342900">
              <a:buFont typeface="Arial" panose="020B0604020202020204" pitchFamily="34" charset="0"/>
              <a:buChar char="•"/>
            </a:pPr>
            <a:r>
              <a:rPr lang="en-US" dirty="0"/>
              <a:t>However:</a:t>
            </a:r>
          </a:p>
          <a:p>
            <a:pPr marL="742941" lvl="1" indent="-342900">
              <a:buFont typeface="Arial" panose="020B0604020202020204" pitchFamily="34" charset="0"/>
              <a:buChar char="•"/>
            </a:pPr>
            <a:r>
              <a:rPr lang="en-US" dirty="0"/>
              <a:t>For a flying vehicle, routing is “as the crow flies”</a:t>
            </a:r>
          </a:p>
          <a:p>
            <a:pPr marL="342900" indent="-342900">
              <a:buFont typeface="Arial" panose="020B0604020202020204" pitchFamily="34" charset="0"/>
              <a:buChar char="•"/>
            </a:pPr>
            <a:r>
              <a:rPr lang="en-US" dirty="0"/>
              <a:t>Generally: </a:t>
            </a:r>
          </a:p>
          <a:p>
            <a:pPr marL="742941" lvl="1" indent="-342900">
              <a:buFont typeface="Arial" panose="020B0604020202020204" pitchFamily="34" charset="0"/>
              <a:buChar char="•"/>
            </a:pPr>
            <a:r>
              <a:rPr lang="en-US" dirty="0"/>
              <a:t>“The incremental development of neural networks [elastic nets and self ordering maps] may lead, over time, to more competitive approaches for the VRP.”</a:t>
            </a:r>
          </a:p>
          <a:p>
            <a:pPr marL="742941" lvl="1" indent="-342900">
              <a:buFont typeface="Arial" panose="020B0604020202020204" pitchFamily="34" charset="0"/>
              <a:buChar char="•"/>
            </a:pPr>
            <a:r>
              <a:rPr lang="en-US" dirty="0"/>
              <a:t>“SOM may become competitive in the future when massively parallel computer systems will become widely available.”</a:t>
            </a:r>
          </a:p>
        </p:txBody>
      </p:sp>
      <p:sp>
        <p:nvSpPr>
          <p:cNvPr id="5" name="Rectangle 4">
            <a:extLst>
              <a:ext uri="{FF2B5EF4-FFF2-40B4-BE49-F238E27FC236}">
                <a16:creationId xmlns:a16="http://schemas.microsoft.com/office/drawing/2014/main" id="{4FFB4548-C20B-4866-B419-73CCCDB4BBD6}"/>
              </a:ext>
            </a:extLst>
          </p:cNvPr>
          <p:cNvSpPr/>
          <p:nvPr/>
        </p:nvSpPr>
        <p:spPr>
          <a:xfrm>
            <a:off x="2586196" y="6070620"/>
            <a:ext cx="4572000" cy="553998"/>
          </a:xfrm>
          <a:prstGeom prst="rect">
            <a:avLst/>
          </a:prstGeom>
        </p:spPr>
        <p:txBody>
          <a:bodyPr>
            <a:spAutoFit/>
          </a:bodyPr>
          <a:lstStyle/>
          <a:p>
            <a:pPr marL="304800" indent="-304800"/>
            <a:r>
              <a:rPr lang="en-US" sz="1000" dirty="0" err="1"/>
              <a:t>Créput</a:t>
            </a:r>
            <a:r>
              <a:rPr lang="en-US" sz="1000" dirty="0"/>
              <a:t>, J.-C., &amp; </a:t>
            </a:r>
            <a:r>
              <a:rPr lang="en-US" sz="1000" dirty="0" err="1"/>
              <a:t>Koukam</a:t>
            </a:r>
            <a:r>
              <a:rPr lang="en-US" sz="1000" dirty="0"/>
              <a:t>, A. (2008). The memetic self-organizing map approach to the vehicle routing problem. </a:t>
            </a:r>
            <a:r>
              <a:rPr lang="en-US" sz="1000" i="1" dirty="0"/>
              <a:t>Soft Computing</a:t>
            </a:r>
            <a:r>
              <a:rPr lang="en-US" sz="1000" dirty="0"/>
              <a:t>, </a:t>
            </a:r>
            <a:r>
              <a:rPr lang="en-US" sz="1000" i="1" dirty="0"/>
              <a:t>12</a:t>
            </a:r>
            <a:r>
              <a:rPr lang="en-US" sz="1000" dirty="0"/>
              <a:t>(11), 1125–1141. http://doi.org/10.1007/s00500-008-0281-4</a:t>
            </a:r>
            <a:endParaRPr lang="en-US" sz="1000" dirty="0">
              <a:effectLst/>
            </a:endParaRPr>
          </a:p>
        </p:txBody>
      </p:sp>
    </p:spTree>
    <p:extLst>
      <p:ext uri="{BB962C8B-B14F-4D97-AF65-F5344CB8AC3E}">
        <p14:creationId xmlns:p14="http://schemas.microsoft.com/office/powerpoint/2010/main" val="267300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C639-5EAB-449A-B708-A637C32CF975}"/>
              </a:ext>
            </a:extLst>
          </p:cNvPr>
          <p:cNvSpPr>
            <a:spLocks noGrp="1"/>
          </p:cNvSpPr>
          <p:nvPr>
            <p:ph type="title"/>
          </p:nvPr>
        </p:nvSpPr>
        <p:spPr/>
        <p:txBody>
          <a:bodyPr>
            <a:normAutofit/>
          </a:bodyPr>
          <a:lstStyle/>
          <a:p>
            <a:r>
              <a:rPr lang="en-US" dirty="0"/>
              <a:t>Pseudocode</a:t>
            </a:r>
          </a:p>
        </p:txBody>
      </p:sp>
      <p:sp>
        <p:nvSpPr>
          <p:cNvPr id="3" name="Slide Number Placeholder 2">
            <a:extLst>
              <a:ext uri="{FF2B5EF4-FFF2-40B4-BE49-F238E27FC236}">
                <a16:creationId xmlns:a16="http://schemas.microsoft.com/office/drawing/2014/main" id="{6ED44E85-3139-4FC9-AFC9-E353BE425F28}"/>
              </a:ext>
            </a:extLst>
          </p:cNvPr>
          <p:cNvSpPr>
            <a:spLocks noGrp="1"/>
          </p:cNvSpPr>
          <p:nvPr>
            <p:ph type="sldNum" sz="quarter" idx="10"/>
          </p:nvPr>
        </p:nvSpPr>
        <p:spPr/>
        <p:txBody>
          <a:bodyPr/>
          <a:lstStyle/>
          <a:p>
            <a:pPr>
              <a:defRPr/>
            </a:pPr>
            <a:fld id="{18F297E4-7C54-443A-B308-AED81588BC52}" type="slidenum">
              <a:rPr lang="fr-CA" smtClean="0"/>
              <a:pPr>
                <a:defRPr/>
              </a:pPr>
              <a:t>16</a:t>
            </a:fld>
            <a:endParaRPr lang="fr-CA"/>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3F164D0-8D0D-422B-BC3F-9F995A4F7821}"/>
                  </a:ext>
                </a:extLst>
              </p:cNvPr>
              <p:cNvSpPr>
                <a:spLocks noGrp="1"/>
              </p:cNvSpPr>
              <p:nvPr>
                <p:ph sz="quarter" idx="11"/>
              </p:nvPr>
            </p:nvSpPr>
            <p:spPr>
              <a:xfrm>
                <a:off x="0" y="836613"/>
                <a:ext cx="4499992" cy="5040312"/>
              </a:xfrm>
            </p:spPr>
            <p:txBody>
              <a:bodyPr/>
              <a:lstStyle/>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done = false</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while not done:</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for each m in M:</a:t>
                </a:r>
              </a:p>
              <a:p>
                <a:pPr marL="0" lvl="0" indent="0" fontAlgn="auto">
                  <a:lnSpc>
                    <a:spcPct val="90000"/>
                  </a:lnSpc>
                  <a:spcBef>
                    <a:spcPts val="0"/>
                  </a:spcBef>
                  <a:spcAft>
                    <a:spcPts val="0"/>
                  </a:spcAft>
                </a:pP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MoveNetPoints</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for each k in K:</a:t>
                </a:r>
              </a:p>
              <a:p>
                <a:pPr marL="0" lvl="0" indent="0" fontAlgn="auto">
                  <a:lnSpc>
                    <a:spcPct val="90000"/>
                  </a:lnSpc>
                  <a:spcBef>
                    <a:spcPts val="0"/>
                  </a:spcBef>
                  <a:spcAft>
                    <a:spcPts val="0"/>
                  </a:spcAft>
                </a:pP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TestTours</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(k)</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if each n in M is at least</a:t>
                </a:r>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units </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from any m in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done = true</a:t>
                </a: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MoveNetPoints</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𝑀</m:t>
                        </m:r>
                      </m:sup>
                    </m:sSubSup>
                  </m:oMath>
                </a14:m>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400" i="1" kern="1200" dirty="0">
                  <a:solidFill>
                    <a:prstClr val="black"/>
                  </a:solidFill>
                  <a:latin typeface="Cambria Math" panose="02040503050406030204" pitchFamily="18" charset="0"/>
                  <a:ea typeface="Times New Roman" panose="02020603050405020304" pitchFamily="18"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𝛼</m:t>
                    </m:r>
                    <m:nary>
                      <m:naryPr>
                        <m:chr m:val="∑"/>
                        <m:limLoc m:val="undOvr"/>
                        <m:supHide m:val="on"/>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𝑁</m:t>
                        </m:r>
                      </m:sub>
                      <m:sup/>
                      <m:e>
                        <m:d>
                          <m:dPr>
                            <m:begChr m:val="["/>
                            <m:endChr m:val="]"/>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𝐰𝐞𝐢𝐠𝐡𝐭</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𝑚</m:t>
                                </m:r>
                              </m:e>
                            </m:d>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𝑁</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e>
                            </m:d>
                          </m:e>
                        </m:d>
                      </m:e>
                    </m:nary>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400" i="1" kern="1200" dirty="0">
                  <a:solidFill>
                    <a:prstClr val="black"/>
                  </a:solidFill>
                  <a:latin typeface="Cambria Math" panose="02040503050406030204" pitchFamily="18" charset="0"/>
                  <a:ea typeface="Times New Roman" panose="02020603050405020304" pitchFamily="18"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𝛽𝜀</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e>
                    </m:d>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p>
            </p:txBody>
          </p:sp>
        </mc:Choice>
        <mc:Fallback xmlns="">
          <p:sp>
            <p:nvSpPr>
              <p:cNvPr id="4" name="Content Placeholder 3">
                <a:extLst>
                  <a:ext uri="{FF2B5EF4-FFF2-40B4-BE49-F238E27FC236}">
                    <a16:creationId xmlns:a16="http://schemas.microsoft.com/office/drawing/2014/main" id="{33F164D0-8D0D-422B-BC3F-9F995A4F7821}"/>
                  </a:ext>
                </a:extLst>
              </p:cNvPr>
              <p:cNvSpPr>
                <a:spLocks noGrp="1" noRot="1" noChangeAspect="1" noMove="1" noResize="1" noEditPoints="1" noAdjustHandles="1" noChangeArrowheads="1" noChangeShapeType="1" noTextEdit="1"/>
              </p:cNvSpPr>
              <p:nvPr>
                <p:ph sz="quarter" idx="11"/>
              </p:nvPr>
            </p:nvSpPr>
            <p:spPr>
              <a:xfrm>
                <a:off x="0" y="836613"/>
                <a:ext cx="4499992" cy="5040312"/>
              </a:xfrm>
              <a:blipFill>
                <a:blip r:embed="rId2"/>
                <a:stretch>
                  <a:fillRect l="-407" t="-7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AB58BEB-11BB-461F-A5AE-065E496E7293}"/>
                  </a:ext>
                </a:extLst>
              </p:cNvPr>
              <p:cNvSpPr>
                <a:spLocks noGrp="1"/>
              </p:cNvSpPr>
              <p:nvPr>
                <p:ph sz="quarter" idx="12"/>
              </p:nvPr>
            </p:nvSpPr>
            <p:spPr>
              <a:xfrm>
                <a:off x="4644008" y="836613"/>
                <a:ext cx="4499992" cy="5040312"/>
              </a:xfrm>
            </p:spPr>
            <p:txBody>
              <a:bodyPr/>
              <a:lstStyle/>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weight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n, point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c = Phi(</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(n, m),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s = 0</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for j in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s +=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Phi</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(n, j),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kern="1200" dirty="0">
                    <a:solidFill>
                      <a:prstClr val="black"/>
                    </a:solidFill>
                    <a:latin typeface="Consolas" panose="020B0609020204030204" pitchFamily="49" charset="0"/>
                    <a:ea typeface="Calibri" panose="020F0502020204030204" pitchFamily="34" charset="0"/>
                  </a:rPr>
                  <a:t>return c/s</a:t>
                </a: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mn-ea"/>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Phi</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 K):</a:t>
                </a:r>
              </a:p>
              <a:p>
                <a:pPr marL="0" lvl="0" indent="0" fontAlgn="auto">
                  <a:lnSpc>
                    <a:spcPct val="90000"/>
                  </a:lnSpc>
                  <a:spcBef>
                    <a:spcPts val="1000"/>
                  </a:spcBef>
                  <a:spcAft>
                    <a:spcPts val="0"/>
                  </a:spcAft>
                </a:pPr>
                <a:r>
                  <a:rPr lang="en-US" sz="1400" kern="1200" dirty="0">
                    <a:solidFill>
                      <a:prstClr val="black"/>
                    </a:solidFill>
                    <a:latin typeface="Consolas" panose="020B0609020204030204" pitchFamily="49" charset="0"/>
                    <a:ea typeface="Calibri" panose="020F0502020204030204" pitchFamily="34" charset="0"/>
                  </a:rPr>
                  <a:t>    return </a:t>
                </a:r>
                <a14:m>
                  <m:oMath xmlns:m="http://schemas.openxmlformats.org/officeDocument/2006/math">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𝑒</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1400" i="1" kern="1200">
                                <a:solidFill>
                                  <a:prstClr val="black"/>
                                </a:solidFill>
                                <a:latin typeface="Cambria Math" panose="02040503050406030204" pitchFamily="18" charset="0"/>
                                <a:ea typeface="+mn-ea"/>
                              </a:rPr>
                            </m:ctrlPr>
                          </m:fPr>
                          <m:num>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𝑑</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𝐾</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den>
                        </m:f>
                      </m:sup>
                    </m:sSup>
                  </m:oMath>
                </a14:m>
                <a:endParaRPr lang="en-US" sz="1400" kern="1200" dirty="0">
                  <a:solidFill>
                    <a:prstClr val="black"/>
                  </a:solidFill>
                  <a:latin typeface="Consolas" panose="020B0609020204030204" pitchFamily="49" charset="0"/>
                  <a:ea typeface="+mn-ea"/>
                </a:endParaRP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X1, point X2):</a:t>
                </a:r>
              </a:p>
              <a:p>
                <a:pPr marL="0" lvl="0" indent="0" fontAlgn="auto">
                  <a:lnSpc>
                    <a:spcPct val="90000"/>
                  </a:lnSpc>
                  <a:spcBef>
                    <a:spcPts val="1000"/>
                  </a:spcBef>
                  <a:spcAft>
                    <a:spcPts val="0"/>
                  </a:spcAft>
                </a:pPr>
                <a:r>
                  <a:rPr lang="en-US" sz="1400" kern="1200" dirty="0">
                    <a:solidFill>
                      <a:prstClr val="black"/>
                    </a:solidFill>
                    <a:latin typeface="Consolas" panose="020B0609020204030204" pitchFamily="49" charset="0"/>
                    <a:ea typeface="Calibri" panose="020F0502020204030204" pitchFamily="34" charset="0"/>
                  </a:rPr>
                  <a:t>    return </a:t>
                </a:r>
                <a14:m>
                  <m:oMath xmlns:m="http://schemas.openxmlformats.org/officeDocument/2006/math">
                    <m:rad>
                      <m:radPr>
                        <m:degHide m:val="on"/>
                        <m:ctrlPr>
                          <a:rPr lang="en-US" sz="1400" i="1" kern="1200">
                            <a:solidFill>
                              <a:prstClr val="black"/>
                            </a:solidFill>
                            <a:latin typeface="Cambria Math" panose="02040503050406030204" pitchFamily="18" charset="0"/>
                            <a:ea typeface="+mn-ea"/>
                          </a:rPr>
                        </m:ctrlPr>
                      </m:radPr>
                      <m:deg/>
                      <m:e>
                        <m:sSup>
                          <m:sSupPr>
                            <m:ctrlPr>
                              <a:rPr lang="en-US" sz="1400" i="1" kern="1200">
                                <a:solidFill>
                                  <a:prstClr val="black"/>
                                </a:solidFill>
                                <a:latin typeface="Cambria Math" panose="02040503050406030204" pitchFamily="18" charset="0"/>
                                <a:ea typeface="+mn-ea"/>
                              </a:rPr>
                            </m:ctrlPr>
                          </m:sSupPr>
                          <m:e>
                            <m:d>
                              <m:dPr>
                                <m:ctrlPr>
                                  <a:rPr lang="en-US" sz="1400" i="1" kern="1200">
                                    <a:solidFill>
                                      <a:prstClr val="black"/>
                                    </a:solidFill>
                                    <a:latin typeface="Cambria Math" panose="02040503050406030204" pitchFamily="18" charset="0"/>
                                    <a:ea typeface="+mn-ea"/>
                                  </a:rPr>
                                </m:ctrlPr>
                              </m:d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1</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𝑥</m:t>
                                    </m:r>
                                  </m:sub>
                                </m:s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𝑥</m:t>
                                    </m:r>
                                  </m:sub>
                                </m:sSub>
                              </m:e>
                            </m:d>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kern="1200">
                                <a:solidFill>
                                  <a:prstClr val="black"/>
                                </a:solidFill>
                                <a:latin typeface="Cambria Math" panose="02040503050406030204" pitchFamily="18" charset="0"/>
                                <a:ea typeface="+mn-ea"/>
                              </a:rPr>
                            </m:ctrlPr>
                          </m:sSupPr>
                          <m:e>
                            <m:d>
                              <m:dPr>
                                <m:ctrlPr>
                                  <a:rPr lang="en-US" sz="1400" i="1" kern="1200">
                                    <a:solidFill>
                                      <a:prstClr val="black"/>
                                    </a:solidFill>
                                    <a:latin typeface="Cambria Math" panose="02040503050406030204" pitchFamily="18" charset="0"/>
                                    <a:ea typeface="+mn-ea"/>
                                  </a:rPr>
                                </m:ctrlPr>
                              </m:d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1</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𝑦</m:t>
                                    </m:r>
                                  </m:sub>
                                </m:s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𝑦</m:t>
                                    </m:r>
                                  </m:sub>
                                </m:sSub>
                              </m:e>
                            </m:d>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e>
                    </m:rad>
                  </m:oMath>
                </a14:m>
                <a:endParaRPr lang="en-US" sz="1400" kern="1200" dirty="0">
                  <a:solidFill>
                    <a:prstClr val="black"/>
                  </a:solidFill>
                  <a:latin typeface="Consolas" panose="020B0609020204030204" pitchFamily="49" charset="0"/>
                  <a:ea typeface="+mn-ea"/>
                </a:endParaRPr>
              </a:p>
            </p:txBody>
          </p:sp>
        </mc:Choice>
        <mc:Fallback xmlns="">
          <p:sp>
            <p:nvSpPr>
              <p:cNvPr id="5" name="Content Placeholder 4">
                <a:extLst>
                  <a:ext uri="{FF2B5EF4-FFF2-40B4-BE49-F238E27FC236}">
                    <a16:creationId xmlns:a16="http://schemas.microsoft.com/office/drawing/2014/main" id="{8AB58BEB-11BB-461F-A5AE-065E496E7293}"/>
                  </a:ext>
                </a:extLst>
              </p:cNvPr>
              <p:cNvSpPr>
                <a:spLocks noGrp="1" noRot="1" noChangeAspect="1" noMove="1" noResize="1" noEditPoints="1" noAdjustHandles="1" noChangeArrowheads="1" noChangeShapeType="1" noTextEdit="1"/>
              </p:cNvSpPr>
              <p:nvPr>
                <p:ph sz="quarter" idx="12"/>
              </p:nvPr>
            </p:nvSpPr>
            <p:spPr>
              <a:xfrm>
                <a:off x="4644008" y="836613"/>
                <a:ext cx="4499992" cy="5040312"/>
              </a:xfrm>
              <a:blipFill>
                <a:blip r:embed="rId3"/>
                <a:stretch>
                  <a:fillRect l="-407" t="-726"/>
                </a:stretch>
              </a:blipFill>
            </p:spPr>
            <p:txBody>
              <a:bodyPr/>
              <a:lstStyle/>
              <a:p>
                <a:r>
                  <a:rPr lang="en-US">
                    <a:noFill/>
                  </a:rPr>
                  <a:t> </a:t>
                </a:r>
              </a:p>
            </p:txBody>
          </p:sp>
        </mc:Fallback>
      </mc:AlternateContent>
    </p:spTree>
    <p:extLst>
      <p:ext uri="{BB962C8B-B14F-4D97-AF65-F5344CB8AC3E}">
        <p14:creationId xmlns:p14="http://schemas.microsoft.com/office/powerpoint/2010/main" val="18118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C639-5EAB-449A-B708-A637C32CF975}"/>
              </a:ext>
            </a:extLst>
          </p:cNvPr>
          <p:cNvSpPr>
            <a:spLocks noGrp="1"/>
          </p:cNvSpPr>
          <p:nvPr>
            <p:ph type="title"/>
          </p:nvPr>
        </p:nvSpPr>
        <p:spPr/>
        <p:txBody>
          <a:bodyPr>
            <a:normAutofit/>
          </a:bodyPr>
          <a:lstStyle/>
          <a:p>
            <a:r>
              <a:rPr lang="en-US" dirty="0"/>
              <a:t>Pseudocode</a:t>
            </a:r>
          </a:p>
        </p:txBody>
      </p:sp>
      <p:sp>
        <p:nvSpPr>
          <p:cNvPr id="3" name="Slide Number Placeholder 2">
            <a:extLst>
              <a:ext uri="{FF2B5EF4-FFF2-40B4-BE49-F238E27FC236}">
                <a16:creationId xmlns:a16="http://schemas.microsoft.com/office/drawing/2014/main" id="{6ED44E85-3139-4FC9-AFC9-E353BE425F28}"/>
              </a:ext>
            </a:extLst>
          </p:cNvPr>
          <p:cNvSpPr>
            <a:spLocks noGrp="1"/>
          </p:cNvSpPr>
          <p:nvPr>
            <p:ph type="sldNum" sz="quarter" idx="10"/>
          </p:nvPr>
        </p:nvSpPr>
        <p:spPr/>
        <p:txBody>
          <a:bodyPr/>
          <a:lstStyle/>
          <a:p>
            <a:pPr>
              <a:defRPr/>
            </a:pPr>
            <a:fld id="{18F297E4-7C54-443A-B308-AED81588BC52}" type="slidenum">
              <a:rPr lang="fr-CA" smtClean="0"/>
              <a:pPr>
                <a:defRPr/>
              </a:pPr>
              <a:t>17</a:t>
            </a:fld>
            <a:endParaRPr lang="fr-CA"/>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3F164D0-8D0D-422B-BC3F-9F995A4F7821}"/>
                  </a:ext>
                </a:extLst>
              </p:cNvPr>
              <p:cNvSpPr>
                <a:spLocks noGrp="1"/>
              </p:cNvSpPr>
              <p:nvPr>
                <p:ph sz="quarter" idx="11"/>
              </p:nvPr>
            </p:nvSpPr>
            <p:spPr>
              <a:xfrm>
                <a:off x="0" y="836613"/>
                <a:ext cx="4499992" cy="5040312"/>
              </a:xfrm>
            </p:spPr>
            <p:txBody>
              <a:bodyPr/>
              <a:lstStyle/>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done = false</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while not done:</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kern="1200" dirty="0">
                    <a:solidFill>
                      <a:srgbClr val="92D050"/>
                    </a:solidFill>
                    <a:latin typeface="Consolas" panose="020B0609020204030204" pitchFamily="49" charset="0"/>
                    <a:ea typeface="Calibri" panose="020F0502020204030204" pitchFamily="34" charset="0"/>
                    <a:cs typeface="Times New Roman" panose="02020603050405020304" pitchFamily="18" charset="0"/>
                  </a:rPr>
                  <a:t>for each m in M:</a:t>
                </a:r>
              </a:p>
              <a:p>
                <a:pPr marL="0" lvl="0" indent="0" fontAlgn="auto">
                  <a:lnSpc>
                    <a:spcPct val="90000"/>
                  </a:lnSpc>
                  <a:spcBef>
                    <a:spcPts val="0"/>
                  </a:spcBef>
                  <a:spcAft>
                    <a:spcPts val="0"/>
                  </a:spcAft>
                </a:pPr>
                <a:r>
                  <a:rPr lang="en-US" sz="1400" b="1" kern="1200" dirty="0">
                    <a:solidFill>
                      <a:srgbClr val="92D050"/>
                    </a:solidFill>
                    <a:latin typeface="Consolas" panose="020B0609020204030204" pitchFamily="49" charset="0"/>
                    <a:ea typeface="Calibri" panose="020F0502020204030204" pitchFamily="34" charset="0"/>
                    <a:cs typeface="Times New Roman" panose="02020603050405020304" pitchFamily="18" charset="0"/>
                  </a:rPr>
                  <a:t>        </a:t>
                </a:r>
                <a:r>
                  <a:rPr lang="en-US" sz="1400" b="1" kern="1200" dirty="0" err="1">
                    <a:solidFill>
                      <a:srgbClr val="92D050"/>
                    </a:solidFill>
                    <a:latin typeface="Consolas" panose="020B0609020204030204" pitchFamily="49" charset="0"/>
                    <a:ea typeface="Calibri" panose="020F0502020204030204" pitchFamily="34" charset="0"/>
                    <a:cs typeface="Times New Roman" panose="02020603050405020304" pitchFamily="18" charset="0"/>
                  </a:rPr>
                  <a:t>MoveNetPoints</a:t>
                </a:r>
                <a:r>
                  <a:rPr lang="en-US" sz="1400" kern="1200" dirty="0">
                    <a:solidFill>
                      <a:srgbClr val="92D050"/>
                    </a:solidFill>
                    <a:latin typeface="Consolas" panose="020B0609020204030204" pitchFamily="49" charset="0"/>
                    <a:ea typeface="Calibri" panose="020F0502020204030204" pitchFamily="34" charset="0"/>
                    <a:cs typeface="Times New Roman" panose="02020603050405020304" pitchFamily="18" charset="0"/>
                  </a:rPr>
                  <a:t>(m)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for each k in K:</a:t>
                </a:r>
              </a:p>
              <a:p>
                <a:pPr marL="0" lvl="0" indent="0" fontAlgn="auto">
                  <a:lnSpc>
                    <a:spcPct val="90000"/>
                  </a:lnSpc>
                  <a:spcBef>
                    <a:spcPts val="0"/>
                  </a:spcBef>
                  <a:spcAft>
                    <a:spcPts val="0"/>
                  </a:spcAft>
                </a:pP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TestTours</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(k)</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if each n in M is at least</a:t>
                </a:r>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units </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from any m in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done = true</a:t>
                </a: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MoveNetPoints</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𝑀</m:t>
                        </m:r>
                      </m:sup>
                    </m:sSubSup>
                  </m:oMath>
                </a14:m>
                <a:r>
                  <a:rPr lang="en-US" sz="1400" kern="1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400" i="1" kern="1200" dirty="0">
                  <a:solidFill>
                    <a:prstClr val="black"/>
                  </a:solidFill>
                  <a:latin typeface="Cambria Math" panose="02040503050406030204" pitchFamily="18" charset="0"/>
                  <a:ea typeface="Times New Roman" panose="02020603050405020304" pitchFamily="18"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𝛼</m:t>
                    </m:r>
                    <m:nary>
                      <m:naryPr>
                        <m:chr m:val="∑"/>
                        <m:limLoc m:val="undOvr"/>
                        <m:supHide m:val="on"/>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𝑁</m:t>
                        </m:r>
                      </m:sub>
                      <m:sup/>
                      <m:e>
                        <m:d>
                          <m:dPr>
                            <m:begChr m:val="["/>
                            <m:endChr m:val="]"/>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𝐰𝐞𝐢𝐠𝐡𝐭</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𝑚</m:t>
                                </m:r>
                              </m:e>
                            </m:d>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𝑁</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e>
                            </m:d>
                          </m:e>
                        </m:d>
                      </m:e>
                    </m:nary>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400" i="1" kern="1200" dirty="0">
                  <a:solidFill>
                    <a:prstClr val="black"/>
                  </a:solidFill>
                  <a:latin typeface="Cambria Math" panose="02040503050406030204" pitchFamily="18" charset="0"/>
                  <a:ea typeface="Times New Roman" panose="02020603050405020304" pitchFamily="18"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𝛽𝜀</m:t>
                    </m:r>
                    <m:d>
                      <m:d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𝑀</m:t>
                            </m:r>
                          </m:sup>
                        </m:sSubSup>
                      </m:e>
                    </m:d>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p>
            </p:txBody>
          </p:sp>
        </mc:Choice>
        <mc:Fallback xmlns="">
          <p:sp>
            <p:nvSpPr>
              <p:cNvPr id="4" name="Content Placeholder 3">
                <a:extLst>
                  <a:ext uri="{FF2B5EF4-FFF2-40B4-BE49-F238E27FC236}">
                    <a16:creationId xmlns:a16="http://schemas.microsoft.com/office/drawing/2014/main" id="{33F164D0-8D0D-422B-BC3F-9F995A4F7821}"/>
                  </a:ext>
                </a:extLst>
              </p:cNvPr>
              <p:cNvSpPr>
                <a:spLocks noGrp="1" noRot="1" noChangeAspect="1" noMove="1" noResize="1" noEditPoints="1" noAdjustHandles="1" noChangeArrowheads="1" noChangeShapeType="1" noTextEdit="1"/>
              </p:cNvSpPr>
              <p:nvPr>
                <p:ph sz="quarter" idx="11"/>
              </p:nvPr>
            </p:nvSpPr>
            <p:spPr>
              <a:xfrm>
                <a:off x="0" y="836613"/>
                <a:ext cx="4499992" cy="5040312"/>
              </a:xfrm>
              <a:blipFill>
                <a:blip r:embed="rId2"/>
                <a:stretch>
                  <a:fillRect l="-407" t="-7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AB58BEB-11BB-461F-A5AE-065E496E7293}"/>
                  </a:ext>
                </a:extLst>
              </p:cNvPr>
              <p:cNvSpPr>
                <a:spLocks noGrp="1"/>
              </p:cNvSpPr>
              <p:nvPr>
                <p:ph sz="quarter" idx="12"/>
              </p:nvPr>
            </p:nvSpPr>
            <p:spPr>
              <a:xfrm>
                <a:off x="4644008" y="836613"/>
                <a:ext cx="4499992" cy="5040312"/>
              </a:xfrm>
            </p:spPr>
            <p:txBody>
              <a:bodyPr/>
              <a:lstStyle/>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weight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n, point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c = Phi(</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(n, m),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s = 0</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for j in M:</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s +=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Phi</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(n, j), </a:t>
                </a:r>
                <a14:m>
                  <m:oMath xmlns:m="http://schemas.openxmlformats.org/officeDocument/2006/math">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𝜀</m:t>
                    </m:r>
                  </m:oMath>
                </a14:m>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a:t>
                </a: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    </a:t>
                </a:r>
                <a:r>
                  <a:rPr lang="en-US" sz="1400" kern="1200" dirty="0">
                    <a:solidFill>
                      <a:prstClr val="black"/>
                    </a:solidFill>
                    <a:latin typeface="Consolas" panose="020B0609020204030204" pitchFamily="49" charset="0"/>
                    <a:ea typeface="Calibri" panose="020F0502020204030204" pitchFamily="34" charset="0"/>
                  </a:rPr>
                  <a:t>return c/s</a:t>
                </a: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mn-ea"/>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Phi</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 K):</a:t>
                </a:r>
              </a:p>
              <a:p>
                <a:pPr marL="0" lvl="0" indent="0" fontAlgn="auto">
                  <a:lnSpc>
                    <a:spcPct val="90000"/>
                  </a:lnSpc>
                  <a:spcBef>
                    <a:spcPts val="1000"/>
                  </a:spcBef>
                  <a:spcAft>
                    <a:spcPts val="0"/>
                  </a:spcAft>
                </a:pPr>
                <a:r>
                  <a:rPr lang="en-US" sz="1400" kern="1200" dirty="0">
                    <a:solidFill>
                      <a:prstClr val="black"/>
                    </a:solidFill>
                    <a:latin typeface="Consolas" panose="020B0609020204030204" pitchFamily="49" charset="0"/>
                    <a:ea typeface="Calibri" panose="020F0502020204030204" pitchFamily="34" charset="0"/>
                  </a:rPr>
                  <a:t>    return </a:t>
                </a:r>
                <a14:m>
                  <m:oMath xmlns:m="http://schemas.openxmlformats.org/officeDocument/2006/math">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𝑒</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1400" i="1" kern="1200">
                                <a:solidFill>
                                  <a:prstClr val="black"/>
                                </a:solidFill>
                                <a:latin typeface="Cambria Math" panose="02040503050406030204" pitchFamily="18" charset="0"/>
                                <a:ea typeface="+mn-ea"/>
                              </a:rPr>
                            </m:ctrlPr>
                          </m:fPr>
                          <m:num>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𝑑</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Sup>
                              <m:sSupPr>
                                <m:ctrlPr>
                                  <a:rPr lang="en-US" sz="1400" i="1" kern="1200">
                                    <a:solidFill>
                                      <a:prstClr val="black"/>
                                    </a:solidFill>
                                    <a:latin typeface="Cambria Math" panose="02040503050406030204" pitchFamily="18" charset="0"/>
                                    <a:ea typeface="+mn-ea"/>
                                  </a:rPr>
                                </m:ctrlPr>
                              </m:sSup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𝐾</m:t>
                                </m:r>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den>
                        </m:f>
                      </m:sup>
                    </m:sSup>
                  </m:oMath>
                </a14:m>
                <a:endParaRPr lang="en-US" sz="1400" kern="1200" dirty="0">
                  <a:solidFill>
                    <a:prstClr val="black"/>
                  </a:solidFill>
                  <a:latin typeface="Consolas" panose="020B0609020204030204" pitchFamily="49" charset="0"/>
                  <a:ea typeface="+mn-ea"/>
                </a:endParaRPr>
              </a:p>
              <a:p>
                <a:pPr marL="0" lvl="0" indent="0" fontAlgn="auto">
                  <a:lnSpc>
                    <a:spcPct val="90000"/>
                  </a:lnSpc>
                  <a:spcBef>
                    <a:spcPts val="0"/>
                  </a:spcBef>
                  <a:spcAft>
                    <a:spcPts val="0"/>
                  </a:spcAft>
                </a:pPr>
                <a:endPar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endParaRPr>
              </a:p>
              <a:p>
                <a:pPr marL="0" lvl="0" indent="0" fontAlgn="auto">
                  <a:lnSpc>
                    <a:spcPct val="90000"/>
                  </a:lnSpc>
                  <a:spcBef>
                    <a:spcPts val="0"/>
                  </a:spcBef>
                  <a:spcAft>
                    <a:spcPts val="0"/>
                  </a:spcAft>
                </a:pP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def </a:t>
                </a:r>
                <a:r>
                  <a:rPr lang="en-US" sz="1400" b="1" kern="1200" dirty="0" err="1">
                    <a:solidFill>
                      <a:prstClr val="black"/>
                    </a:solidFill>
                    <a:latin typeface="Consolas" panose="020B0609020204030204" pitchFamily="49" charset="0"/>
                    <a:ea typeface="Calibri" panose="020F0502020204030204" pitchFamily="34" charset="0"/>
                    <a:cs typeface="Times New Roman" panose="02020603050405020304" pitchFamily="18" charset="0"/>
                  </a:rPr>
                  <a:t>EuclDist</a:t>
                </a:r>
                <a:r>
                  <a:rPr lang="en-US" sz="1400" kern="1200" dirty="0">
                    <a:solidFill>
                      <a:prstClr val="black"/>
                    </a:solidFill>
                    <a:latin typeface="Consolas" panose="020B0609020204030204" pitchFamily="49" charset="0"/>
                    <a:ea typeface="Calibri" panose="020F0502020204030204" pitchFamily="34" charset="0"/>
                    <a:cs typeface="Times New Roman" panose="02020603050405020304" pitchFamily="18" charset="0"/>
                  </a:rPr>
                  <a:t>(point X1, point X2):</a:t>
                </a:r>
              </a:p>
              <a:p>
                <a:pPr marL="0" lvl="0" indent="0" fontAlgn="auto">
                  <a:lnSpc>
                    <a:spcPct val="90000"/>
                  </a:lnSpc>
                  <a:spcBef>
                    <a:spcPts val="1000"/>
                  </a:spcBef>
                  <a:spcAft>
                    <a:spcPts val="0"/>
                  </a:spcAft>
                </a:pPr>
                <a:r>
                  <a:rPr lang="en-US" sz="1400" kern="1200" dirty="0">
                    <a:solidFill>
                      <a:prstClr val="black"/>
                    </a:solidFill>
                    <a:latin typeface="Consolas" panose="020B0609020204030204" pitchFamily="49" charset="0"/>
                    <a:ea typeface="Calibri" panose="020F0502020204030204" pitchFamily="34" charset="0"/>
                  </a:rPr>
                  <a:t>    return </a:t>
                </a:r>
                <a14:m>
                  <m:oMath xmlns:m="http://schemas.openxmlformats.org/officeDocument/2006/math">
                    <m:rad>
                      <m:radPr>
                        <m:degHide m:val="on"/>
                        <m:ctrlPr>
                          <a:rPr lang="en-US" sz="1400" i="1" kern="1200">
                            <a:solidFill>
                              <a:prstClr val="black"/>
                            </a:solidFill>
                            <a:latin typeface="Cambria Math" panose="02040503050406030204" pitchFamily="18" charset="0"/>
                            <a:ea typeface="+mn-ea"/>
                          </a:rPr>
                        </m:ctrlPr>
                      </m:radPr>
                      <m:deg/>
                      <m:e>
                        <m:sSup>
                          <m:sSupPr>
                            <m:ctrlPr>
                              <a:rPr lang="en-US" sz="1400" i="1" kern="1200">
                                <a:solidFill>
                                  <a:prstClr val="black"/>
                                </a:solidFill>
                                <a:latin typeface="Cambria Math" panose="02040503050406030204" pitchFamily="18" charset="0"/>
                                <a:ea typeface="+mn-ea"/>
                              </a:rPr>
                            </m:ctrlPr>
                          </m:sSupPr>
                          <m:e>
                            <m:d>
                              <m:dPr>
                                <m:ctrlPr>
                                  <a:rPr lang="en-US" sz="1400" i="1" kern="1200">
                                    <a:solidFill>
                                      <a:prstClr val="black"/>
                                    </a:solidFill>
                                    <a:latin typeface="Cambria Math" panose="02040503050406030204" pitchFamily="18" charset="0"/>
                                    <a:ea typeface="+mn-ea"/>
                                  </a:rPr>
                                </m:ctrlPr>
                              </m:d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1</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𝑥</m:t>
                                    </m:r>
                                  </m:sub>
                                </m:s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𝑥</m:t>
                                    </m:r>
                                  </m:sub>
                                </m:sSub>
                              </m:e>
                            </m:d>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kern="1200">
                                <a:solidFill>
                                  <a:prstClr val="black"/>
                                </a:solidFill>
                                <a:latin typeface="Cambria Math" panose="02040503050406030204" pitchFamily="18" charset="0"/>
                                <a:ea typeface="+mn-ea"/>
                              </a:rPr>
                            </m:ctrlPr>
                          </m:sSupPr>
                          <m:e>
                            <m:d>
                              <m:dPr>
                                <m:ctrlPr>
                                  <a:rPr lang="en-US" sz="1400" i="1" kern="1200">
                                    <a:solidFill>
                                      <a:prstClr val="black"/>
                                    </a:solidFill>
                                    <a:latin typeface="Cambria Math" panose="02040503050406030204" pitchFamily="18" charset="0"/>
                                    <a:ea typeface="+mn-ea"/>
                                  </a:rPr>
                                </m:ctrlPr>
                              </m:d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1</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𝑦</m:t>
                                    </m:r>
                                  </m:sub>
                                </m:s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𝑋</m:t>
                                </m:r>
                                <m:sSub>
                                  <m:sSubPr>
                                    <m:ctrlPr>
                                      <a:rPr lang="en-US" sz="1400" i="1" kern="1200">
                                        <a:solidFill>
                                          <a:prstClr val="black"/>
                                        </a:solidFill>
                                        <a:latin typeface="Cambria Math" panose="02040503050406030204" pitchFamily="18" charset="0"/>
                                        <a:ea typeface="+mn-ea"/>
                                      </a:rPr>
                                    </m:ctrlPr>
                                  </m:sSubPr>
                                  <m:e>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e>
                                  <m:sub>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𝑦</m:t>
                                    </m:r>
                                  </m:sub>
                                </m:sSub>
                              </m:e>
                            </m:d>
                          </m:e>
                          <m:sup>
                            <m:r>
                              <a:rPr lang="en-US" sz="1400" i="1" kern="1200">
                                <a:solidFill>
                                  <a:prstClr val="black"/>
                                </a:solidFill>
                                <a:latin typeface="Cambria Math" panose="02040503050406030204" pitchFamily="18" charset="0"/>
                                <a:ea typeface="Calibri" panose="020F0502020204030204" pitchFamily="34" charset="0"/>
                                <a:cs typeface="Times New Roman" panose="02020603050405020304" pitchFamily="18" charset="0"/>
                              </a:rPr>
                              <m:t>2</m:t>
                            </m:r>
                          </m:sup>
                        </m:sSup>
                      </m:e>
                    </m:rad>
                  </m:oMath>
                </a14:m>
                <a:endParaRPr lang="en-US" sz="1400" kern="1200" dirty="0">
                  <a:solidFill>
                    <a:prstClr val="black"/>
                  </a:solidFill>
                  <a:latin typeface="Consolas" panose="020B0609020204030204" pitchFamily="49" charset="0"/>
                  <a:ea typeface="+mn-ea"/>
                </a:endParaRPr>
              </a:p>
            </p:txBody>
          </p:sp>
        </mc:Choice>
        <mc:Fallback xmlns="">
          <p:sp>
            <p:nvSpPr>
              <p:cNvPr id="5" name="Content Placeholder 4">
                <a:extLst>
                  <a:ext uri="{FF2B5EF4-FFF2-40B4-BE49-F238E27FC236}">
                    <a16:creationId xmlns:a16="http://schemas.microsoft.com/office/drawing/2014/main" id="{8AB58BEB-11BB-461F-A5AE-065E496E7293}"/>
                  </a:ext>
                </a:extLst>
              </p:cNvPr>
              <p:cNvSpPr>
                <a:spLocks noGrp="1" noRot="1" noChangeAspect="1" noMove="1" noResize="1" noEditPoints="1" noAdjustHandles="1" noChangeArrowheads="1" noChangeShapeType="1" noTextEdit="1"/>
              </p:cNvSpPr>
              <p:nvPr>
                <p:ph sz="quarter" idx="12"/>
              </p:nvPr>
            </p:nvSpPr>
            <p:spPr>
              <a:xfrm>
                <a:off x="4644008" y="836613"/>
                <a:ext cx="4499992" cy="5040312"/>
              </a:xfrm>
              <a:blipFill>
                <a:blip r:embed="rId3"/>
                <a:stretch>
                  <a:fillRect l="-407" t="-726"/>
                </a:stretch>
              </a:blipFill>
            </p:spPr>
            <p:txBody>
              <a:bodyPr/>
              <a:lstStyle/>
              <a:p>
                <a:r>
                  <a:rPr lang="en-US">
                    <a:noFill/>
                  </a:rPr>
                  <a:t> </a:t>
                </a:r>
              </a:p>
            </p:txBody>
          </p:sp>
        </mc:Fallback>
      </mc:AlternateContent>
    </p:spTree>
    <p:extLst>
      <p:ext uri="{BB962C8B-B14F-4D97-AF65-F5344CB8AC3E}">
        <p14:creationId xmlns:p14="http://schemas.microsoft.com/office/powerpoint/2010/main" val="334783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Questions</a:t>
            </a:r>
          </a:p>
        </p:txBody>
      </p:sp>
      <p:pic>
        <p:nvPicPr>
          <p:cNvPr id="4" name="Image 3" descr="Logo_modb.jpeg"/>
          <p:cNvPicPr>
            <a:picLocks noChangeAspect="1"/>
          </p:cNvPicPr>
          <p:nvPr>
            <p:custDataLst>
              <p:tags r:id="rId2"/>
            </p:custDataLst>
          </p:nvPr>
        </p:nvPicPr>
        <p:blipFill>
          <a:blip r:embed="rId4" cstate="print"/>
          <a:stretch>
            <a:fillRect/>
          </a:stretch>
        </p:blipFill>
        <p:spPr>
          <a:xfrm>
            <a:off x="0" y="4028391"/>
            <a:ext cx="4716016" cy="2829609"/>
          </a:xfrm>
          <a:prstGeom prst="rect">
            <a:avLst/>
          </a:prstGeom>
        </p:spPr>
      </p:pic>
      <p:sp>
        <p:nvSpPr>
          <p:cNvPr id="3" name="Slide Number Placeholder 2">
            <a:extLst>
              <a:ext uri="{FF2B5EF4-FFF2-40B4-BE49-F238E27FC236}">
                <a16:creationId xmlns:a16="http://schemas.microsoft.com/office/drawing/2014/main" id="{961E09A4-711F-4DF5-ABB5-0B21DE8B106C}"/>
              </a:ext>
            </a:extLst>
          </p:cNvPr>
          <p:cNvSpPr>
            <a:spLocks noGrp="1"/>
          </p:cNvSpPr>
          <p:nvPr>
            <p:ph type="sldNum" sz="quarter" idx="10"/>
          </p:nvPr>
        </p:nvSpPr>
        <p:spPr/>
        <p:txBody>
          <a:bodyPr/>
          <a:lstStyle/>
          <a:p>
            <a:pPr>
              <a:defRPr/>
            </a:pPr>
            <a:fld id="{18F297E4-7C54-443A-B308-AED81588BC52}" type="slidenum">
              <a:rPr lang="fr-CA" smtClean="0"/>
              <a:pPr>
                <a:defRPr/>
              </a:pPr>
              <a:t>18</a:t>
            </a:fld>
            <a:endParaRPr lang="fr-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gray">
          <a:xfrm>
            <a:off x="2807677" y="4185568"/>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lgn="l" eaLnBrk="1" hangingPunct="1">
              <a:lnSpc>
                <a:spcPct val="95000"/>
              </a:lnSpc>
            </a:pPr>
            <a:r>
              <a:rPr lang="en-US" altLang="fr-FR" sz="1800" dirty="0">
                <a:solidFill>
                  <a:srgbClr val="003366"/>
                </a:solidFill>
              </a:rPr>
              <a:t>Problem Formulation</a:t>
            </a:r>
          </a:p>
        </p:txBody>
      </p:sp>
      <p:sp>
        <p:nvSpPr>
          <p:cNvPr id="3075" name="Rectangle 4"/>
          <p:cNvSpPr>
            <a:spLocks noChangeArrowheads="1"/>
          </p:cNvSpPr>
          <p:nvPr/>
        </p:nvSpPr>
        <p:spPr bwMode="gray">
          <a:xfrm>
            <a:off x="2807676" y="3699272"/>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lgn="l" eaLnBrk="1" hangingPunct="1">
              <a:lnSpc>
                <a:spcPct val="95000"/>
              </a:lnSpc>
            </a:pPr>
            <a:r>
              <a:rPr lang="en-US" altLang="fr-FR" sz="1800" dirty="0">
                <a:solidFill>
                  <a:srgbClr val="003366"/>
                </a:solidFill>
              </a:rPr>
              <a:t>Problem Description</a:t>
            </a:r>
          </a:p>
        </p:txBody>
      </p:sp>
      <p:sp>
        <p:nvSpPr>
          <p:cNvPr id="3076" name="Rectangle 5"/>
          <p:cNvSpPr>
            <a:spLocks noChangeArrowheads="1"/>
          </p:cNvSpPr>
          <p:nvPr/>
        </p:nvSpPr>
        <p:spPr bwMode="gray">
          <a:xfrm>
            <a:off x="2807677" y="3212976"/>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lgn="l" eaLnBrk="1" hangingPunct="1">
              <a:lnSpc>
                <a:spcPct val="95000"/>
              </a:lnSpc>
            </a:pPr>
            <a:r>
              <a:rPr lang="en-US" altLang="fr-FR" sz="1800" dirty="0">
                <a:solidFill>
                  <a:srgbClr val="003366"/>
                </a:solidFill>
              </a:rPr>
              <a:t>Context and Introduction</a:t>
            </a:r>
          </a:p>
        </p:txBody>
      </p:sp>
      <p:sp>
        <p:nvSpPr>
          <p:cNvPr id="3079" name="Rectangle 3"/>
          <p:cNvSpPr>
            <a:spLocks noGrp="1" noChangeArrowheads="1"/>
          </p:cNvSpPr>
          <p:nvPr>
            <p:ph type="ctrTitle"/>
          </p:nvPr>
        </p:nvSpPr>
        <p:spPr>
          <a:xfrm>
            <a:off x="0" y="1241592"/>
            <a:ext cx="2817086" cy="675543"/>
          </a:xfrm>
          <a:ln/>
          <a:extLst>
            <a:ext uri="{91240B29-F687-4F45-9708-019B960494DF}">
              <a14:hiddenLine xmlns:a14="http://schemas.microsoft.com/office/drawing/2010/main" w="9525" algn="ctr">
                <a:solidFill>
                  <a:srgbClr val="000000"/>
                </a:solidFill>
                <a:miter lim="800000"/>
                <a:headEnd/>
                <a:tailEnd/>
              </a14:hiddenLine>
            </a:ext>
          </a:extLst>
        </p:spPr>
        <p:txBody>
          <a:bodyPr>
            <a:normAutofit/>
          </a:bodyPr>
          <a:lstStyle/>
          <a:p>
            <a:pPr algn="ctr" eaLnBrk="1" hangingPunct="1"/>
            <a:r>
              <a:rPr lang="en-CA" altLang="fr-FR" sz="2800" dirty="0">
                <a:solidFill>
                  <a:schemeClr val="bg1"/>
                </a:solidFill>
              </a:rPr>
              <a:t>Contents</a:t>
            </a:r>
            <a:endParaRPr lang="en-US" altLang="fr-FR" sz="1847" dirty="0">
              <a:solidFill>
                <a:schemeClr val="bg1"/>
              </a:solidFill>
            </a:endParaRPr>
          </a:p>
        </p:txBody>
      </p:sp>
      <p:sp>
        <p:nvSpPr>
          <p:cNvPr id="8" name="Rectangle 2">
            <a:extLst>
              <a:ext uri="{FF2B5EF4-FFF2-40B4-BE49-F238E27FC236}">
                <a16:creationId xmlns:a16="http://schemas.microsoft.com/office/drawing/2014/main" id="{864B276D-3D26-4A90-9FEC-03C534E0899C}"/>
              </a:ext>
            </a:extLst>
          </p:cNvPr>
          <p:cNvSpPr>
            <a:spLocks noChangeArrowheads="1"/>
          </p:cNvSpPr>
          <p:nvPr/>
        </p:nvSpPr>
        <p:spPr bwMode="gray">
          <a:xfrm>
            <a:off x="2807676" y="4671864"/>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lnSpc>
                <a:spcPct val="95000"/>
              </a:lnSpc>
            </a:pPr>
            <a:r>
              <a:rPr lang="en-US" altLang="fr-FR" sz="1800" dirty="0">
                <a:solidFill>
                  <a:srgbClr val="003366"/>
                </a:solidFill>
              </a:rPr>
              <a:t>Model Demonstration </a:t>
            </a:r>
          </a:p>
        </p:txBody>
      </p:sp>
      <p:pic>
        <p:nvPicPr>
          <p:cNvPr id="9" name="Picture 4" descr="https://upload.wikimedia.org/wikipedia/commons/thumb/4/41/DJI_Phantom_2_Vision%2B_V3_hovering_over_Weissfluhjoch_%28cropped%29.jpg/1920px-DJI_Phantom_2_Vision%2B_V3_hovering_over_Weissfluhjoch_%28cropped%29.jpg">
            <a:extLst>
              <a:ext uri="{FF2B5EF4-FFF2-40B4-BE49-F238E27FC236}">
                <a16:creationId xmlns:a16="http://schemas.microsoft.com/office/drawing/2014/main" id="{50B22E8A-27AE-48F3-854D-414CBB2D5AD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132"/>
          <a:stretch/>
        </p:blipFill>
        <p:spPr bwMode="auto">
          <a:xfrm>
            <a:off x="2807676" y="0"/>
            <a:ext cx="6355144" cy="315872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a:extLst>
              <a:ext uri="{FF2B5EF4-FFF2-40B4-BE49-F238E27FC236}">
                <a16:creationId xmlns:a16="http://schemas.microsoft.com/office/drawing/2014/main" id="{C302DFB3-2A9F-47A2-8E42-61303B365250}"/>
              </a:ext>
            </a:extLst>
          </p:cNvPr>
          <p:cNvSpPr>
            <a:spLocks noChangeArrowheads="1"/>
          </p:cNvSpPr>
          <p:nvPr/>
        </p:nvSpPr>
        <p:spPr bwMode="gray">
          <a:xfrm>
            <a:off x="2807676" y="5158160"/>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lgn="l" eaLnBrk="1" hangingPunct="1">
              <a:lnSpc>
                <a:spcPct val="95000"/>
              </a:lnSpc>
            </a:pPr>
            <a:r>
              <a:rPr lang="en-US" altLang="fr-FR" sz="1800" dirty="0">
                <a:solidFill>
                  <a:srgbClr val="003366"/>
                </a:solidFill>
              </a:rPr>
              <a:t>Proposed Heuristic</a:t>
            </a:r>
          </a:p>
        </p:txBody>
      </p:sp>
      <p:sp>
        <p:nvSpPr>
          <p:cNvPr id="11" name="Rectangle 2">
            <a:extLst>
              <a:ext uri="{FF2B5EF4-FFF2-40B4-BE49-F238E27FC236}">
                <a16:creationId xmlns:a16="http://schemas.microsoft.com/office/drawing/2014/main" id="{83819A01-6E0D-48A6-998E-DC8F2DF52A6F}"/>
              </a:ext>
            </a:extLst>
          </p:cNvPr>
          <p:cNvSpPr>
            <a:spLocks noChangeArrowheads="1"/>
          </p:cNvSpPr>
          <p:nvPr/>
        </p:nvSpPr>
        <p:spPr bwMode="gray">
          <a:xfrm>
            <a:off x="2817086" y="5644456"/>
            <a:ext cx="6336323" cy="383243"/>
          </a:xfrm>
          <a:prstGeom prst="rect">
            <a:avLst/>
          </a:prstGeom>
          <a:solidFill>
            <a:srgbClr val="FFC000"/>
          </a:solidFill>
          <a:ln>
            <a:noFill/>
          </a:ln>
        </p:spPr>
        <p:txBody>
          <a:bodyPr lIns="332308" tIns="16615" bIns="16615"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defRPr>
            </a:lvl9pPr>
          </a:lstStyle>
          <a:p>
            <a:pPr algn="l" eaLnBrk="1" hangingPunct="1">
              <a:lnSpc>
                <a:spcPct val="95000"/>
              </a:lnSpc>
            </a:pPr>
            <a:r>
              <a:rPr lang="en-US" altLang="fr-FR" sz="1800" dirty="0">
                <a:solidFill>
                  <a:srgbClr val="003366"/>
                </a:solidFill>
              </a:rPr>
              <a:t>Conclusions and Future Work</a:t>
            </a:r>
          </a:p>
        </p:txBody>
      </p:sp>
    </p:spTree>
    <p:extLst>
      <p:ext uri="{BB962C8B-B14F-4D97-AF65-F5344CB8AC3E}">
        <p14:creationId xmlns:p14="http://schemas.microsoft.com/office/powerpoint/2010/main" val="2681846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C46D-FE18-4F1A-8576-985F82BF1C61}"/>
              </a:ext>
            </a:extLst>
          </p:cNvPr>
          <p:cNvSpPr>
            <a:spLocks noGrp="1"/>
          </p:cNvSpPr>
          <p:nvPr>
            <p:ph type="title"/>
          </p:nvPr>
        </p:nvSpPr>
        <p:spPr/>
        <p:txBody>
          <a:bodyPr/>
          <a:lstStyle/>
          <a:p>
            <a:r>
              <a:rPr lang="en-US" dirty="0"/>
              <a:t>Context</a:t>
            </a:r>
          </a:p>
        </p:txBody>
      </p:sp>
      <p:sp>
        <p:nvSpPr>
          <p:cNvPr id="5" name="Content Placeholder 4">
            <a:extLst>
              <a:ext uri="{FF2B5EF4-FFF2-40B4-BE49-F238E27FC236}">
                <a16:creationId xmlns:a16="http://schemas.microsoft.com/office/drawing/2014/main" id="{6CE5F70B-259E-4CD3-88BF-D598057C4277}"/>
              </a:ext>
            </a:extLst>
          </p:cNvPr>
          <p:cNvSpPr>
            <a:spLocks noGrp="1"/>
          </p:cNvSpPr>
          <p:nvPr>
            <p:ph sz="quarter" idx="11"/>
          </p:nvPr>
        </p:nvSpPr>
        <p:spPr/>
        <p:txBody>
          <a:bodyPr/>
          <a:lstStyle/>
          <a:p>
            <a:pPr marL="342900" indent="-342900">
              <a:buFont typeface="Arial" panose="020B0604020202020204" pitchFamily="34" charset="0"/>
              <a:buChar char="•"/>
            </a:pPr>
            <a:r>
              <a:rPr lang="en-US" dirty="0"/>
              <a:t>In the aftermath of a disaster, often rescuers are tasked with locating victims trapped and in need of aid:</a:t>
            </a:r>
          </a:p>
          <a:p>
            <a:pPr marL="742941" lvl="1" indent="-342900">
              <a:buFont typeface="Arial" panose="020B0604020202020204" pitchFamily="34" charset="0"/>
              <a:buChar char="•"/>
            </a:pPr>
            <a:r>
              <a:rPr lang="en-US" dirty="0"/>
              <a:t>Most search and rescue procedures are incredibly manual with rescuers approaching collapsed structures; </a:t>
            </a:r>
          </a:p>
          <a:p>
            <a:pPr marL="742941" lvl="1" indent="-342900">
              <a:buFont typeface="Arial" panose="020B0604020202020204" pitchFamily="34" charset="0"/>
              <a:buChar char="•"/>
            </a:pPr>
            <a:r>
              <a:rPr lang="en-US" dirty="0"/>
              <a:t>After a disaster, human rescuers using tools such as dogs, acoustic sensors, and snake cameras to locate people;</a:t>
            </a:r>
          </a:p>
          <a:p>
            <a:pPr marL="342900" indent="-342900">
              <a:buFont typeface="Arial" panose="020B0604020202020204" pitchFamily="34" charset="0"/>
              <a:buChar char="•"/>
            </a:pPr>
            <a:r>
              <a:rPr lang="en-US" dirty="0"/>
              <a:t>Explosion of cell phone usage around the world:</a:t>
            </a:r>
          </a:p>
          <a:p>
            <a:pPr marL="742941" lvl="1" indent="-342900">
              <a:buFont typeface="Arial" panose="020B0604020202020204" pitchFamily="34" charset="0"/>
              <a:buChar char="•"/>
            </a:pPr>
            <a:r>
              <a:rPr lang="en-US" dirty="0"/>
              <a:t>Cellphones emit a host of signals by virtue of being on and active.  </a:t>
            </a:r>
          </a:p>
          <a:p>
            <a:pPr marL="742941" lvl="1" indent="-342900">
              <a:buFont typeface="Arial" panose="020B0604020202020204" pitchFamily="34" charset="0"/>
              <a:buChar char="•"/>
            </a:pPr>
            <a:r>
              <a:rPr lang="en-US" dirty="0"/>
              <a:t>Research has begun to explore the </a:t>
            </a:r>
            <a:br>
              <a:rPr lang="en-US" dirty="0"/>
            </a:br>
            <a:r>
              <a:rPr lang="en-US" dirty="0"/>
              <a:t>ability to passively or actively detect </a:t>
            </a:r>
            <a:br>
              <a:rPr lang="en-US" dirty="0"/>
            </a:br>
            <a:r>
              <a:rPr lang="en-US" dirty="0"/>
              <a:t>in interact these signals.</a:t>
            </a:r>
          </a:p>
        </p:txBody>
      </p:sp>
      <p:sp>
        <p:nvSpPr>
          <p:cNvPr id="9" name="Slide Number Placeholder 8">
            <a:extLst>
              <a:ext uri="{FF2B5EF4-FFF2-40B4-BE49-F238E27FC236}">
                <a16:creationId xmlns:a16="http://schemas.microsoft.com/office/drawing/2014/main" id="{B5C71FA8-12EC-408D-86EA-C5B7FE10D0FB}"/>
              </a:ext>
            </a:extLst>
          </p:cNvPr>
          <p:cNvSpPr>
            <a:spLocks noGrp="1"/>
          </p:cNvSpPr>
          <p:nvPr>
            <p:ph type="sldNum" sz="quarter" idx="10"/>
          </p:nvPr>
        </p:nvSpPr>
        <p:spPr/>
        <p:txBody>
          <a:bodyPr/>
          <a:lstStyle/>
          <a:p>
            <a:pPr>
              <a:defRPr/>
            </a:pPr>
            <a:fld id="{18F297E4-7C54-443A-B308-AED81588BC52}" type="slidenum">
              <a:rPr lang="fr-CA" smtClean="0"/>
              <a:pPr>
                <a:defRPr/>
              </a:pPr>
              <a:t>3</a:t>
            </a:fld>
            <a:endParaRPr lang="fr-CA"/>
          </a:p>
        </p:txBody>
      </p:sp>
      <p:grpSp>
        <p:nvGrpSpPr>
          <p:cNvPr id="8" name="Group 7">
            <a:extLst>
              <a:ext uri="{FF2B5EF4-FFF2-40B4-BE49-F238E27FC236}">
                <a16:creationId xmlns:a16="http://schemas.microsoft.com/office/drawing/2014/main" id="{1DE25F3E-E84E-4AF7-BDE7-683C2E3AC300}"/>
              </a:ext>
            </a:extLst>
          </p:cNvPr>
          <p:cNvGrpSpPr/>
          <p:nvPr/>
        </p:nvGrpSpPr>
        <p:grpSpPr>
          <a:xfrm>
            <a:off x="5486400" y="4121962"/>
            <a:ext cx="3200400" cy="2132556"/>
            <a:chOff x="5571744" y="3945699"/>
            <a:chExt cx="3200400" cy="2132556"/>
          </a:xfrm>
        </p:grpSpPr>
        <p:pic>
          <p:nvPicPr>
            <p:cNvPr id="6" name="Picture 2" descr="Moore, Okla., May 22, 2013 -- FEMA Urban Search and Rescue (NE TF1) team members search house to house for survivors in tornado devastated neighborhood in Moore, Oklahoma. Andrea Booher/FEMA">
              <a:extLst>
                <a:ext uri="{FF2B5EF4-FFF2-40B4-BE49-F238E27FC236}">
                  <a16:creationId xmlns:a16="http://schemas.microsoft.com/office/drawing/2014/main" id="{6C6316CF-8C18-4613-8CF6-0966BFC34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1744" y="3945699"/>
              <a:ext cx="3200400" cy="21325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29585F-B9A6-41D7-A48E-BDE747557355}"/>
                </a:ext>
              </a:extLst>
            </p:cNvPr>
            <p:cNvSpPr txBox="1"/>
            <p:nvPr/>
          </p:nvSpPr>
          <p:spPr>
            <a:xfrm>
              <a:off x="5571744" y="5662757"/>
              <a:ext cx="3200400" cy="415498"/>
            </a:xfrm>
            <a:prstGeom prst="rect">
              <a:avLst/>
            </a:prstGeom>
            <a:solidFill>
              <a:srgbClr val="D9D9D9">
                <a:alpha val="85000"/>
              </a:srgbClr>
            </a:solidFill>
          </p:spPr>
          <p:txBody>
            <a:bodyPr wrap="square" rtlCol="0">
              <a:spAutoFit/>
            </a:bodyPr>
            <a:lstStyle/>
            <a:p>
              <a:r>
                <a:rPr lang="en-US" sz="700" dirty="0">
                  <a:solidFill>
                    <a:srgbClr val="002060"/>
                  </a:solidFill>
                </a:rPr>
                <a:t>FEMA Urban Search and Rescue team members search house to house for survivors in tornado devastated neighborhood in Moore, Oklahoma. Andrea </a:t>
              </a:r>
              <a:r>
                <a:rPr lang="en-US" sz="700" dirty="0" err="1">
                  <a:solidFill>
                    <a:srgbClr val="002060"/>
                  </a:solidFill>
                </a:rPr>
                <a:t>Booher</a:t>
              </a:r>
              <a:r>
                <a:rPr lang="en-US" sz="700" dirty="0">
                  <a:solidFill>
                    <a:srgbClr val="002060"/>
                  </a:solidFill>
                </a:rPr>
                <a:t> for FEMA</a:t>
              </a:r>
            </a:p>
          </p:txBody>
        </p:sp>
      </p:grpSp>
    </p:spTree>
    <p:extLst>
      <p:ext uri="{BB962C8B-B14F-4D97-AF65-F5344CB8AC3E}">
        <p14:creationId xmlns:p14="http://schemas.microsoft.com/office/powerpoint/2010/main" val="311241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1B35-8161-4104-8AAB-78C6E03FC0E6}"/>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CA701B2D-AE54-4550-8B5C-6E068D314C4E}"/>
              </a:ext>
            </a:extLst>
          </p:cNvPr>
          <p:cNvSpPr>
            <a:spLocks noGrp="1"/>
          </p:cNvSpPr>
          <p:nvPr>
            <p:ph type="sldNum" sz="quarter" idx="10"/>
          </p:nvPr>
        </p:nvSpPr>
        <p:spPr/>
        <p:txBody>
          <a:bodyPr/>
          <a:lstStyle/>
          <a:p>
            <a:pPr>
              <a:defRPr/>
            </a:pPr>
            <a:fld id="{18F297E4-7C54-443A-B308-AED81588BC52}" type="slidenum">
              <a:rPr lang="fr-CA" smtClean="0"/>
              <a:pPr>
                <a:defRPr/>
              </a:pPr>
              <a:t>4</a:t>
            </a:fld>
            <a:endParaRPr lang="fr-CA"/>
          </a:p>
        </p:txBody>
      </p:sp>
      <p:sp>
        <p:nvSpPr>
          <p:cNvPr id="4" name="Content Placeholder 3">
            <a:extLst>
              <a:ext uri="{FF2B5EF4-FFF2-40B4-BE49-F238E27FC236}">
                <a16:creationId xmlns:a16="http://schemas.microsoft.com/office/drawing/2014/main" id="{59AB8D49-249A-41D0-824E-C3D5000900A0}"/>
              </a:ext>
            </a:extLst>
          </p:cNvPr>
          <p:cNvSpPr>
            <a:spLocks noGrp="1"/>
          </p:cNvSpPr>
          <p:nvPr>
            <p:ph sz="quarter" idx="11"/>
          </p:nvPr>
        </p:nvSpPr>
        <p:spPr/>
        <p:txBody>
          <a:bodyPr/>
          <a:lstStyle/>
          <a:p>
            <a:pPr marL="342900" indent="-342900">
              <a:buFont typeface="Arial" panose="020B0604020202020204" pitchFamily="34" charset="0"/>
              <a:buChar char="•"/>
            </a:pPr>
            <a:r>
              <a:rPr lang="en-US" sz="2400" dirty="0"/>
              <a:t>Some organizations and research institutions have begun to look at the use of drones in the search and rescue operations;</a:t>
            </a:r>
          </a:p>
          <a:p>
            <a:pPr marL="342900" indent="-342900">
              <a:buFont typeface="Arial" panose="020B0604020202020204" pitchFamily="34" charset="0"/>
              <a:buChar char="•"/>
            </a:pPr>
            <a:r>
              <a:rPr lang="en-US" sz="2400" dirty="0"/>
              <a:t>Attaching a wireless sensor, a device to detect cell phones, to the done can allow the drone to locate cell phone users in a region;</a:t>
            </a:r>
          </a:p>
          <a:p>
            <a:pPr marL="342900" indent="-342900">
              <a:buFont typeface="Arial" panose="020B0604020202020204" pitchFamily="34" charset="0"/>
              <a:buChar char="•"/>
            </a:pPr>
            <a:r>
              <a:rPr lang="en-US" sz="2400" dirty="0"/>
              <a:t>Drones have an obvious utility with the ability to fly over a disaster area;</a:t>
            </a:r>
          </a:p>
          <a:p>
            <a:pPr marL="342900" indent="-342900">
              <a:buFont typeface="Arial" panose="020B0604020202020204" pitchFamily="34" charset="0"/>
              <a:buChar char="•"/>
            </a:pPr>
            <a:r>
              <a:rPr lang="en-US" sz="2400" dirty="0"/>
              <a:t>Drones have a hard endurance constraint (flight time) and cannot usually cover the entire search area alone.</a:t>
            </a:r>
          </a:p>
        </p:txBody>
      </p:sp>
    </p:spTree>
    <p:extLst>
      <p:ext uri="{BB962C8B-B14F-4D97-AF65-F5344CB8AC3E}">
        <p14:creationId xmlns:p14="http://schemas.microsoft.com/office/powerpoint/2010/main" val="94917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4B4B-5539-44CE-9F29-B090A04357FA}"/>
              </a:ext>
            </a:extLst>
          </p:cNvPr>
          <p:cNvSpPr>
            <a:spLocks noGrp="1"/>
          </p:cNvSpPr>
          <p:nvPr>
            <p:ph type="title"/>
          </p:nvPr>
        </p:nvSpPr>
        <p:spPr/>
        <p:txBody>
          <a:bodyPr/>
          <a:lstStyle/>
          <a:p>
            <a:r>
              <a:rPr lang="en-US" dirty="0"/>
              <a:t>Problem Formulation and Constraints (1/4)</a:t>
            </a:r>
          </a:p>
        </p:txBody>
      </p:sp>
      <p:sp>
        <p:nvSpPr>
          <p:cNvPr id="3" name="Slide Number Placeholder 2">
            <a:extLst>
              <a:ext uri="{FF2B5EF4-FFF2-40B4-BE49-F238E27FC236}">
                <a16:creationId xmlns:a16="http://schemas.microsoft.com/office/drawing/2014/main" id="{FED5E4C7-EC7B-421C-952C-9E90418244C6}"/>
              </a:ext>
            </a:extLst>
          </p:cNvPr>
          <p:cNvSpPr>
            <a:spLocks noGrp="1"/>
          </p:cNvSpPr>
          <p:nvPr>
            <p:ph type="sldNum" sz="quarter" idx="10"/>
          </p:nvPr>
        </p:nvSpPr>
        <p:spPr/>
        <p:txBody>
          <a:bodyPr/>
          <a:lstStyle/>
          <a:p>
            <a:pPr>
              <a:defRPr/>
            </a:pPr>
            <a:fld id="{18F297E4-7C54-443A-B308-AED81588BC52}" type="slidenum">
              <a:rPr lang="fr-CA" smtClean="0"/>
              <a:pPr>
                <a:defRPr/>
              </a:pPr>
              <a:t>5</a:t>
            </a:fld>
            <a:endParaRPr lang="fr-CA"/>
          </a:p>
        </p:txBody>
      </p:sp>
      <p:sp>
        <p:nvSpPr>
          <p:cNvPr id="4" name="Content Placeholder 3">
            <a:extLst>
              <a:ext uri="{FF2B5EF4-FFF2-40B4-BE49-F238E27FC236}">
                <a16:creationId xmlns:a16="http://schemas.microsoft.com/office/drawing/2014/main" id="{F7AC5949-51D9-48EA-B5FB-C0868F993D43}"/>
              </a:ext>
            </a:extLst>
          </p:cNvPr>
          <p:cNvSpPr>
            <a:spLocks noGrp="1"/>
          </p:cNvSpPr>
          <p:nvPr>
            <p:ph sz="quarter" idx="11"/>
          </p:nvPr>
        </p:nvSpPr>
        <p:spPr/>
        <p:txBody>
          <a:bodyPr/>
          <a:lstStyle/>
          <a:p>
            <a:pPr marL="342900" indent="-342900">
              <a:buFont typeface="Arial" panose="020B0604020202020204" pitchFamily="34" charset="0"/>
              <a:buChar char="•"/>
            </a:pPr>
            <a:r>
              <a:rPr lang="en-US" sz="2400" dirty="0"/>
              <a:t>Envision the search area discretized in into scanning areas,</a:t>
            </a:r>
          </a:p>
          <a:p>
            <a:pPr marL="342900" indent="-342900">
              <a:buFont typeface="Arial" panose="020B0604020202020204" pitchFamily="34" charset="0"/>
              <a:buChar char="•"/>
            </a:pPr>
            <a:r>
              <a:rPr lang="en-US" sz="2400" dirty="0"/>
              <a:t>A drone with a wireless sensor attached will fly to and scan a scanning area,</a:t>
            </a:r>
          </a:p>
          <a:p>
            <a:pPr marL="342900" indent="-342900">
              <a:buFont typeface="Arial" panose="020B0604020202020204" pitchFamily="34" charset="0"/>
              <a:buChar char="•"/>
            </a:pPr>
            <a:r>
              <a:rPr lang="en-US" sz="2400" dirty="0"/>
              <a:t>Drones have a hard </a:t>
            </a:r>
            <a:r>
              <a:rPr lang="en-US" sz="2400" i="1" dirty="0"/>
              <a:t>endurance constraint</a:t>
            </a:r>
            <a:r>
              <a:rPr lang="en-US" sz="2400" dirty="0"/>
              <a:t>, flight time,</a:t>
            </a:r>
            <a:endParaRPr lang="en-US" sz="2400" i="1" dirty="0"/>
          </a:p>
          <a:p>
            <a:pPr marL="342900" indent="-342900">
              <a:buFont typeface="Arial" panose="020B0604020202020204" pitchFamily="34" charset="0"/>
              <a:buChar char="•"/>
            </a:pPr>
            <a:r>
              <a:rPr lang="en-US" sz="2400" dirty="0"/>
              <a:t>Drones will consume flight time along the route </a:t>
            </a:r>
            <a:r>
              <a:rPr lang="en-US" sz="2400" i="1" dirty="0"/>
              <a:t>and</a:t>
            </a:r>
            <a:r>
              <a:rPr lang="en-US" sz="2400" dirty="0"/>
              <a:t> at each scanning site</a:t>
            </a:r>
          </a:p>
        </p:txBody>
      </p:sp>
    </p:spTree>
    <p:extLst>
      <p:ext uri="{BB962C8B-B14F-4D97-AF65-F5344CB8AC3E}">
        <p14:creationId xmlns:p14="http://schemas.microsoft.com/office/powerpoint/2010/main" val="193654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6A4-5C1C-4587-895A-924A013A236A}"/>
              </a:ext>
            </a:extLst>
          </p:cNvPr>
          <p:cNvSpPr>
            <a:spLocks noGrp="1"/>
          </p:cNvSpPr>
          <p:nvPr>
            <p:ph type="title"/>
          </p:nvPr>
        </p:nvSpPr>
        <p:spPr/>
        <p:txBody>
          <a:bodyPr/>
          <a:lstStyle/>
          <a:p>
            <a:r>
              <a:rPr lang="en-US" dirty="0"/>
              <a:t>Problem Formulation and Constraints (2/4)</a:t>
            </a:r>
          </a:p>
        </p:txBody>
      </p:sp>
      <p:sp>
        <p:nvSpPr>
          <p:cNvPr id="3" name="Slide Number Placeholder 2">
            <a:extLst>
              <a:ext uri="{FF2B5EF4-FFF2-40B4-BE49-F238E27FC236}">
                <a16:creationId xmlns:a16="http://schemas.microsoft.com/office/drawing/2014/main" id="{5609B806-E7D4-4124-AC4B-BED4ABFFFC6B}"/>
              </a:ext>
            </a:extLst>
          </p:cNvPr>
          <p:cNvSpPr>
            <a:spLocks noGrp="1"/>
          </p:cNvSpPr>
          <p:nvPr>
            <p:ph type="sldNum" sz="quarter" idx="10"/>
          </p:nvPr>
        </p:nvSpPr>
        <p:spPr/>
        <p:txBody>
          <a:bodyPr/>
          <a:lstStyle/>
          <a:p>
            <a:pPr>
              <a:defRPr/>
            </a:pPr>
            <a:fld id="{18F297E4-7C54-443A-B308-AED81588BC52}" type="slidenum">
              <a:rPr lang="fr-CA" smtClean="0"/>
              <a:pPr>
                <a:defRPr/>
              </a:pPr>
              <a:t>6</a:t>
            </a:fld>
            <a:endParaRPr lang="fr-CA"/>
          </a:p>
        </p:txBody>
      </p:sp>
      <p:sp>
        <p:nvSpPr>
          <p:cNvPr id="4" name="Content Placeholder 3">
            <a:extLst>
              <a:ext uri="{FF2B5EF4-FFF2-40B4-BE49-F238E27FC236}">
                <a16:creationId xmlns:a16="http://schemas.microsoft.com/office/drawing/2014/main" id="{C9FD2090-9C35-46AF-BE84-F226E386F75E}"/>
              </a:ext>
            </a:extLst>
          </p:cNvPr>
          <p:cNvSpPr>
            <a:spLocks noGrp="1"/>
          </p:cNvSpPr>
          <p:nvPr>
            <p:ph sz="quarter" idx="11"/>
          </p:nvPr>
        </p:nvSpPr>
        <p:spPr/>
        <p:txBody>
          <a:bodyPr/>
          <a:lstStyle/>
          <a:p>
            <a:pPr marL="342900" indent="-342900">
              <a:buFont typeface="Arial" panose="020B0604020202020204" pitchFamily="34" charset="0"/>
              <a:buChar char="•"/>
            </a:pPr>
            <a:r>
              <a:rPr lang="en-US" dirty="0"/>
              <a:t>Formulation envisioned as a distance-constrained capacity vehicle routing problem (DCVRP).</a:t>
            </a:r>
          </a:p>
          <a:p>
            <a:pPr marL="342900" indent="-342900">
              <a:buFont typeface="Arial" panose="020B0604020202020204" pitchFamily="34" charset="0"/>
              <a:buChar char="•"/>
            </a:pPr>
            <a:r>
              <a:rPr lang="en-US" dirty="0"/>
              <a:t>Began with formulation from </a:t>
            </a:r>
            <a:r>
              <a:rPr lang="en-US" dirty="0" err="1"/>
              <a:t>Kek</a:t>
            </a:r>
            <a:r>
              <a:rPr lang="en-US" dirty="0"/>
              <a:t>, et al (2008) and modified to suit the problem here,</a:t>
            </a:r>
          </a:p>
          <a:p>
            <a:pPr marL="342900" indent="-342900">
              <a:buFont typeface="Arial" panose="020B0604020202020204" pitchFamily="34" charset="0"/>
              <a:buChar char="•"/>
            </a:pPr>
            <a:r>
              <a:rPr lang="en-US" dirty="0"/>
              <a:t>Notable change: the DCVRP is usually outlined as having a different resource consumed at the nodes (customers) and on the arc (</a:t>
            </a:r>
            <a:r>
              <a:rPr lang="en-US" dirty="0" err="1"/>
              <a:t>enroute</a:t>
            </a:r>
            <a:r>
              <a:rPr lang="en-US" dirty="0"/>
              <a:t>). </a:t>
            </a:r>
          </a:p>
          <a:p>
            <a:pPr marL="342900" indent="-342900">
              <a:buFont typeface="Arial" panose="020B0604020202020204" pitchFamily="34" charset="0"/>
              <a:buChar char="•"/>
            </a:pPr>
            <a:r>
              <a:rPr lang="en-US" dirty="0"/>
              <a:t>In a post-disaster context: time windows less important than overall service time.</a:t>
            </a:r>
          </a:p>
          <a:p>
            <a:pPr marL="342900" indent="-342900">
              <a:buFont typeface="Arial" panose="020B0604020202020204" pitchFamily="34" charset="0"/>
              <a:buChar char="•"/>
            </a:pPr>
            <a:endParaRPr lang="en-US" dirty="0"/>
          </a:p>
          <a:p>
            <a:endParaRPr lang="en-US" dirty="0"/>
          </a:p>
        </p:txBody>
      </p:sp>
      <p:sp>
        <p:nvSpPr>
          <p:cNvPr id="5" name="Rectangle 4">
            <a:extLst>
              <a:ext uri="{FF2B5EF4-FFF2-40B4-BE49-F238E27FC236}">
                <a16:creationId xmlns:a16="http://schemas.microsoft.com/office/drawing/2014/main" id="{4A46A776-886E-4879-B57F-5DFDFCDAE3AF}"/>
              </a:ext>
            </a:extLst>
          </p:cNvPr>
          <p:cNvSpPr/>
          <p:nvPr/>
        </p:nvSpPr>
        <p:spPr>
          <a:xfrm>
            <a:off x="2590801" y="6213644"/>
            <a:ext cx="5997539" cy="507831"/>
          </a:xfrm>
          <a:prstGeom prst="rect">
            <a:avLst/>
          </a:prstGeom>
        </p:spPr>
        <p:txBody>
          <a:bodyPr wrap="square">
            <a:spAutoFit/>
          </a:bodyPr>
          <a:lstStyle/>
          <a:p>
            <a:r>
              <a:rPr lang="en-US" sz="900" dirty="0" err="1">
                <a:solidFill>
                  <a:srgbClr val="333333"/>
                </a:solidFill>
                <a:latin typeface="Times" panose="02020603050405020304" pitchFamily="18" charset="0"/>
                <a:cs typeface="Times" panose="02020603050405020304" pitchFamily="18" charset="0"/>
              </a:rPr>
              <a:t>Kek</a:t>
            </a:r>
            <a:r>
              <a:rPr lang="en-US" sz="900" dirty="0">
                <a:solidFill>
                  <a:srgbClr val="333333"/>
                </a:solidFill>
                <a:latin typeface="Times" panose="02020603050405020304" pitchFamily="18" charset="0"/>
                <a:cs typeface="Times" panose="02020603050405020304" pitchFamily="18" charset="0"/>
              </a:rPr>
              <a:t>, A. G., </a:t>
            </a:r>
            <a:r>
              <a:rPr lang="en-US" sz="900" dirty="0" err="1">
                <a:solidFill>
                  <a:srgbClr val="333333"/>
                </a:solidFill>
                <a:latin typeface="Times" panose="02020603050405020304" pitchFamily="18" charset="0"/>
                <a:cs typeface="Times" panose="02020603050405020304" pitchFamily="18" charset="0"/>
              </a:rPr>
              <a:t>Cheu</a:t>
            </a:r>
            <a:r>
              <a:rPr lang="en-US" sz="900" dirty="0">
                <a:solidFill>
                  <a:srgbClr val="333333"/>
                </a:solidFill>
                <a:latin typeface="Times" panose="02020603050405020304" pitchFamily="18" charset="0"/>
                <a:cs typeface="Times" panose="02020603050405020304" pitchFamily="18" charset="0"/>
              </a:rPr>
              <a:t>, R. L., &amp; Meng, Q. (2008). Distance-constrained capacitated vehicle routing problems with flexible assignment of start and end depots. </a:t>
            </a:r>
            <a:r>
              <a:rPr lang="en-US" sz="900" i="1" dirty="0">
                <a:solidFill>
                  <a:srgbClr val="333333"/>
                </a:solidFill>
                <a:latin typeface="Times" panose="02020603050405020304" pitchFamily="18" charset="0"/>
                <a:cs typeface="Times" panose="02020603050405020304" pitchFamily="18" charset="0"/>
              </a:rPr>
              <a:t>Mathematical and Computer Modelling,</a:t>
            </a:r>
            <a:r>
              <a:rPr lang="en-US" sz="900" dirty="0">
                <a:solidFill>
                  <a:srgbClr val="333333"/>
                </a:solidFill>
                <a:latin typeface="Times" panose="02020603050405020304" pitchFamily="18" charset="0"/>
                <a:cs typeface="Times" panose="02020603050405020304" pitchFamily="18" charset="0"/>
              </a:rPr>
              <a:t> </a:t>
            </a:r>
            <a:r>
              <a:rPr lang="en-US" sz="900" i="1" dirty="0">
                <a:solidFill>
                  <a:srgbClr val="333333"/>
                </a:solidFill>
                <a:latin typeface="Times" panose="02020603050405020304" pitchFamily="18" charset="0"/>
                <a:cs typeface="Times" panose="02020603050405020304" pitchFamily="18" charset="0"/>
              </a:rPr>
              <a:t>47</a:t>
            </a:r>
            <a:r>
              <a:rPr lang="en-US" sz="900" dirty="0">
                <a:solidFill>
                  <a:srgbClr val="333333"/>
                </a:solidFill>
                <a:latin typeface="Times" panose="02020603050405020304" pitchFamily="18" charset="0"/>
                <a:cs typeface="Times" panose="02020603050405020304" pitchFamily="18" charset="0"/>
              </a:rPr>
              <a:t>(1-2), 140-152. doi:</a:t>
            </a:r>
            <a:r>
              <a:rPr lang="en-US" sz="900" dirty="0">
                <a:solidFill>
                  <a:srgbClr val="428BCA"/>
                </a:solidFill>
                <a:latin typeface="Times" panose="02020603050405020304" pitchFamily="18" charset="0"/>
                <a:cs typeface="Times" panose="02020603050405020304" pitchFamily="18" charset="0"/>
                <a:hlinkClick r:id="rId2"/>
              </a:rPr>
              <a:t>10.1016/j.mcm.2007.02.007</a:t>
            </a:r>
            <a:endParaRPr lang="en-US" sz="900" dirty="0">
              <a:solidFill>
                <a:srgbClr val="333333"/>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1989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4F49-DC5F-42EE-AC92-10F6AD72469E}"/>
              </a:ext>
            </a:extLst>
          </p:cNvPr>
          <p:cNvSpPr>
            <a:spLocks noGrp="1"/>
          </p:cNvSpPr>
          <p:nvPr>
            <p:ph type="title"/>
          </p:nvPr>
        </p:nvSpPr>
        <p:spPr/>
        <p:txBody>
          <a:bodyPr/>
          <a:lstStyle/>
          <a:p>
            <a:r>
              <a:rPr lang="en-US" dirty="0"/>
              <a:t>Problem Formulation and Constraints (3/4)</a:t>
            </a:r>
          </a:p>
        </p:txBody>
      </p:sp>
      <p:sp>
        <p:nvSpPr>
          <p:cNvPr id="3" name="Slide Number Placeholder 2">
            <a:extLst>
              <a:ext uri="{FF2B5EF4-FFF2-40B4-BE49-F238E27FC236}">
                <a16:creationId xmlns:a16="http://schemas.microsoft.com/office/drawing/2014/main" id="{28FFB603-C7DE-4233-9673-09AC0E3F692B}"/>
              </a:ext>
            </a:extLst>
          </p:cNvPr>
          <p:cNvSpPr>
            <a:spLocks noGrp="1"/>
          </p:cNvSpPr>
          <p:nvPr>
            <p:ph type="sldNum" sz="quarter" idx="10"/>
          </p:nvPr>
        </p:nvSpPr>
        <p:spPr/>
        <p:txBody>
          <a:bodyPr/>
          <a:lstStyle/>
          <a:p>
            <a:pPr>
              <a:defRPr/>
            </a:pPr>
            <a:fld id="{18F297E4-7C54-443A-B308-AED81588BC52}" type="slidenum">
              <a:rPr lang="fr-CA" smtClean="0"/>
              <a:pPr>
                <a:defRPr/>
              </a:pPr>
              <a:t>7</a:t>
            </a:fld>
            <a:endParaRPr lang="fr-CA"/>
          </a:p>
        </p:txBody>
      </p:sp>
      <p:sp>
        <p:nvSpPr>
          <p:cNvPr id="5" name="Content Placeholder 2">
            <a:extLst>
              <a:ext uri="{FF2B5EF4-FFF2-40B4-BE49-F238E27FC236}">
                <a16:creationId xmlns:a16="http://schemas.microsoft.com/office/drawing/2014/main" id="{14C363E7-D8FC-47C5-B35C-EAD0DAFE3E6C}"/>
              </a:ext>
            </a:extLst>
          </p:cNvPr>
          <p:cNvSpPr txBox="1">
            <a:spLocks/>
          </p:cNvSpPr>
          <p:nvPr/>
        </p:nvSpPr>
        <p:spPr>
          <a:xfrm>
            <a:off x="457200" y="1412776"/>
            <a:ext cx="4114800" cy="4351338"/>
          </a:xfrm>
          <a:prstGeom prst="rect">
            <a:avLst/>
          </a:prstGeom>
        </p:spPr>
        <p:txBody>
          <a:bodyPr/>
          <a:lst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2"/>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a:lstStyle>
          <a:p>
            <a:pPr marL="0" indent="0"/>
            <a:r>
              <a:rPr lang="en-US" kern="0" dirty="0"/>
              <a:t>Sets:</a:t>
            </a:r>
          </a:p>
          <a:p>
            <a:pPr marL="0" indent="0"/>
            <a:endParaRPr lang="en-US" kern="0" dirty="0"/>
          </a:p>
        </p:txBody>
      </p:sp>
      <p:sp>
        <p:nvSpPr>
          <p:cNvPr id="6" name="Content Placeholder 6">
            <a:extLst>
              <a:ext uri="{FF2B5EF4-FFF2-40B4-BE49-F238E27FC236}">
                <a16:creationId xmlns:a16="http://schemas.microsoft.com/office/drawing/2014/main" id="{B3B45B67-3775-46E3-A274-CF237AAF628C}"/>
              </a:ext>
            </a:extLst>
          </p:cNvPr>
          <p:cNvSpPr txBox="1">
            <a:spLocks/>
          </p:cNvSpPr>
          <p:nvPr/>
        </p:nvSpPr>
        <p:spPr>
          <a:xfrm>
            <a:off x="4572000" y="1412776"/>
            <a:ext cx="4114800" cy="4351338"/>
          </a:xfrm>
          <a:prstGeom prst="rect">
            <a:avLst/>
          </a:prstGeom>
        </p:spPr>
        <p:txBody>
          <a:bodyPr/>
          <a:lst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2"/>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a:lstStyle>
          <a:p>
            <a:pPr marL="0" indent="0"/>
            <a:r>
              <a:rPr lang="en-US" kern="0" dirty="0"/>
              <a:t>Parameters: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100BA4C-FB4B-4A46-8F7E-93A6B5539FD7}"/>
                  </a:ext>
                </a:extLst>
              </p:cNvPr>
              <p:cNvGraphicFramePr>
                <a:graphicFrameLocks noGrp="1"/>
              </p:cNvGraphicFramePr>
              <p:nvPr>
                <p:extLst>
                  <p:ext uri="{D42A27DB-BD31-4B8C-83A1-F6EECF244321}">
                    <p14:modId xmlns:p14="http://schemas.microsoft.com/office/powerpoint/2010/main" val="2713944264"/>
                  </p:ext>
                </p:extLst>
              </p:nvPr>
            </p:nvGraphicFramePr>
            <p:xfrm>
              <a:off x="457200" y="2037764"/>
              <a:ext cx="4114800" cy="1087628"/>
            </p:xfrm>
            <a:graphic>
              <a:graphicData uri="http://schemas.openxmlformats.org/drawingml/2006/table">
                <a:tbl>
                  <a:tblPr firstRow="1" firstCol="1" bandRow="1">
                    <a:tableStyleId>{2D5ABB26-0587-4C30-8999-92F81FD0307C}</a:tableStyleId>
                  </a:tblPr>
                  <a:tblGrid>
                    <a:gridCol w="1090464">
                      <a:extLst>
                        <a:ext uri="{9D8B030D-6E8A-4147-A177-3AD203B41FA5}">
                          <a16:colId xmlns:a16="http://schemas.microsoft.com/office/drawing/2014/main" val="3971554914"/>
                        </a:ext>
                      </a:extLst>
                    </a:gridCol>
                    <a:gridCol w="3024336">
                      <a:extLst>
                        <a:ext uri="{9D8B030D-6E8A-4147-A177-3AD203B41FA5}">
                          <a16:colId xmlns:a16="http://schemas.microsoft.com/office/drawing/2014/main" val="284060180"/>
                        </a:ext>
                      </a:extLst>
                    </a:gridCol>
                  </a:tblGrid>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Set of customers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698386"/>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𝐻</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Set of hubs (where drones depart)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247366"/>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r>
                                  <a:rPr lang="en-US" sz="1200">
                                    <a:effectLst/>
                                    <a:latin typeface="Cambria Math" panose="02040503050406030204" pitchFamily="18" charset="0"/>
                                  </a:rPr>
                                  <m:t>=</m:t>
                                </m:r>
                                <m:r>
                                  <a:rPr lang="en-US" sz="1200">
                                    <a:effectLst/>
                                    <a:latin typeface="Cambria Math" panose="02040503050406030204" pitchFamily="18" charset="0"/>
                                  </a:rPr>
                                  <m:t>𝑁</m:t>
                                </m:r>
                                <m:r>
                                  <a:rPr lang="en-US" sz="1200">
                                    <a:effectLst/>
                                    <a:latin typeface="Cambria Math" panose="02040503050406030204" pitchFamily="18" charset="0"/>
                                  </a:rPr>
                                  <m:t>∪</m:t>
                                </m:r>
                                <m:r>
                                  <a:rPr lang="en-US" sz="1200">
                                    <a:effectLst/>
                                    <a:latin typeface="Cambria Math" panose="02040503050406030204" pitchFamily="18" charset="0"/>
                                  </a:rPr>
                                  <m:t>𝐻</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Set of hubs and customers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385169"/>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Set of Drones available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7053125"/>
                      </a:ext>
                    </a:extLst>
                  </a:tr>
                </a:tbl>
              </a:graphicData>
            </a:graphic>
          </p:graphicFrame>
        </mc:Choice>
        <mc:Fallback xmlns="">
          <p:graphicFrame>
            <p:nvGraphicFramePr>
              <p:cNvPr id="7" name="Table 6">
                <a:extLst>
                  <a:ext uri="{FF2B5EF4-FFF2-40B4-BE49-F238E27FC236}">
                    <a16:creationId xmlns:a16="http://schemas.microsoft.com/office/drawing/2014/main" id="{8100BA4C-FB4B-4A46-8F7E-93A6B5539FD7}"/>
                  </a:ext>
                </a:extLst>
              </p:cNvPr>
              <p:cNvGraphicFramePr>
                <a:graphicFrameLocks noGrp="1"/>
              </p:cNvGraphicFramePr>
              <p:nvPr>
                <p:extLst>
                  <p:ext uri="{D42A27DB-BD31-4B8C-83A1-F6EECF244321}">
                    <p14:modId xmlns:p14="http://schemas.microsoft.com/office/powerpoint/2010/main" val="2713944264"/>
                  </p:ext>
                </p:extLst>
              </p:nvPr>
            </p:nvGraphicFramePr>
            <p:xfrm>
              <a:off x="457200" y="2037764"/>
              <a:ext cx="4114800" cy="1087628"/>
            </p:xfrm>
            <a:graphic>
              <a:graphicData uri="http://schemas.openxmlformats.org/drawingml/2006/table">
                <a:tbl>
                  <a:tblPr firstRow="1" firstCol="1" bandRow="1">
                    <a:tableStyleId>{2D5ABB26-0587-4C30-8999-92F81FD0307C}</a:tableStyleId>
                  </a:tblPr>
                  <a:tblGrid>
                    <a:gridCol w="1090464">
                      <a:extLst>
                        <a:ext uri="{9D8B030D-6E8A-4147-A177-3AD203B41FA5}">
                          <a16:colId xmlns:a16="http://schemas.microsoft.com/office/drawing/2014/main" val="3971554914"/>
                        </a:ext>
                      </a:extLst>
                    </a:gridCol>
                    <a:gridCol w="3024336">
                      <a:extLst>
                        <a:ext uri="{9D8B030D-6E8A-4147-A177-3AD203B41FA5}">
                          <a16:colId xmlns:a16="http://schemas.microsoft.com/office/drawing/2014/main" val="284060180"/>
                        </a:ext>
                      </a:extLst>
                    </a:gridCol>
                  </a:tblGrid>
                  <a:tr h="271907">
                    <a:tc>
                      <a:txBody>
                        <a:bodyPr/>
                        <a:lstStyle/>
                        <a:p>
                          <a:endParaRPr lang="en-US"/>
                        </a:p>
                      </a:txBody>
                      <a:tcPr marL="68580" marR="68580" marT="0" marB="0">
                        <a:blipFill>
                          <a:blip r:embed="rId3"/>
                          <a:stretch>
                            <a:fillRect t="-2222" r="-277095" b="-313333"/>
                          </a:stretch>
                        </a:blipFill>
                      </a:tcPr>
                    </a:tc>
                    <a:tc>
                      <a:txBody>
                        <a:bodyPr/>
                        <a:lstStyle/>
                        <a:p>
                          <a:pPr marL="0" marR="0">
                            <a:lnSpc>
                              <a:spcPct val="107000"/>
                            </a:lnSpc>
                            <a:spcBef>
                              <a:spcPts val="0"/>
                            </a:spcBef>
                            <a:spcAft>
                              <a:spcPts val="0"/>
                            </a:spcAft>
                          </a:pPr>
                          <a:r>
                            <a:rPr lang="en-US" sz="1200">
                              <a:effectLst/>
                            </a:rPr>
                            <a:t>Set of customers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698386"/>
                      </a:ext>
                    </a:extLst>
                  </a:tr>
                  <a:tr h="271907">
                    <a:tc>
                      <a:txBody>
                        <a:bodyPr/>
                        <a:lstStyle/>
                        <a:p>
                          <a:endParaRPr lang="en-US"/>
                        </a:p>
                      </a:txBody>
                      <a:tcPr marL="68580" marR="68580" marT="0" marB="0">
                        <a:blipFill>
                          <a:blip r:embed="rId3"/>
                          <a:stretch>
                            <a:fillRect t="-102222" r="-277095" b="-213333"/>
                          </a:stretch>
                        </a:blipFill>
                      </a:tcPr>
                    </a:tc>
                    <a:tc>
                      <a:txBody>
                        <a:bodyPr/>
                        <a:lstStyle/>
                        <a:p>
                          <a:pPr marL="0" marR="0">
                            <a:lnSpc>
                              <a:spcPct val="107000"/>
                            </a:lnSpc>
                            <a:spcBef>
                              <a:spcPts val="0"/>
                            </a:spcBef>
                            <a:spcAft>
                              <a:spcPts val="0"/>
                            </a:spcAft>
                          </a:pPr>
                          <a:r>
                            <a:rPr lang="en-US" sz="1200">
                              <a:effectLst/>
                            </a:rPr>
                            <a:t>Set of hubs (where drones depart)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247366"/>
                      </a:ext>
                    </a:extLst>
                  </a:tr>
                  <a:tr h="271907">
                    <a:tc>
                      <a:txBody>
                        <a:bodyPr/>
                        <a:lstStyle/>
                        <a:p>
                          <a:endParaRPr lang="en-US"/>
                        </a:p>
                      </a:txBody>
                      <a:tcPr marL="68580" marR="68580" marT="0" marB="0">
                        <a:blipFill>
                          <a:blip r:embed="rId3"/>
                          <a:stretch>
                            <a:fillRect t="-206818" r="-277095" b="-118182"/>
                          </a:stretch>
                        </a:blipFill>
                      </a:tcPr>
                    </a:tc>
                    <a:tc>
                      <a:txBody>
                        <a:bodyPr/>
                        <a:lstStyle/>
                        <a:p>
                          <a:pPr marL="0" marR="0">
                            <a:lnSpc>
                              <a:spcPct val="107000"/>
                            </a:lnSpc>
                            <a:spcBef>
                              <a:spcPts val="0"/>
                            </a:spcBef>
                            <a:spcAft>
                              <a:spcPts val="0"/>
                            </a:spcAft>
                          </a:pPr>
                          <a:r>
                            <a:rPr lang="en-US" sz="1200" dirty="0">
                              <a:effectLst/>
                            </a:rPr>
                            <a:t>Set of hubs and customers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385169"/>
                      </a:ext>
                    </a:extLst>
                  </a:tr>
                  <a:tr h="271907">
                    <a:tc>
                      <a:txBody>
                        <a:bodyPr/>
                        <a:lstStyle/>
                        <a:p>
                          <a:endParaRPr lang="en-US"/>
                        </a:p>
                      </a:txBody>
                      <a:tcPr marL="68580" marR="68580" marT="0" marB="0">
                        <a:blipFill>
                          <a:blip r:embed="rId3"/>
                          <a:stretch>
                            <a:fillRect t="-300000" r="-277095" b="-15556"/>
                          </a:stretch>
                        </a:blipFill>
                      </a:tcPr>
                    </a:tc>
                    <a:tc>
                      <a:txBody>
                        <a:bodyPr/>
                        <a:lstStyle/>
                        <a:p>
                          <a:pPr marL="0" marR="0">
                            <a:lnSpc>
                              <a:spcPct val="107000"/>
                            </a:lnSpc>
                            <a:spcBef>
                              <a:spcPts val="0"/>
                            </a:spcBef>
                            <a:spcAft>
                              <a:spcPts val="0"/>
                            </a:spcAft>
                          </a:pPr>
                          <a:r>
                            <a:rPr lang="en-US" sz="1200" dirty="0">
                              <a:effectLst/>
                            </a:rPr>
                            <a:t>Set of Drones available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705312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71FC78A-CC06-4A20-90B2-54EA134A8B08}"/>
                  </a:ext>
                </a:extLst>
              </p:cNvPr>
              <p:cNvGraphicFramePr>
                <a:graphicFrameLocks noGrp="1"/>
              </p:cNvGraphicFramePr>
              <p:nvPr>
                <p:extLst>
                  <p:ext uri="{D42A27DB-BD31-4B8C-83A1-F6EECF244321}">
                    <p14:modId xmlns:p14="http://schemas.microsoft.com/office/powerpoint/2010/main" val="162477104"/>
                  </p:ext>
                </p:extLst>
              </p:nvPr>
            </p:nvGraphicFramePr>
            <p:xfrm>
              <a:off x="4572000" y="2037764"/>
              <a:ext cx="4114800" cy="1395540"/>
            </p:xfrm>
            <a:graphic>
              <a:graphicData uri="http://schemas.openxmlformats.org/drawingml/2006/table">
                <a:tbl>
                  <a:tblPr firstRow="1" firstCol="1" bandRow="1">
                    <a:tableStyleId>{2D5ABB26-0587-4C30-8999-92F81FD0307C}</a:tableStyleId>
                  </a:tblPr>
                  <a:tblGrid>
                    <a:gridCol w="516049">
                      <a:extLst>
                        <a:ext uri="{9D8B030D-6E8A-4147-A177-3AD203B41FA5}">
                          <a16:colId xmlns:a16="http://schemas.microsoft.com/office/drawing/2014/main" val="2890152275"/>
                        </a:ext>
                      </a:extLst>
                    </a:gridCol>
                    <a:gridCol w="3598751">
                      <a:extLst>
                        <a:ext uri="{9D8B030D-6E8A-4147-A177-3AD203B41FA5}">
                          <a16:colId xmlns:a16="http://schemas.microsoft.com/office/drawing/2014/main" val="3961382312"/>
                        </a:ext>
                      </a:extLst>
                    </a:gridCol>
                  </a:tblGrid>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𝑖𝑗</m:t>
                                    </m:r>
                                  </m:sub>
                                </m:sSub>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Cost (time) of going from </a:t>
                          </a:r>
                          <a14:m>
                            <m:oMath xmlns:m="http://schemas.openxmlformats.org/officeDocument/2006/math">
                              <m:r>
                                <a:rPr lang="en-US" sz="1200">
                                  <a:effectLst/>
                                  <a:latin typeface="Cambria Math" panose="02040503050406030204" pitchFamily="18" charset="0"/>
                                </a:rPr>
                                <m:t>𝑖</m:t>
                              </m:r>
                            </m:oMath>
                          </a14:m>
                          <a:r>
                            <a:rPr lang="en-US" sz="1200" dirty="0">
                              <a:effectLst/>
                            </a:rPr>
                            <a:t> to </a:t>
                          </a:r>
                          <a14:m>
                            <m:oMath xmlns:m="http://schemas.openxmlformats.org/officeDocument/2006/math">
                              <m:r>
                                <a:rPr lang="en-US" sz="1200">
                                  <a:effectLst/>
                                  <a:latin typeface="Cambria Math" panose="02040503050406030204" pitchFamily="18" charset="0"/>
                                </a:rPr>
                                <m:t>𝑗</m:t>
                              </m:r>
                            </m:oMath>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9110148"/>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𝑖</m:t>
                                    </m:r>
                                  </m:sub>
                                </m:sSub>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Demand (time) of scanning at site </a:t>
                          </a:r>
                          <a14:m>
                            <m:oMath xmlns:m="http://schemas.openxmlformats.org/officeDocument/2006/math">
                              <m:r>
                                <a:rPr lang="en-US" sz="1200">
                                  <a:effectLst/>
                                  <a:latin typeface="Cambria Math" panose="02040503050406030204" pitchFamily="18" charset="0"/>
                                </a:rPr>
                                <m:t>𝑖</m:t>
                              </m:r>
                            </m:oMath>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5261120"/>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𝑄</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The upper limit of time a drone can fly (endurance)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303589"/>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𝐾</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The upper limit on the number of drones available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8166255"/>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𝑀</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Big ass number, specifically </a:t>
                          </a:r>
                          <a14:m>
                            <m:oMath xmlns:m="http://schemas.openxmlformats.org/officeDocument/2006/math">
                              <m:r>
                                <a:rPr lang="en-US" sz="1200">
                                  <a:effectLst/>
                                  <a:latin typeface="Cambria Math" panose="02040503050406030204" pitchFamily="18" charset="0"/>
                                </a:rPr>
                                <m:t>𝑄</m:t>
                              </m:r>
                              <m:r>
                                <a:rPr lang="en-US" sz="1200" b="0" i="0" smtClean="0">
                                  <a:effectLst/>
                                  <a:latin typeface="Cambria Math" panose="02040503050406030204" pitchFamily="18" charset="0"/>
                                </a:rPr>
                                <m:t>+</m:t>
                              </m:r>
                              <m:limLow>
                                <m:limLowPr>
                                  <m:ctrlPr>
                                    <a:rPr lang="en-US" sz="1200" b="0" i="1" smtClean="0">
                                      <a:effectLst/>
                                      <a:latin typeface="Cambria Math" panose="02040503050406030204" pitchFamily="18" charset="0"/>
                                    </a:rPr>
                                  </m:ctrlPr>
                                </m:limLowPr>
                                <m:e>
                                  <m:r>
                                    <m:rPr>
                                      <m:sty m:val="p"/>
                                    </m:rPr>
                                    <a:rPr lang="en-US" sz="1200" b="0" i="0" smtClean="0">
                                      <a:effectLst/>
                                      <a:latin typeface="Cambria Math" panose="02040503050406030204" pitchFamily="18" charset="0"/>
                                    </a:rPr>
                                    <m:t>max</m:t>
                                  </m:r>
                                </m:e>
                                <m:lim>
                                  <m:r>
                                    <a:rPr lang="en-US" sz="1200" b="0" i="1" smtClean="0">
                                      <a:effectLst/>
                                      <a:latin typeface="Cambria Math" panose="02040503050406030204" pitchFamily="18" charset="0"/>
                                    </a:rPr>
                                    <m:t>𝑗</m:t>
                                  </m:r>
                                </m:lim>
                              </m:limLow>
                              <m:d>
                                <m:dPr>
                                  <m:begChr m:val="["/>
                                  <m:endChr m:val="]"/>
                                  <m:ctrlPr>
                                    <a:rPr lang="en-US" sz="1200" b="0" i="1" smtClean="0">
                                      <a:effectLst/>
                                      <a:latin typeface="Cambria Math" panose="02040503050406030204" pitchFamily="18" charset="0"/>
                                    </a:rPr>
                                  </m:ctrlPr>
                                </m:dPr>
                                <m:e>
                                  <m:sSub>
                                    <m:sSubPr>
                                      <m:ctrlPr>
                                        <a:rPr lang="en-US" sz="1200" b="0" i="1" smtClean="0">
                                          <a:effectLst/>
                                          <a:latin typeface="Cambria Math" panose="02040503050406030204" pitchFamily="18" charset="0"/>
                                        </a:rPr>
                                      </m:ctrlPr>
                                    </m:sSubPr>
                                    <m:e>
                                      <m:r>
                                        <a:rPr lang="en-US" sz="1200" b="0" i="1" smtClean="0">
                                          <a:effectLst/>
                                          <a:latin typeface="Cambria Math" panose="02040503050406030204" pitchFamily="18" charset="0"/>
                                        </a:rPr>
                                        <m:t>𝑑</m:t>
                                      </m:r>
                                    </m:e>
                                    <m:sub>
                                      <m:r>
                                        <a:rPr lang="en-US" sz="1200" b="0" i="1" smtClean="0">
                                          <a:effectLst/>
                                          <a:latin typeface="Cambria Math" panose="02040503050406030204" pitchFamily="18" charset="0"/>
                                        </a:rPr>
                                        <m:t>𝑗</m:t>
                                      </m:r>
                                    </m:sub>
                                  </m:sSub>
                                </m:e>
                              </m:d>
                            </m:oMath>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2198354"/>
                      </a:ext>
                    </a:extLst>
                  </a:tr>
                </a:tbl>
              </a:graphicData>
            </a:graphic>
          </p:graphicFrame>
        </mc:Choice>
        <mc:Fallback xmlns="">
          <p:graphicFrame>
            <p:nvGraphicFramePr>
              <p:cNvPr id="8" name="Table 7">
                <a:extLst>
                  <a:ext uri="{FF2B5EF4-FFF2-40B4-BE49-F238E27FC236}">
                    <a16:creationId xmlns:a16="http://schemas.microsoft.com/office/drawing/2014/main" id="{671FC78A-CC06-4A20-90B2-54EA134A8B08}"/>
                  </a:ext>
                </a:extLst>
              </p:cNvPr>
              <p:cNvGraphicFramePr>
                <a:graphicFrameLocks noGrp="1"/>
              </p:cNvGraphicFramePr>
              <p:nvPr>
                <p:extLst>
                  <p:ext uri="{D42A27DB-BD31-4B8C-83A1-F6EECF244321}">
                    <p14:modId xmlns:p14="http://schemas.microsoft.com/office/powerpoint/2010/main" val="162477104"/>
                  </p:ext>
                </p:extLst>
              </p:nvPr>
            </p:nvGraphicFramePr>
            <p:xfrm>
              <a:off x="4572000" y="2037764"/>
              <a:ext cx="4114800" cy="1395540"/>
            </p:xfrm>
            <a:graphic>
              <a:graphicData uri="http://schemas.openxmlformats.org/drawingml/2006/table">
                <a:tbl>
                  <a:tblPr firstRow="1" firstCol="1" bandRow="1">
                    <a:tableStyleId>{2D5ABB26-0587-4C30-8999-92F81FD0307C}</a:tableStyleId>
                  </a:tblPr>
                  <a:tblGrid>
                    <a:gridCol w="516049">
                      <a:extLst>
                        <a:ext uri="{9D8B030D-6E8A-4147-A177-3AD203B41FA5}">
                          <a16:colId xmlns:a16="http://schemas.microsoft.com/office/drawing/2014/main" val="2890152275"/>
                        </a:ext>
                      </a:extLst>
                    </a:gridCol>
                    <a:gridCol w="3598751">
                      <a:extLst>
                        <a:ext uri="{9D8B030D-6E8A-4147-A177-3AD203B41FA5}">
                          <a16:colId xmlns:a16="http://schemas.microsoft.com/office/drawing/2014/main" val="3961382312"/>
                        </a:ext>
                      </a:extLst>
                    </a:gridCol>
                  </a:tblGrid>
                  <a:tr h="287655">
                    <a:tc>
                      <a:txBody>
                        <a:bodyPr/>
                        <a:lstStyle/>
                        <a:p>
                          <a:endParaRPr lang="en-US"/>
                        </a:p>
                      </a:txBody>
                      <a:tcPr marL="68580" marR="68580" marT="0" marB="0">
                        <a:blipFill>
                          <a:blip r:embed="rId4"/>
                          <a:stretch>
                            <a:fillRect r="-694118" b="-406383"/>
                          </a:stretch>
                        </a:blipFill>
                      </a:tcPr>
                    </a:tc>
                    <a:tc>
                      <a:txBody>
                        <a:bodyPr/>
                        <a:lstStyle/>
                        <a:p>
                          <a:endParaRPr lang="en-US"/>
                        </a:p>
                      </a:txBody>
                      <a:tcPr marL="68580" marR="68580" marT="0" marB="0" anchor="ctr">
                        <a:blipFill>
                          <a:blip r:embed="rId4"/>
                          <a:stretch>
                            <a:fillRect l="-14407" b="-406383"/>
                          </a:stretch>
                        </a:blipFill>
                      </a:tcPr>
                    </a:tc>
                    <a:extLst>
                      <a:ext uri="{0D108BD9-81ED-4DB2-BD59-A6C34878D82A}">
                        <a16:rowId xmlns:a16="http://schemas.microsoft.com/office/drawing/2014/main" val="4109110148"/>
                      </a:ext>
                    </a:extLst>
                  </a:tr>
                  <a:tr h="271907">
                    <a:tc>
                      <a:txBody>
                        <a:bodyPr/>
                        <a:lstStyle/>
                        <a:p>
                          <a:endParaRPr lang="en-US"/>
                        </a:p>
                      </a:txBody>
                      <a:tcPr marL="68580" marR="68580" marT="0" marB="0">
                        <a:blipFill>
                          <a:blip r:embed="rId4"/>
                          <a:stretch>
                            <a:fillRect t="-104444" r="-694118" b="-324444"/>
                          </a:stretch>
                        </a:blipFill>
                      </a:tcPr>
                    </a:tc>
                    <a:tc>
                      <a:txBody>
                        <a:bodyPr/>
                        <a:lstStyle/>
                        <a:p>
                          <a:endParaRPr lang="en-US"/>
                        </a:p>
                      </a:txBody>
                      <a:tcPr marL="68580" marR="68580" marT="0" marB="0" anchor="ctr">
                        <a:blipFill>
                          <a:blip r:embed="rId4"/>
                          <a:stretch>
                            <a:fillRect l="-14407" t="-104444" b="-324444"/>
                          </a:stretch>
                        </a:blipFill>
                      </a:tcPr>
                    </a:tc>
                    <a:extLst>
                      <a:ext uri="{0D108BD9-81ED-4DB2-BD59-A6C34878D82A}">
                        <a16:rowId xmlns:a16="http://schemas.microsoft.com/office/drawing/2014/main" val="1545261120"/>
                      </a:ext>
                    </a:extLst>
                  </a:tr>
                  <a:tr h="271907">
                    <a:tc>
                      <a:txBody>
                        <a:bodyPr/>
                        <a:lstStyle/>
                        <a:p>
                          <a:endParaRPr lang="en-US"/>
                        </a:p>
                      </a:txBody>
                      <a:tcPr marL="68580" marR="68580" marT="0" marB="0">
                        <a:blipFill>
                          <a:blip r:embed="rId4"/>
                          <a:stretch>
                            <a:fillRect t="-204444" r="-694118" b="-224444"/>
                          </a:stretch>
                        </a:blipFill>
                      </a:tcPr>
                    </a:tc>
                    <a:tc>
                      <a:txBody>
                        <a:bodyPr/>
                        <a:lstStyle/>
                        <a:p>
                          <a:pPr marL="0" marR="0">
                            <a:lnSpc>
                              <a:spcPct val="107000"/>
                            </a:lnSpc>
                            <a:spcBef>
                              <a:spcPts val="0"/>
                            </a:spcBef>
                            <a:spcAft>
                              <a:spcPts val="0"/>
                            </a:spcAft>
                          </a:pPr>
                          <a:r>
                            <a:rPr lang="en-US" sz="1200">
                              <a:effectLst/>
                            </a:rPr>
                            <a:t>The upper limit of time a drone can fly (endurance)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303589"/>
                      </a:ext>
                    </a:extLst>
                  </a:tr>
                  <a:tr h="271907">
                    <a:tc>
                      <a:txBody>
                        <a:bodyPr/>
                        <a:lstStyle/>
                        <a:p>
                          <a:endParaRPr lang="en-US"/>
                        </a:p>
                      </a:txBody>
                      <a:tcPr marL="68580" marR="68580" marT="0" marB="0">
                        <a:blipFill>
                          <a:blip r:embed="rId4"/>
                          <a:stretch>
                            <a:fillRect t="-304444" r="-694118" b="-124444"/>
                          </a:stretch>
                        </a:blipFill>
                      </a:tcPr>
                    </a:tc>
                    <a:tc>
                      <a:txBody>
                        <a:bodyPr/>
                        <a:lstStyle/>
                        <a:p>
                          <a:pPr marL="0" marR="0">
                            <a:lnSpc>
                              <a:spcPct val="107000"/>
                            </a:lnSpc>
                            <a:spcBef>
                              <a:spcPts val="0"/>
                            </a:spcBef>
                            <a:spcAft>
                              <a:spcPts val="0"/>
                            </a:spcAft>
                          </a:pPr>
                          <a:r>
                            <a:rPr lang="en-US" sz="1200">
                              <a:effectLst/>
                            </a:rPr>
                            <a:t>The upper limit on the number of drones available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8166255"/>
                      </a:ext>
                    </a:extLst>
                  </a:tr>
                  <a:tr h="292164">
                    <a:tc>
                      <a:txBody>
                        <a:bodyPr/>
                        <a:lstStyle/>
                        <a:p>
                          <a:endParaRPr lang="en-US"/>
                        </a:p>
                      </a:txBody>
                      <a:tcPr marL="68580" marR="68580" marT="0" marB="0">
                        <a:blipFill>
                          <a:blip r:embed="rId4"/>
                          <a:stretch>
                            <a:fillRect t="-379167" r="-694118" b="-16667"/>
                          </a:stretch>
                        </a:blipFill>
                      </a:tcPr>
                    </a:tc>
                    <a:tc>
                      <a:txBody>
                        <a:bodyPr/>
                        <a:lstStyle/>
                        <a:p>
                          <a:endParaRPr lang="en-US"/>
                        </a:p>
                      </a:txBody>
                      <a:tcPr marL="68580" marR="68580" marT="0" marB="0" anchor="ctr">
                        <a:blipFill>
                          <a:blip r:embed="rId4"/>
                          <a:stretch>
                            <a:fillRect l="-14407" t="-379167" b="-16667"/>
                          </a:stretch>
                        </a:blipFill>
                      </a:tcPr>
                    </a:tc>
                    <a:extLst>
                      <a:ext uri="{0D108BD9-81ED-4DB2-BD59-A6C34878D82A}">
                        <a16:rowId xmlns:a16="http://schemas.microsoft.com/office/drawing/2014/main" val="19321983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1F929DB-B702-46D8-A30D-DA312C5DF283}"/>
                  </a:ext>
                </a:extLst>
              </p:cNvPr>
              <p:cNvGraphicFramePr>
                <a:graphicFrameLocks noGrp="1"/>
              </p:cNvGraphicFramePr>
              <p:nvPr>
                <p:extLst>
                  <p:ext uri="{D42A27DB-BD31-4B8C-83A1-F6EECF244321}">
                    <p14:modId xmlns:p14="http://schemas.microsoft.com/office/powerpoint/2010/main" val="3447120108"/>
                  </p:ext>
                </p:extLst>
              </p:nvPr>
            </p:nvGraphicFramePr>
            <p:xfrm>
              <a:off x="1603375" y="4309346"/>
              <a:ext cx="5937250" cy="1708722"/>
            </p:xfrm>
            <a:graphic>
              <a:graphicData uri="http://schemas.openxmlformats.org/drawingml/2006/table">
                <a:tbl>
                  <a:tblPr firstRow="1" firstCol="1" bandRow="1">
                    <a:tableStyleId>{2D5ABB26-0587-4C30-8999-92F81FD0307C}</a:tableStyleId>
                  </a:tblPr>
                  <a:tblGrid>
                    <a:gridCol w="968375">
                      <a:extLst>
                        <a:ext uri="{9D8B030D-6E8A-4147-A177-3AD203B41FA5}">
                          <a16:colId xmlns:a16="http://schemas.microsoft.com/office/drawing/2014/main" val="140628841"/>
                        </a:ext>
                      </a:extLst>
                    </a:gridCol>
                    <a:gridCol w="4968875">
                      <a:extLst>
                        <a:ext uri="{9D8B030D-6E8A-4147-A177-3AD203B41FA5}">
                          <a16:colId xmlns:a16="http://schemas.microsoft.com/office/drawing/2014/main" val="2388341265"/>
                        </a:ext>
                      </a:extLst>
                    </a:gridCol>
                  </a:tblGrid>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0,1</m:t>
                                    </m:r>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Arc </a:t>
                          </a:r>
                          <a14:m>
                            <m:oMath xmlns:m="http://schemas.openxmlformats.org/officeDocument/2006/math">
                              <m:r>
                                <a:rPr lang="en-US" sz="1200">
                                  <a:effectLst/>
                                  <a:latin typeface="Cambria Math" panose="02040503050406030204" pitchFamily="18" charset="0"/>
                                </a:rPr>
                                <m:t>𝑖</m:t>
                              </m:r>
                            </m:oMath>
                          </a14:m>
                          <a:r>
                            <a:rPr lang="en-US" sz="1200" dirty="0">
                              <a:effectLst/>
                            </a:rPr>
                            <a:t> to </a:t>
                          </a:r>
                          <a14:m>
                            <m:oMath xmlns:m="http://schemas.openxmlformats.org/officeDocument/2006/math">
                              <m:r>
                                <a:rPr lang="en-US" sz="1200">
                                  <a:effectLst/>
                                  <a:latin typeface="Cambria Math" panose="02040503050406030204" pitchFamily="18" charset="0"/>
                                </a:rPr>
                                <m:t>𝑗</m:t>
                              </m:r>
                            </m:oMath>
                          </a14:m>
                          <a:r>
                            <a:rPr lang="en-US" sz="1200" dirty="0">
                              <a:effectLst/>
                            </a:rPr>
                            <a:t> is traveled by drone route </a:t>
                          </a:r>
                          <a14:m>
                            <m:oMath xmlns:m="http://schemas.openxmlformats.org/officeDocument/2006/math">
                              <m:r>
                                <a:rPr lang="en-US" sz="1200">
                                  <a:effectLst/>
                                  <a:latin typeface="Cambria Math" panose="02040503050406030204" pitchFamily="18" charset="0"/>
                                </a:rPr>
                                <m:t>𝑘</m:t>
                              </m:r>
                            </m:oMath>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6182386"/>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𝑦</m:t>
                                    </m:r>
                                  </m:e>
                                  <m:sub>
                                    <m:r>
                                      <a:rPr lang="en-US" sz="1200">
                                        <a:effectLst/>
                                        <a:latin typeface="Cambria Math" panose="02040503050406030204" pitchFamily="18" charset="0"/>
                                      </a:rPr>
                                      <m:t>𝑘</m:t>
                                    </m:r>
                                  </m:sub>
                                </m:sSub>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0,1</m:t>
                                    </m:r>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Indicator variable that drone route </a:t>
                          </a:r>
                          <a14:m>
                            <m:oMath xmlns:m="http://schemas.openxmlformats.org/officeDocument/2006/math">
                              <m:r>
                                <a:rPr lang="en-US" sz="1200">
                                  <a:effectLst/>
                                  <a:latin typeface="Cambria Math" panose="02040503050406030204" pitchFamily="18" charset="0"/>
                                </a:rPr>
                                <m:t>𝑘</m:t>
                              </m:r>
                            </m:oMath>
                          </a14:m>
                          <a:r>
                            <a:rPr lang="en-US" sz="1200" dirty="0">
                              <a:effectLst/>
                            </a:rPr>
                            <a:t> is used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6868989"/>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≥0</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Load variables specifying the total load serviced by vehicle since its last visit to a depot by the time it reaches customer node. Read as maximum load on route k.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9926071"/>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𝑅</m:t>
                                    </m:r>
                                  </m:sup>
                                </m:sSubSup>
                                <m:r>
                                  <a:rPr lang="en-US" sz="1200" b="0" i="0" smtClean="0">
                                    <a:effectLst/>
                                    <a:latin typeface="Cambria Math" panose="02040503050406030204" pitchFamily="18" charset="0"/>
                                  </a:rPr>
                                  <m:t>≥0</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Amount of endurance consumed by routes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988074"/>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𝑆</m:t>
                                    </m:r>
                                  </m:sup>
                                </m:sSubSup>
                                <m:r>
                                  <a:rPr lang="en-US" sz="1200" b="0" i="0" smtClean="0">
                                    <a:effectLst/>
                                    <a:latin typeface="Cambria Math" panose="02040503050406030204" pitchFamily="18" charset="0"/>
                                  </a:rPr>
                                  <m:t>≥0</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Amount of endurance consumed by scanning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8556470"/>
                      </a:ext>
                    </a:extLst>
                  </a:tr>
                </a:tbl>
              </a:graphicData>
            </a:graphic>
          </p:graphicFrame>
        </mc:Choice>
        <mc:Fallback xmlns="">
          <p:graphicFrame>
            <p:nvGraphicFramePr>
              <p:cNvPr id="9" name="Table 8">
                <a:extLst>
                  <a:ext uri="{FF2B5EF4-FFF2-40B4-BE49-F238E27FC236}">
                    <a16:creationId xmlns:a16="http://schemas.microsoft.com/office/drawing/2014/main" id="{81F929DB-B702-46D8-A30D-DA312C5DF283}"/>
                  </a:ext>
                </a:extLst>
              </p:cNvPr>
              <p:cNvGraphicFramePr>
                <a:graphicFrameLocks noGrp="1"/>
              </p:cNvGraphicFramePr>
              <p:nvPr>
                <p:extLst>
                  <p:ext uri="{D42A27DB-BD31-4B8C-83A1-F6EECF244321}">
                    <p14:modId xmlns:p14="http://schemas.microsoft.com/office/powerpoint/2010/main" val="3447120108"/>
                  </p:ext>
                </p:extLst>
              </p:nvPr>
            </p:nvGraphicFramePr>
            <p:xfrm>
              <a:off x="1603375" y="4309346"/>
              <a:ext cx="5937250" cy="1695324"/>
            </p:xfrm>
            <a:graphic>
              <a:graphicData uri="http://schemas.openxmlformats.org/drawingml/2006/table">
                <a:tbl>
                  <a:tblPr firstRow="1" firstCol="1" bandRow="1">
                    <a:tableStyleId>{2D5ABB26-0587-4C30-8999-92F81FD0307C}</a:tableStyleId>
                  </a:tblPr>
                  <a:tblGrid>
                    <a:gridCol w="968375">
                      <a:extLst>
                        <a:ext uri="{9D8B030D-6E8A-4147-A177-3AD203B41FA5}">
                          <a16:colId xmlns:a16="http://schemas.microsoft.com/office/drawing/2014/main" val="140628841"/>
                        </a:ext>
                      </a:extLst>
                    </a:gridCol>
                    <a:gridCol w="4968875">
                      <a:extLst>
                        <a:ext uri="{9D8B030D-6E8A-4147-A177-3AD203B41FA5}">
                          <a16:colId xmlns:a16="http://schemas.microsoft.com/office/drawing/2014/main" val="2388341265"/>
                        </a:ext>
                      </a:extLst>
                    </a:gridCol>
                  </a:tblGrid>
                  <a:tr h="287655">
                    <a:tc>
                      <a:txBody>
                        <a:bodyPr/>
                        <a:lstStyle/>
                        <a:p>
                          <a:endParaRPr lang="en-US"/>
                        </a:p>
                      </a:txBody>
                      <a:tcPr marL="68580" marR="68580" marT="0" marB="0" anchor="ctr">
                        <a:blipFill>
                          <a:blip r:embed="rId5"/>
                          <a:stretch>
                            <a:fillRect r="-512579" b="-493750"/>
                          </a:stretch>
                        </a:blipFill>
                      </a:tcPr>
                    </a:tc>
                    <a:tc>
                      <a:txBody>
                        <a:bodyPr/>
                        <a:lstStyle/>
                        <a:p>
                          <a:endParaRPr lang="en-US"/>
                        </a:p>
                      </a:txBody>
                      <a:tcPr marL="68580" marR="68580" marT="0" marB="0" anchor="ctr">
                        <a:blipFill>
                          <a:blip r:embed="rId5"/>
                          <a:stretch>
                            <a:fillRect l="-19509" b="-493750"/>
                          </a:stretch>
                        </a:blipFill>
                      </a:tcPr>
                    </a:tc>
                    <a:extLst>
                      <a:ext uri="{0D108BD9-81ED-4DB2-BD59-A6C34878D82A}">
                        <a16:rowId xmlns:a16="http://schemas.microsoft.com/office/drawing/2014/main" val="2056182386"/>
                      </a:ext>
                    </a:extLst>
                  </a:tr>
                  <a:tr h="271907">
                    <a:tc>
                      <a:txBody>
                        <a:bodyPr/>
                        <a:lstStyle/>
                        <a:p>
                          <a:endParaRPr lang="en-US"/>
                        </a:p>
                      </a:txBody>
                      <a:tcPr marL="68580" marR="68580" marT="0" marB="0" anchor="ctr">
                        <a:blipFill>
                          <a:blip r:embed="rId5"/>
                          <a:stretch>
                            <a:fillRect t="-109091" r="-512579" b="-438636"/>
                          </a:stretch>
                        </a:blipFill>
                      </a:tcPr>
                    </a:tc>
                    <a:tc>
                      <a:txBody>
                        <a:bodyPr/>
                        <a:lstStyle/>
                        <a:p>
                          <a:endParaRPr lang="en-US"/>
                        </a:p>
                      </a:txBody>
                      <a:tcPr marL="68580" marR="68580" marT="0" marB="0" anchor="ctr">
                        <a:blipFill>
                          <a:blip r:embed="rId5"/>
                          <a:stretch>
                            <a:fillRect l="-19509" t="-109091" b="-438636"/>
                          </a:stretch>
                        </a:blipFill>
                      </a:tcPr>
                    </a:tc>
                    <a:extLst>
                      <a:ext uri="{0D108BD9-81ED-4DB2-BD59-A6C34878D82A}">
                        <a16:rowId xmlns:a16="http://schemas.microsoft.com/office/drawing/2014/main" val="1566868989"/>
                      </a:ext>
                    </a:extLst>
                  </a:tr>
                  <a:tr h="573723">
                    <a:tc>
                      <a:txBody>
                        <a:bodyPr/>
                        <a:lstStyle/>
                        <a:p>
                          <a:endParaRPr lang="en-US"/>
                        </a:p>
                      </a:txBody>
                      <a:tcPr marL="68580" marR="68580" marT="0" marB="0" anchor="ctr">
                        <a:blipFill>
                          <a:blip r:embed="rId5"/>
                          <a:stretch>
                            <a:fillRect t="-96842" r="-512579" b="-103158"/>
                          </a:stretch>
                        </a:blipFill>
                      </a:tcPr>
                    </a:tc>
                    <a:tc>
                      <a:txBody>
                        <a:bodyPr/>
                        <a:lstStyle/>
                        <a:p>
                          <a:pPr marL="0" marR="0">
                            <a:lnSpc>
                              <a:spcPct val="107000"/>
                            </a:lnSpc>
                            <a:spcBef>
                              <a:spcPts val="0"/>
                            </a:spcBef>
                            <a:spcAft>
                              <a:spcPts val="0"/>
                            </a:spcAft>
                          </a:pPr>
                          <a:r>
                            <a:rPr lang="en-US" sz="1200">
                              <a:effectLst/>
                            </a:rPr>
                            <a:t>Load variables specifying the total load serviced by vehicle since its last visit to a depot by the time it reaches customer node. Read as maximum load on route k.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9926071"/>
                      </a:ext>
                    </a:extLst>
                  </a:tr>
                  <a:tr h="279845">
                    <a:tc>
                      <a:txBody>
                        <a:bodyPr/>
                        <a:lstStyle/>
                        <a:p>
                          <a:endParaRPr lang="en-US"/>
                        </a:p>
                      </a:txBody>
                      <a:tcPr marL="68580" marR="68580" marT="0" marB="0" anchor="ctr">
                        <a:blipFill>
                          <a:blip r:embed="rId5"/>
                          <a:stretch>
                            <a:fillRect t="-406522" r="-512579" b="-113043"/>
                          </a:stretch>
                        </a:blipFill>
                      </a:tcPr>
                    </a:tc>
                    <a:tc>
                      <a:txBody>
                        <a:bodyPr/>
                        <a:lstStyle/>
                        <a:p>
                          <a:pPr marL="0" marR="0">
                            <a:lnSpc>
                              <a:spcPct val="107000"/>
                            </a:lnSpc>
                            <a:spcBef>
                              <a:spcPts val="0"/>
                            </a:spcBef>
                            <a:spcAft>
                              <a:spcPts val="0"/>
                            </a:spcAft>
                          </a:pPr>
                          <a:r>
                            <a:rPr lang="en-US" sz="1200">
                              <a:effectLst/>
                            </a:rPr>
                            <a:t>Amount of endurance consumed by routes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988074"/>
                      </a:ext>
                    </a:extLst>
                  </a:tr>
                  <a:tr h="282194">
                    <a:tc>
                      <a:txBody>
                        <a:bodyPr/>
                        <a:lstStyle/>
                        <a:p>
                          <a:endParaRPr lang="en-US"/>
                        </a:p>
                      </a:txBody>
                      <a:tcPr marL="68580" marR="68580" marT="0" marB="0" anchor="ctr">
                        <a:blipFill>
                          <a:blip r:embed="rId5"/>
                          <a:stretch>
                            <a:fillRect t="-495745" r="-512579" b="-10638"/>
                          </a:stretch>
                        </a:blipFill>
                      </a:tcPr>
                    </a:tc>
                    <a:tc>
                      <a:txBody>
                        <a:bodyPr/>
                        <a:lstStyle/>
                        <a:p>
                          <a:pPr marL="0" marR="0">
                            <a:lnSpc>
                              <a:spcPct val="107000"/>
                            </a:lnSpc>
                            <a:spcBef>
                              <a:spcPts val="0"/>
                            </a:spcBef>
                            <a:spcAft>
                              <a:spcPts val="0"/>
                            </a:spcAft>
                          </a:pPr>
                          <a:r>
                            <a:rPr lang="en-US" sz="1200" dirty="0">
                              <a:effectLst/>
                            </a:rPr>
                            <a:t>Amount of endurance consumed by scanning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8556470"/>
                      </a:ext>
                    </a:extLst>
                  </a:tr>
                </a:tbl>
              </a:graphicData>
            </a:graphic>
          </p:graphicFrame>
        </mc:Fallback>
      </mc:AlternateContent>
      <p:sp>
        <p:nvSpPr>
          <p:cNvPr id="10" name="TextBox 9">
            <a:extLst>
              <a:ext uri="{FF2B5EF4-FFF2-40B4-BE49-F238E27FC236}">
                <a16:creationId xmlns:a16="http://schemas.microsoft.com/office/drawing/2014/main" id="{64081222-EDA1-45C9-AA0D-503C03EE0BE0}"/>
              </a:ext>
            </a:extLst>
          </p:cNvPr>
          <p:cNvSpPr txBox="1"/>
          <p:nvPr/>
        </p:nvSpPr>
        <p:spPr>
          <a:xfrm>
            <a:off x="1331640" y="3816768"/>
            <a:ext cx="2464569" cy="369332"/>
          </a:xfrm>
          <a:prstGeom prst="rect">
            <a:avLst/>
          </a:prstGeom>
          <a:noFill/>
        </p:spPr>
        <p:txBody>
          <a:bodyPr wrap="square" rtlCol="0">
            <a:spAutoFit/>
          </a:bodyPr>
          <a:lstStyle/>
          <a:p>
            <a:r>
              <a:rPr lang="en-US" kern="0" dirty="0">
                <a:solidFill>
                  <a:srgbClr val="002060"/>
                </a:solidFill>
              </a:rPr>
              <a:t>Variables:</a:t>
            </a:r>
          </a:p>
        </p:txBody>
      </p:sp>
    </p:spTree>
    <p:extLst>
      <p:ext uri="{BB962C8B-B14F-4D97-AF65-F5344CB8AC3E}">
        <p14:creationId xmlns:p14="http://schemas.microsoft.com/office/powerpoint/2010/main" val="299046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4F49-DC5F-42EE-AC92-10F6AD72469E}"/>
              </a:ext>
            </a:extLst>
          </p:cNvPr>
          <p:cNvSpPr>
            <a:spLocks noGrp="1"/>
          </p:cNvSpPr>
          <p:nvPr>
            <p:ph type="title"/>
          </p:nvPr>
        </p:nvSpPr>
        <p:spPr/>
        <p:txBody>
          <a:bodyPr/>
          <a:lstStyle/>
          <a:p>
            <a:r>
              <a:rPr lang="en-US" dirty="0"/>
              <a:t>Problem Formulation and Constraints (3/4)</a:t>
            </a:r>
          </a:p>
        </p:txBody>
      </p:sp>
      <p:sp>
        <p:nvSpPr>
          <p:cNvPr id="3" name="Slide Number Placeholder 2">
            <a:extLst>
              <a:ext uri="{FF2B5EF4-FFF2-40B4-BE49-F238E27FC236}">
                <a16:creationId xmlns:a16="http://schemas.microsoft.com/office/drawing/2014/main" id="{28FFB603-C7DE-4233-9673-09AC0E3F692B}"/>
              </a:ext>
            </a:extLst>
          </p:cNvPr>
          <p:cNvSpPr>
            <a:spLocks noGrp="1"/>
          </p:cNvSpPr>
          <p:nvPr>
            <p:ph type="sldNum" sz="quarter" idx="10"/>
          </p:nvPr>
        </p:nvSpPr>
        <p:spPr/>
        <p:txBody>
          <a:bodyPr/>
          <a:lstStyle/>
          <a:p>
            <a:pPr>
              <a:defRPr/>
            </a:pPr>
            <a:fld id="{18F297E4-7C54-443A-B308-AED81588BC52}" type="slidenum">
              <a:rPr lang="fr-CA" smtClean="0"/>
              <a:pPr>
                <a:defRPr/>
              </a:pPr>
              <a:t>8</a:t>
            </a:fld>
            <a:endParaRPr lang="fr-CA"/>
          </a:p>
        </p:txBody>
      </p:sp>
      <p:sp>
        <p:nvSpPr>
          <p:cNvPr id="5" name="Content Placeholder 2">
            <a:extLst>
              <a:ext uri="{FF2B5EF4-FFF2-40B4-BE49-F238E27FC236}">
                <a16:creationId xmlns:a16="http://schemas.microsoft.com/office/drawing/2014/main" id="{14C363E7-D8FC-47C5-B35C-EAD0DAFE3E6C}"/>
              </a:ext>
            </a:extLst>
          </p:cNvPr>
          <p:cNvSpPr txBox="1">
            <a:spLocks/>
          </p:cNvSpPr>
          <p:nvPr/>
        </p:nvSpPr>
        <p:spPr>
          <a:xfrm>
            <a:off x="457200" y="1412776"/>
            <a:ext cx="4114800" cy="4351338"/>
          </a:xfrm>
          <a:prstGeom prst="rect">
            <a:avLst/>
          </a:prstGeom>
        </p:spPr>
        <p:txBody>
          <a:bodyPr/>
          <a:lst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2"/>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a:lstStyle>
          <a:p>
            <a:pPr marL="0" indent="0"/>
            <a:r>
              <a:rPr lang="en-US" kern="0" dirty="0"/>
              <a:t>Sets:</a:t>
            </a:r>
          </a:p>
          <a:p>
            <a:pPr marL="0" indent="0"/>
            <a:endParaRPr lang="en-US" kern="0" dirty="0"/>
          </a:p>
        </p:txBody>
      </p:sp>
      <p:sp>
        <p:nvSpPr>
          <p:cNvPr id="6" name="Content Placeholder 6">
            <a:extLst>
              <a:ext uri="{FF2B5EF4-FFF2-40B4-BE49-F238E27FC236}">
                <a16:creationId xmlns:a16="http://schemas.microsoft.com/office/drawing/2014/main" id="{B3B45B67-3775-46E3-A274-CF237AAF628C}"/>
              </a:ext>
            </a:extLst>
          </p:cNvPr>
          <p:cNvSpPr txBox="1">
            <a:spLocks/>
          </p:cNvSpPr>
          <p:nvPr/>
        </p:nvSpPr>
        <p:spPr>
          <a:xfrm>
            <a:off x="4572000" y="1412776"/>
            <a:ext cx="4114800" cy="4351338"/>
          </a:xfrm>
          <a:prstGeom prst="rect">
            <a:avLst/>
          </a:prstGeom>
        </p:spPr>
        <p:txBody>
          <a:bodyPr/>
          <a:lstStyle>
            <a:lvl1pPr marL="342891" indent="-342891" algn="l" rtl="0" eaLnBrk="1" fontAlgn="base" hangingPunct="1">
              <a:spcBef>
                <a:spcPct val="20000"/>
              </a:spcBef>
              <a:spcAft>
                <a:spcPct val="0"/>
              </a:spcAft>
              <a:defRPr sz="2000">
                <a:solidFill>
                  <a:srgbClr val="003366"/>
                </a:solidFill>
                <a:latin typeface="+mn-lt"/>
                <a:ea typeface="ＭＳ Ｐゴシック" pitchFamily="-106" charset="-128"/>
                <a:cs typeface="+mn-cs"/>
              </a:defRPr>
            </a:lvl1pPr>
            <a:lvl2pPr marL="742932" indent="-285744" algn="l" rtl="0" eaLnBrk="1" fontAlgn="base" hangingPunct="1">
              <a:spcBef>
                <a:spcPct val="20000"/>
              </a:spcBef>
              <a:spcAft>
                <a:spcPct val="0"/>
              </a:spcAft>
              <a:buBlip>
                <a:blip r:embed="rId2"/>
              </a:buBlip>
              <a:defRPr sz="2000" b="1">
                <a:solidFill>
                  <a:srgbClr val="003366"/>
                </a:solidFill>
                <a:latin typeface="+mn-lt"/>
                <a:ea typeface="ＭＳ Ｐゴシック" pitchFamily="-106" charset="-128"/>
              </a:defRPr>
            </a:lvl2pPr>
            <a:lvl3pPr marL="1142971" indent="-228594" algn="l" rtl="0" eaLnBrk="1" fontAlgn="base" hangingPunct="1">
              <a:spcBef>
                <a:spcPct val="20000"/>
              </a:spcBef>
              <a:spcAft>
                <a:spcPct val="0"/>
              </a:spcAft>
              <a:buChar char="•"/>
              <a:defRPr sz="2000">
                <a:solidFill>
                  <a:srgbClr val="003366"/>
                </a:solidFill>
                <a:latin typeface="+mn-lt"/>
                <a:ea typeface="ＭＳ Ｐゴシック" pitchFamily="-106" charset="-128"/>
              </a:defRPr>
            </a:lvl3pPr>
            <a:lvl4pPr marL="1600160" indent="-228594" algn="l" rtl="0" eaLnBrk="1" fontAlgn="base" hangingPunct="1">
              <a:spcBef>
                <a:spcPct val="20000"/>
              </a:spcBef>
              <a:spcAft>
                <a:spcPct val="0"/>
              </a:spcAft>
              <a:buFont typeface="Arial" charset="0"/>
              <a:buChar char="◦"/>
              <a:defRPr>
                <a:solidFill>
                  <a:srgbClr val="003366"/>
                </a:solidFill>
                <a:latin typeface="+mn-lt"/>
                <a:ea typeface="ＭＳ Ｐゴシック" pitchFamily="-106" charset="-128"/>
              </a:defRPr>
            </a:lvl4pPr>
            <a:lvl5pPr marL="2057349" indent="-228594" algn="l" rtl="0" eaLnBrk="1" fontAlgn="base" hangingPunct="1">
              <a:spcBef>
                <a:spcPct val="20000"/>
              </a:spcBef>
              <a:spcAft>
                <a:spcPct val="0"/>
              </a:spcAft>
              <a:buChar char="•"/>
              <a:defRPr sz="1500">
                <a:solidFill>
                  <a:schemeClr val="tx1"/>
                </a:solidFill>
                <a:latin typeface="+mn-lt"/>
                <a:ea typeface="ＭＳ Ｐゴシック" pitchFamily="-106" charset="-128"/>
              </a:defRPr>
            </a:lvl5pPr>
            <a:lvl6pPr marL="2514537" indent="-228594" algn="l" rtl="0" eaLnBrk="1" fontAlgn="base" hangingPunct="1">
              <a:spcBef>
                <a:spcPct val="20000"/>
              </a:spcBef>
              <a:spcAft>
                <a:spcPct val="0"/>
              </a:spcAft>
              <a:buChar char="•"/>
              <a:defRPr sz="1500">
                <a:solidFill>
                  <a:schemeClr val="tx1"/>
                </a:solidFill>
                <a:latin typeface="+mn-lt"/>
              </a:defRPr>
            </a:lvl6pPr>
            <a:lvl7pPr marL="2971726" indent="-228594" algn="l" rtl="0" eaLnBrk="1" fontAlgn="base" hangingPunct="1">
              <a:spcBef>
                <a:spcPct val="20000"/>
              </a:spcBef>
              <a:spcAft>
                <a:spcPct val="0"/>
              </a:spcAft>
              <a:buChar char="•"/>
              <a:defRPr sz="1500">
                <a:solidFill>
                  <a:schemeClr val="tx1"/>
                </a:solidFill>
                <a:latin typeface="+mn-lt"/>
              </a:defRPr>
            </a:lvl7pPr>
            <a:lvl8pPr marL="3428914" indent="-228594" algn="l" rtl="0" eaLnBrk="1" fontAlgn="base" hangingPunct="1">
              <a:spcBef>
                <a:spcPct val="20000"/>
              </a:spcBef>
              <a:spcAft>
                <a:spcPct val="0"/>
              </a:spcAft>
              <a:buChar char="•"/>
              <a:defRPr sz="1500">
                <a:solidFill>
                  <a:schemeClr val="tx1"/>
                </a:solidFill>
                <a:latin typeface="+mn-lt"/>
              </a:defRPr>
            </a:lvl8pPr>
            <a:lvl9pPr marL="3886103" indent="-228594" algn="l" rtl="0" eaLnBrk="1" fontAlgn="base" hangingPunct="1">
              <a:spcBef>
                <a:spcPct val="20000"/>
              </a:spcBef>
              <a:spcAft>
                <a:spcPct val="0"/>
              </a:spcAft>
              <a:buChar char="•"/>
              <a:defRPr sz="1500">
                <a:solidFill>
                  <a:schemeClr val="tx1"/>
                </a:solidFill>
                <a:latin typeface="+mn-lt"/>
              </a:defRPr>
            </a:lvl9pPr>
          </a:lstStyle>
          <a:p>
            <a:pPr marL="0" indent="0"/>
            <a:r>
              <a:rPr lang="en-US" kern="0" dirty="0"/>
              <a:t>Parameters: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100BA4C-FB4B-4A46-8F7E-93A6B5539FD7}"/>
                  </a:ext>
                </a:extLst>
              </p:cNvPr>
              <p:cNvGraphicFramePr>
                <a:graphicFrameLocks noGrp="1"/>
              </p:cNvGraphicFramePr>
              <p:nvPr>
                <p:extLst/>
              </p:nvPr>
            </p:nvGraphicFramePr>
            <p:xfrm>
              <a:off x="457200" y="2037764"/>
              <a:ext cx="4114800" cy="1087628"/>
            </p:xfrm>
            <a:graphic>
              <a:graphicData uri="http://schemas.openxmlformats.org/drawingml/2006/table">
                <a:tbl>
                  <a:tblPr firstRow="1" firstCol="1" bandRow="1">
                    <a:tableStyleId>{2D5ABB26-0587-4C30-8999-92F81FD0307C}</a:tableStyleId>
                  </a:tblPr>
                  <a:tblGrid>
                    <a:gridCol w="1090464">
                      <a:extLst>
                        <a:ext uri="{9D8B030D-6E8A-4147-A177-3AD203B41FA5}">
                          <a16:colId xmlns:a16="http://schemas.microsoft.com/office/drawing/2014/main" val="3971554914"/>
                        </a:ext>
                      </a:extLst>
                    </a:gridCol>
                    <a:gridCol w="3024336">
                      <a:extLst>
                        <a:ext uri="{9D8B030D-6E8A-4147-A177-3AD203B41FA5}">
                          <a16:colId xmlns:a16="http://schemas.microsoft.com/office/drawing/2014/main" val="284060180"/>
                        </a:ext>
                      </a:extLst>
                    </a:gridCol>
                  </a:tblGrid>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Set of customers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698386"/>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𝐻</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Set of hubs (where drones depart)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247366"/>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r>
                                  <a:rPr lang="en-US" sz="1200">
                                    <a:effectLst/>
                                    <a:latin typeface="Cambria Math" panose="02040503050406030204" pitchFamily="18" charset="0"/>
                                  </a:rPr>
                                  <m:t>=</m:t>
                                </m:r>
                                <m:r>
                                  <a:rPr lang="en-US" sz="1200">
                                    <a:effectLst/>
                                    <a:latin typeface="Cambria Math" panose="02040503050406030204" pitchFamily="18" charset="0"/>
                                  </a:rPr>
                                  <m:t>𝑁</m:t>
                                </m:r>
                                <m:r>
                                  <a:rPr lang="en-US" sz="1200">
                                    <a:effectLst/>
                                    <a:latin typeface="Cambria Math" panose="02040503050406030204" pitchFamily="18" charset="0"/>
                                  </a:rPr>
                                  <m:t>∪</m:t>
                                </m:r>
                                <m:r>
                                  <a:rPr lang="en-US" sz="1200">
                                    <a:effectLst/>
                                    <a:latin typeface="Cambria Math" panose="02040503050406030204" pitchFamily="18" charset="0"/>
                                  </a:rPr>
                                  <m:t>𝐻</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Set of hubs and customers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385169"/>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Set of Drones available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7053125"/>
                      </a:ext>
                    </a:extLst>
                  </a:tr>
                </a:tbl>
              </a:graphicData>
            </a:graphic>
          </p:graphicFrame>
        </mc:Choice>
        <mc:Fallback xmlns="">
          <p:graphicFrame>
            <p:nvGraphicFramePr>
              <p:cNvPr id="7" name="Table 6">
                <a:extLst>
                  <a:ext uri="{FF2B5EF4-FFF2-40B4-BE49-F238E27FC236}">
                    <a16:creationId xmlns:a16="http://schemas.microsoft.com/office/drawing/2014/main" id="{8100BA4C-FB4B-4A46-8F7E-93A6B5539FD7}"/>
                  </a:ext>
                </a:extLst>
              </p:cNvPr>
              <p:cNvGraphicFramePr>
                <a:graphicFrameLocks noGrp="1"/>
              </p:cNvGraphicFramePr>
              <p:nvPr>
                <p:extLst>
                  <p:ext uri="{D42A27DB-BD31-4B8C-83A1-F6EECF244321}">
                    <p14:modId xmlns:p14="http://schemas.microsoft.com/office/powerpoint/2010/main" val="2713944264"/>
                  </p:ext>
                </p:extLst>
              </p:nvPr>
            </p:nvGraphicFramePr>
            <p:xfrm>
              <a:off x="457200" y="2037764"/>
              <a:ext cx="4114800" cy="1087628"/>
            </p:xfrm>
            <a:graphic>
              <a:graphicData uri="http://schemas.openxmlformats.org/drawingml/2006/table">
                <a:tbl>
                  <a:tblPr firstRow="1" firstCol="1" bandRow="1">
                    <a:tableStyleId>{2D5ABB26-0587-4C30-8999-92F81FD0307C}</a:tableStyleId>
                  </a:tblPr>
                  <a:tblGrid>
                    <a:gridCol w="1090464">
                      <a:extLst>
                        <a:ext uri="{9D8B030D-6E8A-4147-A177-3AD203B41FA5}">
                          <a16:colId xmlns:a16="http://schemas.microsoft.com/office/drawing/2014/main" val="3971554914"/>
                        </a:ext>
                      </a:extLst>
                    </a:gridCol>
                    <a:gridCol w="3024336">
                      <a:extLst>
                        <a:ext uri="{9D8B030D-6E8A-4147-A177-3AD203B41FA5}">
                          <a16:colId xmlns:a16="http://schemas.microsoft.com/office/drawing/2014/main" val="284060180"/>
                        </a:ext>
                      </a:extLst>
                    </a:gridCol>
                  </a:tblGrid>
                  <a:tr h="271907">
                    <a:tc>
                      <a:txBody>
                        <a:bodyPr/>
                        <a:lstStyle/>
                        <a:p>
                          <a:endParaRPr lang="en-US"/>
                        </a:p>
                      </a:txBody>
                      <a:tcPr marL="68580" marR="68580" marT="0" marB="0">
                        <a:blipFill>
                          <a:blip r:embed="rId3"/>
                          <a:stretch>
                            <a:fillRect t="-2222" r="-277095" b="-313333"/>
                          </a:stretch>
                        </a:blipFill>
                      </a:tcPr>
                    </a:tc>
                    <a:tc>
                      <a:txBody>
                        <a:bodyPr/>
                        <a:lstStyle/>
                        <a:p>
                          <a:pPr marL="0" marR="0">
                            <a:lnSpc>
                              <a:spcPct val="107000"/>
                            </a:lnSpc>
                            <a:spcBef>
                              <a:spcPts val="0"/>
                            </a:spcBef>
                            <a:spcAft>
                              <a:spcPts val="0"/>
                            </a:spcAft>
                          </a:pPr>
                          <a:r>
                            <a:rPr lang="en-US" sz="1200">
                              <a:effectLst/>
                            </a:rPr>
                            <a:t>Set of customers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698386"/>
                      </a:ext>
                    </a:extLst>
                  </a:tr>
                  <a:tr h="271907">
                    <a:tc>
                      <a:txBody>
                        <a:bodyPr/>
                        <a:lstStyle/>
                        <a:p>
                          <a:endParaRPr lang="en-US"/>
                        </a:p>
                      </a:txBody>
                      <a:tcPr marL="68580" marR="68580" marT="0" marB="0">
                        <a:blipFill>
                          <a:blip r:embed="rId3"/>
                          <a:stretch>
                            <a:fillRect t="-102222" r="-277095" b="-213333"/>
                          </a:stretch>
                        </a:blipFill>
                      </a:tcPr>
                    </a:tc>
                    <a:tc>
                      <a:txBody>
                        <a:bodyPr/>
                        <a:lstStyle/>
                        <a:p>
                          <a:pPr marL="0" marR="0">
                            <a:lnSpc>
                              <a:spcPct val="107000"/>
                            </a:lnSpc>
                            <a:spcBef>
                              <a:spcPts val="0"/>
                            </a:spcBef>
                            <a:spcAft>
                              <a:spcPts val="0"/>
                            </a:spcAft>
                          </a:pPr>
                          <a:r>
                            <a:rPr lang="en-US" sz="1200">
                              <a:effectLst/>
                            </a:rPr>
                            <a:t>Set of hubs (where drones depart)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247366"/>
                      </a:ext>
                    </a:extLst>
                  </a:tr>
                  <a:tr h="271907">
                    <a:tc>
                      <a:txBody>
                        <a:bodyPr/>
                        <a:lstStyle/>
                        <a:p>
                          <a:endParaRPr lang="en-US"/>
                        </a:p>
                      </a:txBody>
                      <a:tcPr marL="68580" marR="68580" marT="0" marB="0">
                        <a:blipFill>
                          <a:blip r:embed="rId3"/>
                          <a:stretch>
                            <a:fillRect t="-206818" r="-277095" b="-118182"/>
                          </a:stretch>
                        </a:blipFill>
                      </a:tcPr>
                    </a:tc>
                    <a:tc>
                      <a:txBody>
                        <a:bodyPr/>
                        <a:lstStyle/>
                        <a:p>
                          <a:pPr marL="0" marR="0">
                            <a:lnSpc>
                              <a:spcPct val="107000"/>
                            </a:lnSpc>
                            <a:spcBef>
                              <a:spcPts val="0"/>
                            </a:spcBef>
                            <a:spcAft>
                              <a:spcPts val="0"/>
                            </a:spcAft>
                          </a:pPr>
                          <a:r>
                            <a:rPr lang="en-US" sz="1200" dirty="0">
                              <a:effectLst/>
                            </a:rPr>
                            <a:t>Set of hubs and customers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385169"/>
                      </a:ext>
                    </a:extLst>
                  </a:tr>
                  <a:tr h="271907">
                    <a:tc>
                      <a:txBody>
                        <a:bodyPr/>
                        <a:lstStyle/>
                        <a:p>
                          <a:endParaRPr lang="en-US"/>
                        </a:p>
                      </a:txBody>
                      <a:tcPr marL="68580" marR="68580" marT="0" marB="0">
                        <a:blipFill>
                          <a:blip r:embed="rId3"/>
                          <a:stretch>
                            <a:fillRect t="-300000" r="-277095" b="-15556"/>
                          </a:stretch>
                        </a:blipFill>
                      </a:tcPr>
                    </a:tc>
                    <a:tc>
                      <a:txBody>
                        <a:bodyPr/>
                        <a:lstStyle/>
                        <a:p>
                          <a:pPr marL="0" marR="0">
                            <a:lnSpc>
                              <a:spcPct val="107000"/>
                            </a:lnSpc>
                            <a:spcBef>
                              <a:spcPts val="0"/>
                            </a:spcBef>
                            <a:spcAft>
                              <a:spcPts val="0"/>
                            </a:spcAft>
                          </a:pPr>
                          <a:r>
                            <a:rPr lang="en-US" sz="1200" dirty="0">
                              <a:effectLst/>
                            </a:rPr>
                            <a:t>Set of Drones available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70531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671FC78A-CC06-4A20-90B2-54EA134A8B08}"/>
                  </a:ext>
                </a:extLst>
              </p:cNvPr>
              <p:cNvGraphicFramePr>
                <a:graphicFrameLocks noGrp="1"/>
              </p:cNvGraphicFramePr>
              <p:nvPr>
                <p:extLst>
                  <p:ext uri="{D42A27DB-BD31-4B8C-83A1-F6EECF244321}">
                    <p14:modId xmlns:p14="http://schemas.microsoft.com/office/powerpoint/2010/main" val="3799707147"/>
                  </p:ext>
                </p:extLst>
              </p:nvPr>
            </p:nvGraphicFramePr>
            <p:xfrm>
              <a:off x="4572000" y="2037764"/>
              <a:ext cx="4114800" cy="1398334"/>
            </p:xfrm>
            <a:graphic>
              <a:graphicData uri="http://schemas.openxmlformats.org/drawingml/2006/table">
                <a:tbl>
                  <a:tblPr firstRow="1" firstCol="1" bandRow="1">
                    <a:tableStyleId>{2D5ABB26-0587-4C30-8999-92F81FD0307C}</a:tableStyleId>
                  </a:tblPr>
                  <a:tblGrid>
                    <a:gridCol w="516049">
                      <a:extLst>
                        <a:ext uri="{9D8B030D-6E8A-4147-A177-3AD203B41FA5}">
                          <a16:colId xmlns:a16="http://schemas.microsoft.com/office/drawing/2014/main" val="2890152275"/>
                        </a:ext>
                      </a:extLst>
                    </a:gridCol>
                    <a:gridCol w="3598751">
                      <a:extLst>
                        <a:ext uri="{9D8B030D-6E8A-4147-A177-3AD203B41FA5}">
                          <a16:colId xmlns:a16="http://schemas.microsoft.com/office/drawing/2014/main" val="3961382312"/>
                        </a:ext>
                      </a:extLst>
                    </a:gridCol>
                  </a:tblGrid>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b="1" i="1">
                                        <a:effectLst/>
                                        <a:latin typeface="Cambria Math" panose="02040503050406030204" pitchFamily="18" charset="0"/>
                                      </a:rPr>
                                    </m:ctrlPr>
                                  </m:sSubPr>
                                  <m:e>
                                    <m:r>
                                      <a:rPr lang="en-US" sz="1200" b="1" i="1">
                                        <a:effectLst/>
                                        <a:latin typeface="Cambria Math" panose="02040503050406030204" pitchFamily="18" charset="0"/>
                                      </a:rPr>
                                      <m:t>𝒄</m:t>
                                    </m:r>
                                  </m:e>
                                  <m:sub>
                                    <m:r>
                                      <a:rPr lang="en-US" sz="1200" b="1" i="1">
                                        <a:effectLst/>
                                        <a:latin typeface="Cambria Math" panose="02040503050406030204" pitchFamily="18" charset="0"/>
                                      </a:rPr>
                                      <m:t>𝒊𝒋</m:t>
                                    </m:r>
                                  </m:sub>
                                </m:sSub>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rPr>
                            <a:t>Cost (time) of going from </a:t>
                          </a:r>
                          <a14:m>
                            <m:oMath xmlns:m="http://schemas.openxmlformats.org/officeDocument/2006/math">
                              <m:r>
                                <a:rPr lang="en-US" sz="1200" b="1" i="1">
                                  <a:effectLst/>
                                  <a:latin typeface="Cambria Math" panose="02040503050406030204" pitchFamily="18" charset="0"/>
                                </a:rPr>
                                <m:t>𝐢</m:t>
                              </m:r>
                            </m:oMath>
                          </a14:m>
                          <a:r>
                            <a:rPr lang="en-US" sz="1200" b="1" dirty="0">
                              <a:effectLst/>
                            </a:rPr>
                            <a:t> to </a:t>
                          </a:r>
                          <a14:m>
                            <m:oMath xmlns:m="http://schemas.openxmlformats.org/officeDocument/2006/math">
                              <m:r>
                                <a:rPr lang="en-US" sz="1200" b="1" i="1">
                                  <a:effectLst/>
                                  <a:latin typeface="Cambria Math" panose="02040503050406030204" pitchFamily="18" charset="0"/>
                                </a:rPr>
                                <m:t>𝐣</m:t>
                              </m:r>
                            </m:oMath>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9110148"/>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b="1" i="1">
                                        <a:effectLst/>
                                        <a:latin typeface="Cambria Math" panose="02040503050406030204" pitchFamily="18" charset="0"/>
                                      </a:rPr>
                                    </m:ctrlPr>
                                  </m:sSubPr>
                                  <m:e>
                                    <m:r>
                                      <a:rPr lang="en-US" sz="1200" b="1" i="1">
                                        <a:effectLst/>
                                        <a:latin typeface="Cambria Math" panose="02040503050406030204" pitchFamily="18" charset="0"/>
                                      </a:rPr>
                                      <m:t>𝒅</m:t>
                                    </m:r>
                                  </m:e>
                                  <m:sub>
                                    <m:r>
                                      <a:rPr lang="en-US" sz="1200" b="1" i="1">
                                        <a:effectLst/>
                                        <a:latin typeface="Cambria Math" panose="02040503050406030204" pitchFamily="18" charset="0"/>
                                      </a:rPr>
                                      <m:t>𝒊</m:t>
                                    </m:r>
                                  </m:sub>
                                </m:sSub>
                              </m:oMath>
                            </m:oMathPara>
                          </a14:m>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rPr>
                            <a:t>Demand (time) of scanning at site </a:t>
                          </a:r>
                          <a14:m>
                            <m:oMath xmlns:m="http://schemas.openxmlformats.org/officeDocument/2006/math">
                              <m:r>
                                <a:rPr lang="en-US" sz="1200" b="1" i="1">
                                  <a:effectLst/>
                                  <a:latin typeface="Cambria Math" panose="02040503050406030204" pitchFamily="18" charset="0"/>
                                </a:rPr>
                                <m:t>𝐢</m:t>
                              </m:r>
                            </m:oMath>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5261120"/>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𝑄</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The upper limit of time a drone can fly (endurance)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303589"/>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𝐾</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The upper limit on the number of drones available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8166255"/>
                      </a:ext>
                    </a:extLst>
                  </a:tr>
                  <a:tr h="0">
                    <a:tc>
                      <a:txBody>
                        <a:bodyPr/>
                        <a:lstStyle/>
                        <a:p>
                          <a:pPr marL="0" marR="0">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𝑀</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Big ass number, specifically </a:t>
                          </a:r>
                          <a14:m>
                            <m:oMath xmlns:m="http://schemas.openxmlformats.org/officeDocument/2006/math">
                              <m:r>
                                <a:rPr lang="en-US" sz="1200">
                                  <a:effectLst/>
                                  <a:latin typeface="Cambria Math" panose="02040503050406030204" pitchFamily="18" charset="0"/>
                                </a:rPr>
                                <m:t>𝑄</m:t>
                              </m:r>
                              <m:r>
                                <a:rPr lang="en-US" sz="1200" b="0" i="0" smtClean="0">
                                  <a:effectLst/>
                                  <a:latin typeface="Cambria Math" panose="02040503050406030204" pitchFamily="18" charset="0"/>
                                </a:rPr>
                                <m:t>+</m:t>
                              </m:r>
                              <m:limLow>
                                <m:limLowPr>
                                  <m:ctrlPr>
                                    <a:rPr lang="en-US" sz="1200" b="0" i="1" smtClean="0">
                                      <a:effectLst/>
                                      <a:latin typeface="Cambria Math" panose="02040503050406030204" pitchFamily="18" charset="0"/>
                                    </a:rPr>
                                  </m:ctrlPr>
                                </m:limLowPr>
                                <m:e>
                                  <m:r>
                                    <m:rPr>
                                      <m:sty m:val="p"/>
                                    </m:rPr>
                                    <a:rPr lang="en-US" sz="1200" b="0" i="0" smtClean="0">
                                      <a:effectLst/>
                                      <a:latin typeface="Cambria Math" panose="02040503050406030204" pitchFamily="18" charset="0"/>
                                    </a:rPr>
                                    <m:t>max</m:t>
                                  </m:r>
                                </m:e>
                                <m:lim>
                                  <m:r>
                                    <a:rPr lang="en-US" sz="1200" b="0" i="1" smtClean="0">
                                      <a:effectLst/>
                                      <a:latin typeface="Cambria Math" panose="02040503050406030204" pitchFamily="18" charset="0"/>
                                    </a:rPr>
                                    <m:t>𝑗</m:t>
                                  </m:r>
                                </m:lim>
                              </m:limLow>
                              <m:d>
                                <m:dPr>
                                  <m:begChr m:val="["/>
                                  <m:endChr m:val="]"/>
                                  <m:ctrlPr>
                                    <a:rPr lang="en-US" sz="1200" b="0" i="1" smtClean="0">
                                      <a:effectLst/>
                                      <a:latin typeface="Cambria Math" panose="02040503050406030204" pitchFamily="18" charset="0"/>
                                    </a:rPr>
                                  </m:ctrlPr>
                                </m:dPr>
                                <m:e>
                                  <m:sSub>
                                    <m:sSubPr>
                                      <m:ctrlPr>
                                        <a:rPr lang="en-US" sz="1200" b="0" i="1" smtClean="0">
                                          <a:effectLst/>
                                          <a:latin typeface="Cambria Math" panose="02040503050406030204" pitchFamily="18" charset="0"/>
                                        </a:rPr>
                                      </m:ctrlPr>
                                    </m:sSubPr>
                                    <m:e>
                                      <m:r>
                                        <a:rPr lang="en-US" sz="1200" b="0" i="1" smtClean="0">
                                          <a:effectLst/>
                                          <a:latin typeface="Cambria Math" panose="02040503050406030204" pitchFamily="18" charset="0"/>
                                        </a:rPr>
                                        <m:t>𝑑</m:t>
                                      </m:r>
                                    </m:e>
                                    <m:sub>
                                      <m:r>
                                        <a:rPr lang="en-US" sz="1200" b="0" i="1" smtClean="0">
                                          <a:effectLst/>
                                          <a:latin typeface="Cambria Math" panose="02040503050406030204" pitchFamily="18" charset="0"/>
                                        </a:rPr>
                                        <m:t>𝑗</m:t>
                                      </m:r>
                                    </m:sub>
                                  </m:sSub>
                                </m:e>
                              </m:d>
                            </m:oMath>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2198354"/>
                      </a:ext>
                    </a:extLst>
                  </a:tr>
                </a:tbl>
              </a:graphicData>
            </a:graphic>
          </p:graphicFrame>
        </mc:Choice>
        <mc:Fallback>
          <p:graphicFrame>
            <p:nvGraphicFramePr>
              <p:cNvPr id="8" name="Table 7">
                <a:extLst>
                  <a:ext uri="{FF2B5EF4-FFF2-40B4-BE49-F238E27FC236}">
                    <a16:creationId xmlns:a16="http://schemas.microsoft.com/office/drawing/2014/main" id="{671FC78A-CC06-4A20-90B2-54EA134A8B08}"/>
                  </a:ext>
                </a:extLst>
              </p:cNvPr>
              <p:cNvGraphicFramePr>
                <a:graphicFrameLocks noGrp="1"/>
              </p:cNvGraphicFramePr>
              <p:nvPr>
                <p:extLst>
                  <p:ext uri="{D42A27DB-BD31-4B8C-83A1-F6EECF244321}">
                    <p14:modId xmlns:p14="http://schemas.microsoft.com/office/powerpoint/2010/main" val="3799707147"/>
                  </p:ext>
                </p:extLst>
              </p:nvPr>
            </p:nvGraphicFramePr>
            <p:xfrm>
              <a:off x="4572000" y="2037764"/>
              <a:ext cx="4114800" cy="1398334"/>
            </p:xfrm>
            <a:graphic>
              <a:graphicData uri="http://schemas.openxmlformats.org/drawingml/2006/table">
                <a:tbl>
                  <a:tblPr firstRow="1" firstCol="1" bandRow="1">
                    <a:tableStyleId>{2D5ABB26-0587-4C30-8999-92F81FD0307C}</a:tableStyleId>
                  </a:tblPr>
                  <a:tblGrid>
                    <a:gridCol w="516049">
                      <a:extLst>
                        <a:ext uri="{9D8B030D-6E8A-4147-A177-3AD203B41FA5}">
                          <a16:colId xmlns:a16="http://schemas.microsoft.com/office/drawing/2014/main" val="2890152275"/>
                        </a:ext>
                      </a:extLst>
                    </a:gridCol>
                    <a:gridCol w="3598751">
                      <a:extLst>
                        <a:ext uri="{9D8B030D-6E8A-4147-A177-3AD203B41FA5}">
                          <a16:colId xmlns:a16="http://schemas.microsoft.com/office/drawing/2014/main" val="3961382312"/>
                        </a:ext>
                      </a:extLst>
                    </a:gridCol>
                  </a:tblGrid>
                  <a:tr h="290449">
                    <a:tc>
                      <a:txBody>
                        <a:bodyPr/>
                        <a:lstStyle/>
                        <a:p>
                          <a:endParaRPr lang="en-US"/>
                        </a:p>
                      </a:txBody>
                      <a:tcPr marL="68580" marR="68580" marT="0" marB="0">
                        <a:blipFill>
                          <a:blip r:embed="rId4"/>
                          <a:stretch>
                            <a:fillRect r="-694118" b="-397917"/>
                          </a:stretch>
                        </a:blipFill>
                      </a:tcPr>
                    </a:tc>
                    <a:tc>
                      <a:txBody>
                        <a:bodyPr/>
                        <a:lstStyle/>
                        <a:p>
                          <a:endParaRPr lang="en-US"/>
                        </a:p>
                      </a:txBody>
                      <a:tcPr marL="68580" marR="68580" marT="0" marB="0" anchor="ctr">
                        <a:blipFill>
                          <a:blip r:embed="rId4"/>
                          <a:stretch>
                            <a:fillRect l="-14407" b="-397917"/>
                          </a:stretch>
                        </a:blipFill>
                      </a:tcPr>
                    </a:tc>
                    <a:extLst>
                      <a:ext uri="{0D108BD9-81ED-4DB2-BD59-A6C34878D82A}">
                        <a16:rowId xmlns:a16="http://schemas.microsoft.com/office/drawing/2014/main" val="4109110148"/>
                      </a:ext>
                    </a:extLst>
                  </a:tr>
                  <a:tr h="271907">
                    <a:tc>
                      <a:txBody>
                        <a:bodyPr/>
                        <a:lstStyle/>
                        <a:p>
                          <a:endParaRPr lang="en-US"/>
                        </a:p>
                      </a:txBody>
                      <a:tcPr marL="68580" marR="68580" marT="0" marB="0">
                        <a:blipFill>
                          <a:blip r:embed="rId4"/>
                          <a:stretch>
                            <a:fillRect t="-109091" r="-694118" b="-334091"/>
                          </a:stretch>
                        </a:blipFill>
                      </a:tcPr>
                    </a:tc>
                    <a:tc>
                      <a:txBody>
                        <a:bodyPr/>
                        <a:lstStyle/>
                        <a:p>
                          <a:endParaRPr lang="en-US"/>
                        </a:p>
                      </a:txBody>
                      <a:tcPr marL="68580" marR="68580" marT="0" marB="0" anchor="ctr">
                        <a:blipFill>
                          <a:blip r:embed="rId4"/>
                          <a:stretch>
                            <a:fillRect l="-14407" t="-109091" b="-334091"/>
                          </a:stretch>
                        </a:blipFill>
                      </a:tcPr>
                    </a:tc>
                    <a:extLst>
                      <a:ext uri="{0D108BD9-81ED-4DB2-BD59-A6C34878D82A}">
                        <a16:rowId xmlns:a16="http://schemas.microsoft.com/office/drawing/2014/main" val="1545261120"/>
                      </a:ext>
                    </a:extLst>
                  </a:tr>
                  <a:tr h="271907">
                    <a:tc>
                      <a:txBody>
                        <a:bodyPr/>
                        <a:lstStyle/>
                        <a:p>
                          <a:endParaRPr lang="en-US"/>
                        </a:p>
                      </a:txBody>
                      <a:tcPr marL="68580" marR="68580" marT="0" marB="0">
                        <a:blipFill>
                          <a:blip r:embed="rId4"/>
                          <a:stretch>
                            <a:fillRect t="-204444" r="-694118" b="-226667"/>
                          </a:stretch>
                        </a:blipFill>
                      </a:tcPr>
                    </a:tc>
                    <a:tc>
                      <a:txBody>
                        <a:bodyPr/>
                        <a:lstStyle/>
                        <a:p>
                          <a:pPr marL="0" marR="0">
                            <a:lnSpc>
                              <a:spcPct val="107000"/>
                            </a:lnSpc>
                            <a:spcBef>
                              <a:spcPts val="0"/>
                            </a:spcBef>
                            <a:spcAft>
                              <a:spcPts val="0"/>
                            </a:spcAft>
                          </a:pPr>
                          <a:r>
                            <a:rPr lang="en-US" sz="1200">
                              <a:effectLst/>
                            </a:rPr>
                            <a:t>The upper limit of time a drone can fly (endurance)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303589"/>
                      </a:ext>
                    </a:extLst>
                  </a:tr>
                  <a:tr h="271907">
                    <a:tc>
                      <a:txBody>
                        <a:bodyPr/>
                        <a:lstStyle/>
                        <a:p>
                          <a:endParaRPr lang="en-US"/>
                        </a:p>
                      </a:txBody>
                      <a:tcPr marL="68580" marR="68580" marT="0" marB="0">
                        <a:blipFill>
                          <a:blip r:embed="rId4"/>
                          <a:stretch>
                            <a:fillRect t="-304444" r="-694118" b="-126667"/>
                          </a:stretch>
                        </a:blipFill>
                      </a:tcPr>
                    </a:tc>
                    <a:tc>
                      <a:txBody>
                        <a:bodyPr/>
                        <a:lstStyle/>
                        <a:p>
                          <a:pPr marL="0" marR="0">
                            <a:lnSpc>
                              <a:spcPct val="107000"/>
                            </a:lnSpc>
                            <a:spcBef>
                              <a:spcPts val="0"/>
                            </a:spcBef>
                            <a:spcAft>
                              <a:spcPts val="0"/>
                            </a:spcAft>
                          </a:pPr>
                          <a:r>
                            <a:rPr lang="en-US" sz="1200">
                              <a:effectLst/>
                            </a:rPr>
                            <a:t>The upper limit on the number of drones available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8166255"/>
                      </a:ext>
                    </a:extLst>
                  </a:tr>
                  <a:tr h="292164">
                    <a:tc>
                      <a:txBody>
                        <a:bodyPr/>
                        <a:lstStyle/>
                        <a:p>
                          <a:endParaRPr lang="en-US"/>
                        </a:p>
                      </a:txBody>
                      <a:tcPr marL="68580" marR="68580" marT="0" marB="0">
                        <a:blipFill>
                          <a:blip r:embed="rId4"/>
                          <a:stretch>
                            <a:fillRect t="-379167" r="-694118" b="-18750"/>
                          </a:stretch>
                        </a:blipFill>
                      </a:tcPr>
                    </a:tc>
                    <a:tc>
                      <a:txBody>
                        <a:bodyPr/>
                        <a:lstStyle/>
                        <a:p>
                          <a:endParaRPr lang="en-US"/>
                        </a:p>
                      </a:txBody>
                      <a:tcPr marL="68580" marR="68580" marT="0" marB="0" anchor="ctr">
                        <a:blipFill>
                          <a:blip r:embed="rId4"/>
                          <a:stretch>
                            <a:fillRect l="-14407" t="-379167" b="-18750"/>
                          </a:stretch>
                        </a:blipFill>
                      </a:tcPr>
                    </a:tc>
                    <a:extLst>
                      <a:ext uri="{0D108BD9-81ED-4DB2-BD59-A6C34878D82A}">
                        <a16:rowId xmlns:a16="http://schemas.microsoft.com/office/drawing/2014/main" val="193219835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81F929DB-B702-46D8-A30D-DA312C5DF283}"/>
                  </a:ext>
                </a:extLst>
              </p:cNvPr>
              <p:cNvGraphicFramePr>
                <a:graphicFrameLocks noGrp="1"/>
              </p:cNvGraphicFramePr>
              <p:nvPr>
                <p:extLst>
                  <p:ext uri="{D42A27DB-BD31-4B8C-83A1-F6EECF244321}">
                    <p14:modId xmlns:p14="http://schemas.microsoft.com/office/powerpoint/2010/main" val="472164040"/>
                  </p:ext>
                </p:extLst>
              </p:nvPr>
            </p:nvGraphicFramePr>
            <p:xfrm>
              <a:off x="1603375" y="4309346"/>
              <a:ext cx="5937250" cy="1708405"/>
            </p:xfrm>
            <a:graphic>
              <a:graphicData uri="http://schemas.openxmlformats.org/drawingml/2006/table">
                <a:tbl>
                  <a:tblPr firstRow="1" firstCol="1" bandRow="1">
                    <a:tableStyleId>{2D5ABB26-0587-4C30-8999-92F81FD0307C}</a:tableStyleId>
                  </a:tblPr>
                  <a:tblGrid>
                    <a:gridCol w="968375">
                      <a:extLst>
                        <a:ext uri="{9D8B030D-6E8A-4147-A177-3AD203B41FA5}">
                          <a16:colId xmlns:a16="http://schemas.microsoft.com/office/drawing/2014/main" val="140628841"/>
                        </a:ext>
                      </a:extLst>
                    </a:gridCol>
                    <a:gridCol w="4968875">
                      <a:extLst>
                        <a:ext uri="{9D8B030D-6E8A-4147-A177-3AD203B41FA5}">
                          <a16:colId xmlns:a16="http://schemas.microsoft.com/office/drawing/2014/main" val="2388341265"/>
                        </a:ext>
                      </a:extLst>
                    </a:gridCol>
                  </a:tblGrid>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0,1</m:t>
                                    </m:r>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Arc </a:t>
                          </a:r>
                          <a14:m>
                            <m:oMath xmlns:m="http://schemas.openxmlformats.org/officeDocument/2006/math">
                              <m:r>
                                <a:rPr lang="en-US" sz="1200">
                                  <a:effectLst/>
                                  <a:latin typeface="Cambria Math" panose="02040503050406030204" pitchFamily="18" charset="0"/>
                                </a:rPr>
                                <m:t>𝑖</m:t>
                              </m:r>
                            </m:oMath>
                          </a14:m>
                          <a:r>
                            <a:rPr lang="en-US" sz="1200" dirty="0">
                              <a:effectLst/>
                            </a:rPr>
                            <a:t> to </a:t>
                          </a:r>
                          <a14:m>
                            <m:oMath xmlns:m="http://schemas.openxmlformats.org/officeDocument/2006/math">
                              <m:r>
                                <a:rPr lang="en-US" sz="1200">
                                  <a:effectLst/>
                                  <a:latin typeface="Cambria Math" panose="02040503050406030204" pitchFamily="18" charset="0"/>
                                </a:rPr>
                                <m:t>𝑗</m:t>
                              </m:r>
                            </m:oMath>
                          </a14:m>
                          <a:r>
                            <a:rPr lang="en-US" sz="1200" dirty="0">
                              <a:effectLst/>
                            </a:rPr>
                            <a:t> is traveled by drone route </a:t>
                          </a:r>
                          <a14:m>
                            <m:oMath xmlns:m="http://schemas.openxmlformats.org/officeDocument/2006/math">
                              <m:r>
                                <a:rPr lang="en-US" sz="1200">
                                  <a:effectLst/>
                                  <a:latin typeface="Cambria Math" panose="02040503050406030204" pitchFamily="18" charset="0"/>
                                </a:rPr>
                                <m:t>𝑘</m:t>
                              </m:r>
                            </m:oMath>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6182386"/>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strike="sngStrike">
                                        <a:effectLst/>
                                        <a:latin typeface="Cambria Math" panose="02040503050406030204" pitchFamily="18" charset="0"/>
                                      </a:rPr>
                                    </m:ctrlPr>
                                  </m:sSubPr>
                                  <m:e>
                                    <m:r>
                                      <a:rPr lang="en-US" sz="1200" strike="sngStrike">
                                        <a:effectLst/>
                                        <a:latin typeface="Cambria Math" panose="02040503050406030204" pitchFamily="18" charset="0"/>
                                      </a:rPr>
                                      <m:t>𝑦</m:t>
                                    </m:r>
                                  </m:e>
                                  <m:sub>
                                    <m:r>
                                      <a:rPr lang="en-US" sz="1200" strike="sngStrike">
                                        <a:effectLst/>
                                        <a:latin typeface="Cambria Math" panose="02040503050406030204" pitchFamily="18" charset="0"/>
                                      </a:rPr>
                                      <m:t>𝑘</m:t>
                                    </m:r>
                                  </m:sub>
                                </m:sSub>
                                <m:r>
                                  <a:rPr lang="en-US" sz="1200" strike="sngStrike">
                                    <a:effectLst/>
                                    <a:latin typeface="Cambria Math" panose="02040503050406030204" pitchFamily="18" charset="0"/>
                                  </a:rPr>
                                  <m:t>∈</m:t>
                                </m:r>
                                <m:d>
                                  <m:dPr>
                                    <m:begChr m:val="{"/>
                                    <m:endChr m:val="}"/>
                                    <m:ctrlPr>
                                      <a:rPr lang="en-US" sz="1200" i="1" strike="sngStrike">
                                        <a:effectLst/>
                                        <a:latin typeface="Cambria Math" panose="02040503050406030204" pitchFamily="18" charset="0"/>
                                      </a:rPr>
                                    </m:ctrlPr>
                                  </m:dPr>
                                  <m:e>
                                    <m:r>
                                      <a:rPr lang="en-US" sz="1200" strike="sngStrike">
                                        <a:effectLst/>
                                        <a:latin typeface="Cambria Math" panose="02040503050406030204" pitchFamily="18" charset="0"/>
                                      </a:rPr>
                                      <m:t>0,1</m:t>
                                    </m:r>
                                  </m:e>
                                </m:d>
                              </m:oMath>
                            </m:oMathPara>
                          </a14:m>
                          <a:endParaRPr lang="en-US" sz="1200" strike="sng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strike="sngStrike" dirty="0">
                              <a:effectLst/>
                            </a:rPr>
                            <a:t>Indicator variable that drone route </a:t>
                          </a:r>
                          <a14:m>
                            <m:oMath xmlns:m="http://schemas.openxmlformats.org/officeDocument/2006/math">
                              <m:r>
                                <a:rPr lang="en-US" sz="1200" strike="sngStrike">
                                  <a:effectLst/>
                                  <a:latin typeface="Cambria Math" panose="02040503050406030204" pitchFamily="18" charset="0"/>
                                </a:rPr>
                                <m:t>𝑘</m:t>
                              </m:r>
                            </m:oMath>
                          </a14:m>
                          <a:r>
                            <a:rPr lang="en-US" sz="1200" strike="sngStrike" dirty="0">
                              <a:effectLst/>
                            </a:rPr>
                            <a:t> is used</a:t>
                          </a:r>
                          <a:endParaRPr lang="en-US" sz="1200" strike="sng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6868989"/>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b="1" i="1">
                                        <a:effectLst/>
                                        <a:latin typeface="Cambria Math" panose="02040503050406030204" pitchFamily="18" charset="0"/>
                                      </a:rPr>
                                    </m:ctrlPr>
                                  </m:sSubPr>
                                  <m:e>
                                    <m:r>
                                      <a:rPr lang="en-US" sz="1200" b="1" i="1" smtClean="0">
                                        <a:effectLst/>
                                        <a:latin typeface="Cambria Math" panose="02040503050406030204" pitchFamily="18" charset="0"/>
                                      </a:rPr>
                                      <m:t>𝐳</m:t>
                                    </m:r>
                                  </m:e>
                                  <m:sub>
                                    <m:r>
                                      <a:rPr lang="en-US" sz="1200" b="1" i="1" smtClean="0">
                                        <a:effectLst/>
                                        <a:latin typeface="Cambria Math" panose="02040503050406030204" pitchFamily="18" charset="0"/>
                                      </a:rPr>
                                      <m:t>𝐢𝐤</m:t>
                                    </m:r>
                                  </m:sub>
                                </m:sSub>
                                <m:r>
                                  <a:rPr lang="en-US" sz="1200" b="1" smtClean="0">
                                    <a:effectLst/>
                                    <a:latin typeface="Cambria Math" panose="02040503050406030204" pitchFamily="18" charset="0"/>
                                  </a:rPr>
                                  <m:t>≥</m:t>
                                </m:r>
                                <m:r>
                                  <a:rPr lang="en-US" sz="1200" b="1" i="1">
                                    <a:effectLst/>
                                    <a:latin typeface="Cambria Math" panose="02040503050406030204" pitchFamily="18" charset="0"/>
                                  </a:rPr>
                                  <m:t>𝟎</m:t>
                                </m:r>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b="1" dirty="0">
                              <a:effectLst/>
                            </a:rPr>
                            <a:t>Load variables specifying the total load serviced by vehicle since its last visit to a depot by the time it reaches customer node. Read as maximum load on route k.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9926071"/>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b="1" i="1" smtClean="0">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𝐑</m:t>
                                    </m:r>
                                  </m:sup>
                                </m:sSubSup>
                                <m:r>
                                  <a:rPr lang="en-US" sz="1200" b="1" i="0" smtClean="0">
                                    <a:effectLst/>
                                    <a:latin typeface="Cambria Math" panose="02040503050406030204" pitchFamily="18" charset="0"/>
                                  </a:rPr>
                                  <m:t>≥</m:t>
                                </m:r>
                                <m:r>
                                  <a:rPr lang="en-US" sz="1200" b="1" i="0" smtClean="0">
                                    <a:effectLst/>
                                    <a:latin typeface="Cambria Math" panose="02040503050406030204" pitchFamily="18" charset="0"/>
                                  </a:rPr>
                                  <m:t>𝟎</m:t>
                                </m:r>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b="1" dirty="0">
                              <a:effectLst/>
                            </a:rPr>
                            <a:t>Amount of endurance consumed by routes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988074"/>
                      </a:ext>
                    </a:extLst>
                  </a:tr>
                  <a:tr h="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b="1" i="1" smtClean="0">
                                        <a:effectLst/>
                                        <a:latin typeface="Cambria Math" panose="02040503050406030204" pitchFamily="18" charset="0"/>
                                      </a:rPr>
                                    </m:ctrlPr>
                                  </m:sSubSupPr>
                                  <m:e>
                                    <m:r>
                                      <a:rPr lang="en-US" sz="1200" b="1" i="1" smtClean="0">
                                        <a:effectLst/>
                                        <a:latin typeface="Cambria Math" panose="02040503050406030204" pitchFamily="18" charset="0"/>
                                      </a:rPr>
                                      <m:t>𝐪</m:t>
                                    </m:r>
                                  </m:e>
                                  <m:sub>
                                    <m:r>
                                      <a:rPr lang="en-US" sz="1200" b="1" i="1" smtClean="0">
                                        <a:effectLst/>
                                        <a:latin typeface="Cambria Math" panose="02040503050406030204" pitchFamily="18" charset="0"/>
                                      </a:rPr>
                                      <m:t>𝐤</m:t>
                                    </m:r>
                                  </m:sub>
                                  <m:sup>
                                    <m:r>
                                      <a:rPr lang="en-US" sz="1200" b="1" i="1" smtClean="0">
                                        <a:effectLst/>
                                        <a:latin typeface="Cambria Math" panose="02040503050406030204" pitchFamily="18" charset="0"/>
                                      </a:rPr>
                                      <m:t>𝐒</m:t>
                                    </m:r>
                                  </m:sup>
                                </m:sSubSup>
                                <m:r>
                                  <a:rPr lang="en-US" sz="1200" b="1" i="0" smtClean="0">
                                    <a:effectLst/>
                                    <a:latin typeface="Cambria Math" panose="02040503050406030204" pitchFamily="18" charset="0"/>
                                  </a:rPr>
                                  <m:t>≥</m:t>
                                </m:r>
                                <m:r>
                                  <a:rPr lang="en-US" sz="1200" b="1" i="0" smtClean="0">
                                    <a:effectLst/>
                                    <a:latin typeface="Cambria Math" panose="02040503050406030204" pitchFamily="18" charset="0"/>
                                  </a:rPr>
                                  <m:t>𝟎</m:t>
                                </m:r>
                              </m:oMath>
                            </m:oMathPara>
                          </a14:m>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b="1" dirty="0">
                              <a:effectLst/>
                            </a:rPr>
                            <a:t>Amount of endurance consumed by scanning</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8556470"/>
                      </a:ext>
                    </a:extLst>
                  </a:tr>
                </a:tbl>
              </a:graphicData>
            </a:graphic>
          </p:graphicFrame>
        </mc:Choice>
        <mc:Fallback>
          <p:graphicFrame>
            <p:nvGraphicFramePr>
              <p:cNvPr id="9" name="Table 8">
                <a:extLst>
                  <a:ext uri="{FF2B5EF4-FFF2-40B4-BE49-F238E27FC236}">
                    <a16:creationId xmlns:a16="http://schemas.microsoft.com/office/drawing/2014/main" id="{81F929DB-B702-46D8-A30D-DA312C5DF283}"/>
                  </a:ext>
                </a:extLst>
              </p:cNvPr>
              <p:cNvGraphicFramePr>
                <a:graphicFrameLocks noGrp="1"/>
              </p:cNvGraphicFramePr>
              <p:nvPr>
                <p:extLst>
                  <p:ext uri="{D42A27DB-BD31-4B8C-83A1-F6EECF244321}">
                    <p14:modId xmlns:p14="http://schemas.microsoft.com/office/powerpoint/2010/main" val="472164040"/>
                  </p:ext>
                </p:extLst>
              </p:nvPr>
            </p:nvGraphicFramePr>
            <p:xfrm>
              <a:off x="1603375" y="4309346"/>
              <a:ext cx="5937250" cy="1708405"/>
            </p:xfrm>
            <a:graphic>
              <a:graphicData uri="http://schemas.openxmlformats.org/drawingml/2006/table">
                <a:tbl>
                  <a:tblPr firstRow="1" firstCol="1" bandRow="1">
                    <a:tableStyleId>{2D5ABB26-0587-4C30-8999-92F81FD0307C}</a:tableStyleId>
                  </a:tblPr>
                  <a:tblGrid>
                    <a:gridCol w="968375">
                      <a:extLst>
                        <a:ext uri="{9D8B030D-6E8A-4147-A177-3AD203B41FA5}">
                          <a16:colId xmlns:a16="http://schemas.microsoft.com/office/drawing/2014/main" val="140628841"/>
                        </a:ext>
                      </a:extLst>
                    </a:gridCol>
                    <a:gridCol w="4968875">
                      <a:extLst>
                        <a:ext uri="{9D8B030D-6E8A-4147-A177-3AD203B41FA5}">
                          <a16:colId xmlns:a16="http://schemas.microsoft.com/office/drawing/2014/main" val="2388341265"/>
                        </a:ext>
                      </a:extLst>
                    </a:gridCol>
                  </a:tblGrid>
                  <a:tr h="287655">
                    <a:tc>
                      <a:txBody>
                        <a:bodyPr/>
                        <a:lstStyle/>
                        <a:p>
                          <a:endParaRPr lang="en-US"/>
                        </a:p>
                      </a:txBody>
                      <a:tcPr marL="68580" marR="68580" marT="0" marB="0" anchor="ctr">
                        <a:blipFill>
                          <a:blip r:embed="rId5"/>
                          <a:stretch>
                            <a:fillRect t="-2128" r="-512579" b="-510638"/>
                          </a:stretch>
                        </a:blipFill>
                      </a:tcPr>
                    </a:tc>
                    <a:tc>
                      <a:txBody>
                        <a:bodyPr/>
                        <a:lstStyle/>
                        <a:p>
                          <a:endParaRPr lang="en-US"/>
                        </a:p>
                      </a:txBody>
                      <a:tcPr marL="68580" marR="68580" marT="0" marB="0" anchor="ctr">
                        <a:blipFill>
                          <a:blip r:embed="rId5"/>
                          <a:stretch>
                            <a:fillRect l="-19509" t="-2128" b="-510638"/>
                          </a:stretch>
                        </a:blipFill>
                      </a:tcPr>
                    </a:tc>
                    <a:extLst>
                      <a:ext uri="{0D108BD9-81ED-4DB2-BD59-A6C34878D82A}">
                        <a16:rowId xmlns:a16="http://schemas.microsoft.com/office/drawing/2014/main" val="2056182386"/>
                      </a:ext>
                    </a:extLst>
                  </a:tr>
                  <a:tr h="271907">
                    <a:tc>
                      <a:txBody>
                        <a:bodyPr/>
                        <a:lstStyle/>
                        <a:p>
                          <a:endParaRPr lang="en-US"/>
                        </a:p>
                      </a:txBody>
                      <a:tcPr marL="68580" marR="68580" marT="0" marB="0" anchor="ctr">
                        <a:blipFill>
                          <a:blip r:embed="rId5"/>
                          <a:stretch>
                            <a:fillRect t="-106667" r="-512579" b="-433333"/>
                          </a:stretch>
                        </a:blipFill>
                      </a:tcPr>
                    </a:tc>
                    <a:tc>
                      <a:txBody>
                        <a:bodyPr/>
                        <a:lstStyle/>
                        <a:p>
                          <a:endParaRPr lang="en-US"/>
                        </a:p>
                      </a:txBody>
                      <a:tcPr marL="68580" marR="68580" marT="0" marB="0" anchor="ctr">
                        <a:blipFill>
                          <a:blip r:embed="rId5"/>
                          <a:stretch>
                            <a:fillRect l="-19509" t="-106667" b="-433333"/>
                          </a:stretch>
                        </a:blipFill>
                      </a:tcPr>
                    </a:tc>
                    <a:extLst>
                      <a:ext uri="{0D108BD9-81ED-4DB2-BD59-A6C34878D82A}">
                        <a16:rowId xmlns:a16="http://schemas.microsoft.com/office/drawing/2014/main" val="1566868989"/>
                      </a:ext>
                    </a:extLst>
                  </a:tr>
                  <a:tr h="573723">
                    <a:tc>
                      <a:txBody>
                        <a:bodyPr/>
                        <a:lstStyle/>
                        <a:p>
                          <a:endParaRPr lang="en-US"/>
                        </a:p>
                      </a:txBody>
                      <a:tcPr marL="68580" marR="68580" marT="0" marB="0" anchor="ctr">
                        <a:blipFill>
                          <a:blip r:embed="rId5"/>
                          <a:stretch>
                            <a:fillRect t="-97895" r="-512579" b="-105263"/>
                          </a:stretch>
                        </a:blipFill>
                      </a:tcPr>
                    </a:tc>
                    <a:tc>
                      <a:txBody>
                        <a:bodyPr/>
                        <a:lstStyle/>
                        <a:p>
                          <a:pPr marL="0" marR="0">
                            <a:lnSpc>
                              <a:spcPct val="107000"/>
                            </a:lnSpc>
                            <a:spcBef>
                              <a:spcPts val="0"/>
                            </a:spcBef>
                            <a:spcAft>
                              <a:spcPts val="0"/>
                            </a:spcAft>
                          </a:pPr>
                          <a:r>
                            <a:rPr lang="en-US" sz="1200" b="1" dirty="0">
                              <a:effectLst/>
                            </a:rPr>
                            <a:t>Load variables specifying the total load serviced by vehicle since its last visit to a depot by the time it reaches customer node. Read as maximum load on route k.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9926071"/>
                      </a:ext>
                    </a:extLst>
                  </a:tr>
                  <a:tr h="286639">
                    <a:tc>
                      <a:txBody>
                        <a:bodyPr/>
                        <a:lstStyle/>
                        <a:p>
                          <a:endParaRPr lang="en-US"/>
                        </a:p>
                      </a:txBody>
                      <a:tcPr marL="68580" marR="68580" marT="0" marB="0" anchor="ctr">
                        <a:blipFill>
                          <a:blip r:embed="rId5"/>
                          <a:stretch>
                            <a:fillRect t="-400000" r="-512579" b="-112766"/>
                          </a:stretch>
                        </a:blipFill>
                      </a:tcPr>
                    </a:tc>
                    <a:tc>
                      <a:txBody>
                        <a:bodyPr/>
                        <a:lstStyle/>
                        <a:p>
                          <a:pPr marL="0" marR="0">
                            <a:lnSpc>
                              <a:spcPct val="107000"/>
                            </a:lnSpc>
                            <a:spcBef>
                              <a:spcPts val="0"/>
                            </a:spcBef>
                            <a:spcAft>
                              <a:spcPts val="0"/>
                            </a:spcAft>
                          </a:pPr>
                          <a:r>
                            <a:rPr lang="en-US" sz="1200" b="1" dirty="0">
                              <a:effectLst/>
                            </a:rPr>
                            <a:t>Amount of endurance consumed by routes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988074"/>
                      </a:ext>
                    </a:extLst>
                  </a:tr>
                  <a:tr h="288481">
                    <a:tc>
                      <a:txBody>
                        <a:bodyPr/>
                        <a:lstStyle/>
                        <a:p>
                          <a:endParaRPr lang="en-US"/>
                        </a:p>
                      </a:txBody>
                      <a:tcPr marL="68580" marR="68580" marT="0" marB="0" anchor="ctr">
                        <a:blipFill>
                          <a:blip r:embed="rId5"/>
                          <a:stretch>
                            <a:fillRect t="-489583" r="-512579" b="-10417"/>
                          </a:stretch>
                        </a:blipFill>
                      </a:tcPr>
                    </a:tc>
                    <a:tc>
                      <a:txBody>
                        <a:bodyPr/>
                        <a:lstStyle/>
                        <a:p>
                          <a:pPr marL="0" marR="0">
                            <a:lnSpc>
                              <a:spcPct val="107000"/>
                            </a:lnSpc>
                            <a:spcBef>
                              <a:spcPts val="0"/>
                            </a:spcBef>
                            <a:spcAft>
                              <a:spcPts val="0"/>
                            </a:spcAft>
                          </a:pPr>
                          <a:r>
                            <a:rPr lang="en-US" sz="1200" b="1" dirty="0">
                              <a:effectLst/>
                            </a:rPr>
                            <a:t>Amount of endurance consumed by scanning</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8556470"/>
                      </a:ext>
                    </a:extLst>
                  </a:tr>
                </a:tbl>
              </a:graphicData>
            </a:graphic>
          </p:graphicFrame>
        </mc:Fallback>
      </mc:AlternateContent>
      <p:sp>
        <p:nvSpPr>
          <p:cNvPr id="10" name="TextBox 9">
            <a:extLst>
              <a:ext uri="{FF2B5EF4-FFF2-40B4-BE49-F238E27FC236}">
                <a16:creationId xmlns:a16="http://schemas.microsoft.com/office/drawing/2014/main" id="{64081222-EDA1-45C9-AA0D-503C03EE0BE0}"/>
              </a:ext>
            </a:extLst>
          </p:cNvPr>
          <p:cNvSpPr txBox="1"/>
          <p:nvPr/>
        </p:nvSpPr>
        <p:spPr>
          <a:xfrm>
            <a:off x="1331640" y="3816768"/>
            <a:ext cx="2464569" cy="369332"/>
          </a:xfrm>
          <a:prstGeom prst="rect">
            <a:avLst/>
          </a:prstGeom>
          <a:noFill/>
        </p:spPr>
        <p:txBody>
          <a:bodyPr wrap="square" rtlCol="0">
            <a:spAutoFit/>
          </a:bodyPr>
          <a:lstStyle/>
          <a:p>
            <a:r>
              <a:rPr lang="en-US" kern="0" dirty="0">
                <a:solidFill>
                  <a:srgbClr val="002060"/>
                </a:solidFill>
              </a:rPr>
              <a:t>Variables:</a:t>
            </a:r>
          </a:p>
        </p:txBody>
      </p:sp>
    </p:spTree>
    <p:extLst>
      <p:ext uri="{BB962C8B-B14F-4D97-AF65-F5344CB8AC3E}">
        <p14:creationId xmlns:p14="http://schemas.microsoft.com/office/powerpoint/2010/main" val="238438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A5E6-CD81-4493-B944-0F895E335F97}"/>
              </a:ext>
            </a:extLst>
          </p:cNvPr>
          <p:cNvSpPr>
            <a:spLocks noGrp="1"/>
          </p:cNvSpPr>
          <p:nvPr>
            <p:ph type="title"/>
          </p:nvPr>
        </p:nvSpPr>
        <p:spPr/>
        <p:txBody>
          <a:bodyPr/>
          <a:lstStyle/>
          <a:p>
            <a:r>
              <a:rPr lang="en-US" dirty="0"/>
              <a:t>Problem Formulation and Constraints (4/4)</a:t>
            </a:r>
          </a:p>
        </p:txBody>
      </p:sp>
      <p:sp>
        <p:nvSpPr>
          <p:cNvPr id="3" name="Slide Number Placeholder 2">
            <a:extLst>
              <a:ext uri="{FF2B5EF4-FFF2-40B4-BE49-F238E27FC236}">
                <a16:creationId xmlns:a16="http://schemas.microsoft.com/office/drawing/2014/main" id="{0C9CFD5F-A265-4F67-89EE-92F34265886A}"/>
              </a:ext>
            </a:extLst>
          </p:cNvPr>
          <p:cNvSpPr>
            <a:spLocks noGrp="1"/>
          </p:cNvSpPr>
          <p:nvPr>
            <p:ph type="sldNum" sz="quarter" idx="10"/>
          </p:nvPr>
        </p:nvSpPr>
        <p:spPr/>
        <p:txBody>
          <a:bodyPr/>
          <a:lstStyle/>
          <a:p>
            <a:pPr>
              <a:defRPr/>
            </a:pPr>
            <a:fld id="{18F297E4-7C54-443A-B308-AED81588BC52}" type="slidenum">
              <a:rPr lang="fr-CA" smtClean="0"/>
              <a:pPr>
                <a:defRPr/>
              </a:pPr>
              <a:t>9</a:t>
            </a:fld>
            <a:endParaRPr lang="fr-CA"/>
          </a:p>
        </p:txBody>
      </p:sp>
      <mc:AlternateContent xmlns:mc="http://schemas.openxmlformats.org/markup-compatibility/2006" xmlns:a14="http://schemas.microsoft.com/office/drawing/2010/main">
        <mc:Choice Requires="a14">
          <p:graphicFrame>
            <p:nvGraphicFramePr>
              <p:cNvPr id="5" name="Content Placeholder 7">
                <a:extLst>
                  <a:ext uri="{FF2B5EF4-FFF2-40B4-BE49-F238E27FC236}">
                    <a16:creationId xmlns:a16="http://schemas.microsoft.com/office/drawing/2014/main" id="{7C56453B-1AB2-468C-B601-45D106BB4689}"/>
                  </a:ext>
                </a:extLst>
              </p:cNvPr>
              <p:cNvGraphicFramePr>
                <a:graphicFrameLocks/>
              </p:cNvGraphicFramePr>
              <p:nvPr>
                <p:extLst>
                  <p:ext uri="{D42A27DB-BD31-4B8C-83A1-F6EECF244321}">
                    <p14:modId xmlns:p14="http://schemas.microsoft.com/office/powerpoint/2010/main" val="1115402663"/>
                  </p:ext>
                </p:extLst>
              </p:nvPr>
            </p:nvGraphicFramePr>
            <p:xfrm>
              <a:off x="0" y="1268760"/>
              <a:ext cx="4572000" cy="302488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402036303"/>
                        </a:ext>
                      </a:extLst>
                    </a:gridCol>
                    <a:gridCol w="831273">
                      <a:extLst>
                        <a:ext uri="{9D8B030D-6E8A-4147-A177-3AD203B41FA5}">
                          <a16:colId xmlns:a16="http://schemas.microsoft.com/office/drawing/2014/main" val="2758562926"/>
                        </a:ext>
                      </a:extLst>
                    </a:gridCol>
                    <a:gridCol w="415636">
                      <a:extLst>
                        <a:ext uri="{9D8B030D-6E8A-4147-A177-3AD203B41FA5}">
                          <a16:colId xmlns:a16="http://schemas.microsoft.com/office/drawing/2014/main" val="1851042937"/>
                        </a:ext>
                      </a:extLst>
                    </a:gridCol>
                  </a:tblGrid>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US" sz="1200" i="1">
                                        <a:effectLst/>
                                        <a:latin typeface="Cambria Math" panose="02040503050406030204" pitchFamily="18" charset="0"/>
                                      </a:rPr>
                                    </m:ctrlPr>
                                  </m:funcPr>
                                  <m:fName>
                                    <m:r>
                                      <m:rPr>
                                        <m:sty m:val="p"/>
                                      </m:rPr>
                                      <a:rPr lang="en-US" sz="1200">
                                        <a:effectLst/>
                                        <a:latin typeface="Cambria Math" panose="02040503050406030204" pitchFamily="18" charset="0"/>
                                      </a:rPr>
                                      <m:t>min</m:t>
                                    </m:r>
                                  </m:fName>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𝑖𝑗</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e>
                                    </m:nary>
                                    <m:r>
                                      <a:rPr lang="en-US" sz="1200">
                                        <a:effectLst/>
                                        <a:latin typeface="Cambria Math" panose="02040503050406030204" pitchFamily="18" charset="0"/>
                                      </a:rPr>
                                      <m:t>+</m:t>
                                    </m:r>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𝑖</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m:t>
                                                </m:r>
                                              </m:sub>
                                            </m:sSub>
                                          </m:e>
                                        </m:nary>
                                      </m:e>
                                    </m:nary>
                                  </m:e>
                                </m:func>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endParaRPr lang="en-US" sz="1200" dirty="0"/>
                        </a:p>
                      </a:txBody>
                      <a:tcPr marL="45057" marR="45057" anchor="ctr"/>
                    </a:tc>
                    <a:tc>
                      <a:txBody>
                        <a:bodyPr/>
                        <a:lstStyle/>
                        <a:p>
                          <a:pPr algn="ctr"/>
                          <a:r>
                            <a:rPr lang="en-US" sz="1200" dirty="0"/>
                            <a:t>(1)</a:t>
                          </a:r>
                        </a:p>
                      </a:txBody>
                      <a:tcPr marL="45057" marR="45057" anchor="ctr"/>
                    </a:tc>
                    <a:extLst>
                      <a:ext uri="{0D108BD9-81ED-4DB2-BD59-A6C34878D82A}">
                        <a16:rowId xmlns:a16="http://schemas.microsoft.com/office/drawing/2014/main" val="3302154570"/>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smtClean="0">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𝑖</m:t>
                                        </m:r>
                                      </m:e>
                                    </m:eqAr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r>
                                  <a:rPr lang="en-US" sz="1200" b="0" i="0" smtClean="0">
                                    <a:effectLst/>
                                    <a:latin typeface="Cambria Math" panose="02040503050406030204" pitchFamily="18" charset="0"/>
                                  </a:rPr>
                                  <m:t>≤</m:t>
                                </m:r>
                                <m:r>
                                  <a:rPr lang="en-US" sz="1200">
                                    <a:effectLst/>
                                    <a:latin typeface="Cambria Math" panose="02040503050406030204" pitchFamily="18" charset="0"/>
                                  </a:rPr>
                                  <m:t>1</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𝑁</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r>
                            <a:rPr lang="en-US" sz="1200" dirty="0"/>
                            <a:t>(2)</a:t>
                          </a:r>
                        </a:p>
                      </a:txBody>
                      <a:tcPr marL="45057" marR="45057" anchor="ctr"/>
                    </a:tc>
                    <a:extLst>
                      <a:ext uri="{0D108BD9-81ED-4DB2-BD59-A6C34878D82A}">
                        <a16:rowId xmlns:a16="http://schemas.microsoft.com/office/drawing/2014/main" val="1621384791"/>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𝐻</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𝑁</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𝑦</m:t>
                                    </m:r>
                                  </m:e>
                                  <m:sub>
                                    <m:r>
                                      <a:rPr lang="en-US" sz="1200">
                                        <a:effectLst/>
                                        <a:latin typeface="Cambria Math" panose="02040503050406030204" pitchFamily="18" charset="0"/>
                                      </a:rPr>
                                      <m:t>𝑘</m:t>
                                    </m:r>
                                  </m:sub>
                                </m:sSub>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𝑘</m:t>
                                </m:r>
                                <m:r>
                                  <a:rPr lang="en-US" sz="1200">
                                    <a:effectLst/>
                                    <a:latin typeface="Cambria Math" panose="02040503050406030204" pitchFamily="18" charset="0"/>
                                  </a:rPr>
                                  <m:t>∈</m:t>
                                </m:r>
                                <m:r>
                                  <a:rPr lang="en-US" sz="1200">
                                    <a:effectLst/>
                                    <a:latin typeface="Cambria Math" panose="02040503050406030204" pitchFamily="18" charset="0"/>
                                  </a:rPr>
                                  <m:t>𝐾</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r>
                            <a:rPr lang="en-US" sz="1200" dirty="0"/>
                            <a:t>(3)</a:t>
                          </a:r>
                        </a:p>
                      </a:txBody>
                      <a:tcPr marL="45057" marR="45057" anchor="ctr"/>
                    </a:tc>
                    <a:extLst>
                      <a:ext uri="{0D108BD9-81ED-4DB2-BD59-A6C34878D82A}">
                        <a16:rowId xmlns:a16="http://schemas.microsoft.com/office/drawing/2014/main" val="3610405602"/>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𝑗</m:t>
                                        </m:r>
                                      </m:e>
                                    </m:eqAr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r>
                                  <a:rPr lang="en-US" sz="1200">
                                    <a:effectLst/>
                                    <a:latin typeface="Cambria Math" panose="02040503050406030204" pitchFamily="18" charset="0"/>
                                  </a:rPr>
                                  <m:t>−</m:t>
                                </m:r>
                                <m:nary>
                                  <m:naryPr>
                                    <m:chr m:val="∑"/>
                                    <m:limLoc m:val="undOvr"/>
                                    <m:supHide m:val="on"/>
                                    <m:ctrlPr>
                                      <a:rPr lang="en-US" sz="1200" i="1">
                                        <a:effectLst/>
                                        <a:latin typeface="Cambria Math" panose="02040503050406030204" pitchFamily="18" charset="0"/>
                                      </a:rPr>
                                    </m:ctrlPr>
                                  </m:naryPr>
                                  <m:sub>
                                    <m:eqArr>
                                      <m:eqArrPr>
                                        <m:ctrlPr>
                                          <a:rPr lang="en-US" sz="1200" i="1">
                                            <a:effectLst/>
                                            <a:latin typeface="Cambria Math" panose="02040503050406030204" pitchFamily="18" charset="0"/>
                                          </a:rPr>
                                        </m:ctrlPr>
                                      </m:eqArrPr>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e>
                                      <m:e>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𝑖</m:t>
                                        </m:r>
                                      </m:e>
                                    </m:eqAr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𝑗𝑖𝑘</m:t>
                                        </m:r>
                                      </m:sub>
                                    </m:sSub>
                                  </m:e>
                                </m:nary>
                                <m:r>
                                  <a:rPr lang="en-US" sz="1200">
                                    <a:effectLst/>
                                    <a:latin typeface="Cambria Math" panose="02040503050406030204" pitchFamily="18" charset="0"/>
                                  </a:rPr>
                                  <m:t>=0</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𝑘</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𝑉</m:t>
                                </m:r>
                              </m:oMath>
                            </m:oMathPara>
                          </a14:m>
                          <a:endParaRPr lang="en-US" sz="1200" dirty="0"/>
                        </a:p>
                      </a:txBody>
                      <a:tcPr marL="45057" marR="45057" anchor="ctr"/>
                    </a:tc>
                    <a:tc>
                      <a:txBody>
                        <a:bodyPr/>
                        <a:lstStyle/>
                        <a:p>
                          <a:pPr algn="ctr"/>
                          <a:r>
                            <a:rPr lang="en-US" sz="1200" dirty="0"/>
                            <a:t>(4)</a:t>
                          </a:r>
                        </a:p>
                      </a:txBody>
                      <a:tcPr marL="45057" marR="45057" anchor="ctr"/>
                    </a:tc>
                    <a:extLst>
                      <a:ext uri="{0D108BD9-81ED-4DB2-BD59-A6C34878D82A}">
                        <a16:rowId xmlns:a16="http://schemas.microsoft.com/office/drawing/2014/main" val="2895251493"/>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=0</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𝐻</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Para>
                          </a14:m>
                          <a:endParaRPr lang="en-US" sz="1200" dirty="0"/>
                        </a:p>
                      </a:txBody>
                      <a:tcPr marL="45057" marR="45057" anchor="ctr"/>
                    </a:tc>
                    <a:tc>
                      <a:txBody>
                        <a:bodyPr/>
                        <a:lstStyle/>
                        <a:p>
                          <a:pPr algn="ctr"/>
                          <a:r>
                            <a:rPr lang="en-US" sz="1200" dirty="0"/>
                            <a:t>(5)</a:t>
                          </a:r>
                        </a:p>
                      </a:txBody>
                      <a:tcPr marL="45057" marR="45057" anchor="ctr"/>
                    </a:tc>
                    <a:extLst>
                      <a:ext uri="{0D108BD9-81ED-4DB2-BD59-A6C34878D82A}">
                        <a16:rowId xmlns:a16="http://schemas.microsoft.com/office/drawing/2014/main" val="2523831354"/>
                      </a:ext>
                    </a:extLst>
                  </a:tr>
                </a:tbl>
              </a:graphicData>
            </a:graphic>
          </p:graphicFrame>
        </mc:Choice>
        <mc:Fallback xmlns="">
          <p:graphicFrame>
            <p:nvGraphicFramePr>
              <p:cNvPr id="5" name="Content Placeholder 7">
                <a:extLst>
                  <a:ext uri="{FF2B5EF4-FFF2-40B4-BE49-F238E27FC236}">
                    <a16:creationId xmlns:a16="http://schemas.microsoft.com/office/drawing/2014/main" id="{7C56453B-1AB2-468C-B601-45D106BB4689}"/>
                  </a:ext>
                </a:extLst>
              </p:cNvPr>
              <p:cNvGraphicFramePr>
                <a:graphicFrameLocks/>
              </p:cNvGraphicFramePr>
              <p:nvPr>
                <p:extLst>
                  <p:ext uri="{D42A27DB-BD31-4B8C-83A1-F6EECF244321}">
                    <p14:modId xmlns:p14="http://schemas.microsoft.com/office/powerpoint/2010/main" val="1115402663"/>
                  </p:ext>
                </p:extLst>
              </p:nvPr>
            </p:nvGraphicFramePr>
            <p:xfrm>
              <a:off x="0" y="1268760"/>
              <a:ext cx="4572000" cy="3024888"/>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402036303"/>
                        </a:ext>
                      </a:extLst>
                    </a:gridCol>
                    <a:gridCol w="831273">
                      <a:extLst>
                        <a:ext uri="{9D8B030D-6E8A-4147-A177-3AD203B41FA5}">
                          <a16:colId xmlns:a16="http://schemas.microsoft.com/office/drawing/2014/main" val="2758562926"/>
                        </a:ext>
                      </a:extLst>
                    </a:gridCol>
                    <a:gridCol w="415636">
                      <a:extLst>
                        <a:ext uri="{9D8B030D-6E8A-4147-A177-3AD203B41FA5}">
                          <a16:colId xmlns:a16="http://schemas.microsoft.com/office/drawing/2014/main" val="1851042937"/>
                        </a:ext>
                      </a:extLst>
                    </a:gridCol>
                  </a:tblGrid>
                  <a:tr h="573215">
                    <a:tc>
                      <a:txBody>
                        <a:bodyPr/>
                        <a:lstStyle/>
                        <a:p>
                          <a:endParaRPr lang="en-US"/>
                        </a:p>
                      </a:txBody>
                      <a:tcPr marL="33793" marR="33793" marT="0" marB="0" anchor="ctr">
                        <a:blipFill>
                          <a:blip r:embed="rId2"/>
                          <a:stretch>
                            <a:fillRect r="-37615" b="-428723"/>
                          </a:stretch>
                        </a:blipFill>
                      </a:tcPr>
                    </a:tc>
                    <a:tc>
                      <a:txBody>
                        <a:bodyPr/>
                        <a:lstStyle/>
                        <a:p>
                          <a:pPr algn="ctr"/>
                          <a:endParaRPr lang="en-US" sz="1200" dirty="0"/>
                        </a:p>
                      </a:txBody>
                      <a:tcPr marL="45057" marR="45057" anchor="ctr"/>
                    </a:tc>
                    <a:tc>
                      <a:txBody>
                        <a:bodyPr/>
                        <a:lstStyle/>
                        <a:p>
                          <a:pPr algn="ctr"/>
                          <a:r>
                            <a:rPr lang="en-US" sz="1200" dirty="0"/>
                            <a:t>(1)</a:t>
                          </a:r>
                        </a:p>
                      </a:txBody>
                      <a:tcPr marL="45057" marR="45057" anchor="ctr"/>
                    </a:tc>
                    <a:extLst>
                      <a:ext uri="{0D108BD9-81ED-4DB2-BD59-A6C34878D82A}">
                        <a16:rowId xmlns:a16="http://schemas.microsoft.com/office/drawing/2014/main" val="3302154570"/>
                      </a:ext>
                    </a:extLst>
                  </a:tr>
                  <a:tr h="710629">
                    <a:tc>
                      <a:txBody>
                        <a:bodyPr/>
                        <a:lstStyle/>
                        <a:p>
                          <a:endParaRPr lang="en-US"/>
                        </a:p>
                      </a:txBody>
                      <a:tcPr marL="33793" marR="33793" marT="0" marB="0" anchor="ctr">
                        <a:blipFill>
                          <a:blip r:embed="rId2"/>
                          <a:stretch>
                            <a:fillRect t="-80342" r="-37615" b="-244444"/>
                          </a:stretch>
                        </a:blipFill>
                      </a:tcPr>
                    </a:tc>
                    <a:tc>
                      <a:txBody>
                        <a:bodyPr/>
                        <a:lstStyle/>
                        <a:p>
                          <a:endParaRPr lang="en-US"/>
                        </a:p>
                      </a:txBody>
                      <a:tcPr marL="33793" marR="33793" marT="0" marB="0" anchor="ctr">
                        <a:blipFill>
                          <a:blip r:embed="rId2"/>
                          <a:stretch>
                            <a:fillRect l="-397810" t="-80342" r="-49635" b="-244444"/>
                          </a:stretch>
                        </a:blipFill>
                      </a:tcPr>
                    </a:tc>
                    <a:tc>
                      <a:txBody>
                        <a:bodyPr/>
                        <a:lstStyle/>
                        <a:p>
                          <a:pPr algn="ctr"/>
                          <a:r>
                            <a:rPr lang="en-US" sz="1200" dirty="0"/>
                            <a:t>(2)</a:t>
                          </a:r>
                        </a:p>
                      </a:txBody>
                      <a:tcPr marL="45057" marR="45057" anchor="ctr"/>
                    </a:tc>
                    <a:extLst>
                      <a:ext uri="{0D108BD9-81ED-4DB2-BD59-A6C34878D82A}">
                        <a16:rowId xmlns:a16="http://schemas.microsoft.com/office/drawing/2014/main" val="1621384791"/>
                      </a:ext>
                    </a:extLst>
                  </a:tr>
                  <a:tr h="573215">
                    <a:tc>
                      <a:txBody>
                        <a:bodyPr/>
                        <a:lstStyle/>
                        <a:p>
                          <a:endParaRPr lang="en-US"/>
                        </a:p>
                      </a:txBody>
                      <a:tcPr marL="33793" marR="33793" marT="0" marB="0" anchor="ctr">
                        <a:blipFill>
                          <a:blip r:embed="rId2"/>
                          <a:stretch>
                            <a:fillRect t="-224468" r="-37615" b="-204255"/>
                          </a:stretch>
                        </a:blipFill>
                      </a:tcPr>
                    </a:tc>
                    <a:tc>
                      <a:txBody>
                        <a:bodyPr/>
                        <a:lstStyle/>
                        <a:p>
                          <a:endParaRPr lang="en-US"/>
                        </a:p>
                      </a:txBody>
                      <a:tcPr marL="33793" marR="33793" marT="0" marB="0" anchor="ctr">
                        <a:blipFill>
                          <a:blip r:embed="rId2"/>
                          <a:stretch>
                            <a:fillRect l="-397810" t="-224468" r="-49635" b="-204255"/>
                          </a:stretch>
                        </a:blipFill>
                      </a:tcPr>
                    </a:tc>
                    <a:tc>
                      <a:txBody>
                        <a:bodyPr/>
                        <a:lstStyle/>
                        <a:p>
                          <a:pPr algn="ctr"/>
                          <a:r>
                            <a:rPr lang="en-US" sz="1200" dirty="0"/>
                            <a:t>(3)</a:t>
                          </a:r>
                        </a:p>
                      </a:txBody>
                      <a:tcPr marL="45057" marR="45057" anchor="ctr"/>
                    </a:tc>
                    <a:extLst>
                      <a:ext uri="{0D108BD9-81ED-4DB2-BD59-A6C34878D82A}">
                        <a16:rowId xmlns:a16="http://schemas.microsoft.com/office/drawing/2014/main" val="3610405602"/>
                      </a:ext>
                    </a:extLst>
                  </a:tr>
                  <a:tr h="710629">
                    <a:tc>
                      <a:txBody>
                        <a:bodyPr/>
                        <a:lstStyle/>
                        <a:p>
                          <a:endParaRPr lang="en-US"/>
                        </a:p>
                      </a:txBody>
                      <a:tcPr marL="33793" marR="33793" marT="0" marB="0" anchor="ctr">
                        <a:blipFill>
                          <a:blip r:embed="rId2"/>
                          <a:stretch>
                            <a:fillRect t="-260684" r="-37615" b="-64103"/>
                          </a:stretch>
                        </a:blipFill>
                      </a:tcPr>
                    </a:tc>
                    <a:tc>
                      <a:txBody>
                        <a:bodyPr/>
                        <a:lstStyle/>
                        <a:p>
                          <a:endParaRPr lang="en-US"/>
                        </a:p>
                      </a:txBody>
                      <a:tcPr marL="45057" marR="45057" anchor="ctr">
                        <a:blipFill>
                          <a:blip r:embed="rId2"/>
                          <a:stretch>
                            <a:fillRect l="-397810" t="-260684" r="-49635" b="-64103"/>
                          </a:stretch>
                        </a:blipFill>
                      </a:tcPr>
                    </a:tc>
                    <a:tc>
                      <a:txBody>
                        <a:bodyPr/>
                        <a:lstStyle/>
                        <a:p>
                          <a:pPr algn="ctr"/>
                          <a:r>
                            <a:rPr lang="en-US" sz="1200" dirty="0"/>
                            <a:t>(4)</a:t>
                          </a:r>
                        </a:p>
                      </a:txBody>
                      <a:tcPr marL="45057" marR="45057" anchor="ctr"/>
                    </a:tc>
                    <a:extLst>
                      <a:ext uri="{0D108BD9-81ED-4DB2-BD59-A6C34878D82A}">
                        <a16:rowId xmlns:a16="http://schemas.microsoft.com/office/drawing/2014/main" val="2895251493"/>
                      </a:ext>
                    </a:extLst>
                  </a:tr>
                  <a:tr h="457200">
                    <a:tc>
                      <a:txBody>
                        <a:bodyPr/>
                        <a:lstStyle/>
                        <a:p>
                          <a:endParaRPr lang="en-US"/>
                        </a:p>
                      </a:txBody>
                      <a:tcPr marL="33793" marR="33793" marT="0" marB="0" anchor="ctr">
                        <a:blipFill>
                          <a:blip r:embed="rId2"/>
                          <a:stretch>
                            <a:fillRect t="-562667" r="-37615"/>
                          </a:stretch>
                        </a:blipFill>
                      </a:tcPr>
                    </a:tc>
                    <a:tc>
                      <a:txBody>
                        <a:bodyPr/>
                        <a:lstStyle/>
                        <a:p>
                          <a:endParaRPr lang="en-US"/>
                        </a:p>
                      </a:txBody>
                      <a:tcPr marL="45057" marR="45057" anchor="ctr">
                        <a:blipFill>
                          <a:blip r:embed="rId2"/>
                          <a:stretch>
                            <a:fillRect l="-397810" t="-562667" r="-49635"/>
                          </a:stretch>
                        </a:blipFill>
                      </a:tcPr>
                    </a:tc>
                    <a:tc>
                      <a:txBody>
                        <a:bodyPr/>
                        <a:lstStyle/>
                        <a:p>
                          <a:pPr algn="ctr"/>
                          <a:r>
                            <a:rPr lang="en-US" sz="1200" dirty="0"/>
                            <a:t>(5)</a:t>
                          </a:r>
                        </a:p>
                      </a:txBody>
                      <a:tcPr marL="45057" marR="45057" anchor="ctr"/>
                    </a:tc>
                    <a:extLst>
                      <a:ext uri="{0D108BD9-81ED-4DB2-BD59-A6C34878D82A}">
                        <a16:rowId xmlns:a16="http://schemas.microsoft.com/office/drawing/2014/main" val="25238313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Content Placeholder 11">
                <a:extLst>
                  <a:ext uri="{FF2B5EF4-FFF2-40B4-BE49-F238E27FC236}">
                    <a16:creationId xmlns:a16="http://schemas.microsoft.com/office/drawing/2014/main" id="{6909527B-FCF5-4DFE-B251-F3E3806A3015}"/>
                  </a:ext>
                </a:extLst>
              </p:cNvPr>
              <p:cNvGraphicFramePr>
                <a:graphicFrameLocks/>
              </p:cNvGraphicFramePr>
              <p:nvPr>
                <p:extLst>
                  <p:ext uri="{D42A27DB-BD31-4B8C-83A1-F6EECF244321}">
                    <p14:modId xmlns:p14="http://schemas.microsoft.com/office/powerpoint/2010/main" val="239667903"/>
                  </p:ext>
                </p:extLst>
              </p:nvPr>
            </p:nvGraphicFramePr>
            <p:xfrm>
              <a:off x="4572000" y="1332833"/>
              <a:ext cx="4572000" cy="2960815"/>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124853009"/>
                        </a:ext>
                      </a:extLst>
                    </a:gridCol>
                    <a:gridCol w="831273">
                      <a:extLst>
                        <a:ext uri="{9D8B030D-6E8A-4147-A177-3AD203B41FA5}">
                          <a16:colId xmlns:a16="http://schemas.microsoft.com/office/drawing/2014/main" val="3062497647"/>
                        </a:ext>
                      </a:extLst>
                    </a:gridCol>
                    <a:gridCol w="415636">
                      <a:extLst>
                        <a:ext uri="{9D8B030D-6E8A-4147-A177-3AD203B41FA5}">
                          <a16:colId xmlns:a16="http://schemas.microsoft.com/office/drawing/2014/main" val="1435136776"/>
                        </a:ext>
                      </a:extLst>
                    </a:gridCol>
                  </a:tblGrid>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𝑗</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𝑗𝑘</m:t>
                                        </m:r>
                                      </m:sub>
                                    </m:sSub>
                                  </m:e>
                                </m:d>
                                <m:r>
                                  <a:rPr lang="en-US" sz="1200">
                                    <a:effectLst/>
                                    <a:latin typeface="Cambria Math" panose="02040503050406030204" pitchFamily="18" charset="0"/>
                                  </a:rPr>
                                  <m:t>≤</m:t>
                                </m:r>
                                <m:r>
                                  <a:rPr lang="en-US" sz="1200">
                                    <a:effectLst/>
                                    <a:latin typeface="Cambria Math" panose="02040503050406030204" pitchFamily="18" charset="0"/>
                                  </a:rPr>
                                  <m:t>𝑀</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d>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𝑉</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𝑖</m:t>
                                </m:r>
                                <m:r>
                                  <a:rPr lang="en-US" sz="1200" kern="1200">
                                    <a:effectLst/>
                                    <a:latin typeface="Cambria Math" panose="02040503050406030204" pitchFamily="18" charset="0"/>
                                  </a:rPr>
                                  <m:t>≠</m:t>
                                </m:r>
                                <m:r>
                                  <a:rPr lang="en-US" sz="1200" kern="1200">
                                    <a:effectLst/>
                                    <a:latin typeface="Cambria Math" panose="02040503050406030204" pitchFamily="18" charset="0"/>
                                  </a:rPr>
                                  <m:t>𝑗</m:t>
                                </m:r>
                              </m:oMath>
                            </m:oMathPara>
                          </a14:m>
                          <a:endParaRPr lang="en-US" sz="1200" dirty="0"/>
                        </a:p>
                      </a:txBody>
                      <a:tcPr marL="45057" marR="45057" anchor="ctr"/>
                    </a:tc>
                    <a:tc>
                      <a:txBody>
                        <a:bodyPr/>
                        <a:lstStyle/>
                        <a:p>
                          <a:pPr algn="ctr"/>
                          <a:r>
                            <a:rPr lang="en-US" sz="1200" dirty="0"/>
                            <a:t>(6)</a:t>
                          </a:r>
                        </a:p>
                      </a:txBody>
                      <a:tcPr marL="45057" marR="45057" anchor="ctr"/>
                    </a:tc>
                    <a:extLst>
                      <a:ext uri="{0D108BD9-81ED-4DB2-BD59-A6C34878D82A}">
                        <a16:rowId xmlns:a16="http://schemas.microsoft.com/office/drawing/2014/main" val="132889254"/>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𝑗</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𝑗𝑘</m:t>
                                        </m:r>
                                      </m:sub>
                                    </m:sSub>
                                  </m:e>
                                </m:d>
                                <m:r>
                                  <a:rPr lang="en-US" sz="1200">
                                    <a:effectLst/>
                                    <a:latin typeface="Cambria Math" panose="02040503050406030204" pitchFamily="18" charset="0"/>
                                  </a:rPr>
                                  <m:t>≥−</m:t>
                                </m:r>
                                <m:r>
                                  <a:rPr lang="en-US" sz="1200">
                                    <a:effectLst/>
                                    <a:latin typeface="Cambria Math" panose="02040503050406030204" pitchFamily="18" charset="0"/>
                                  </a:rPr>
                                  <m:t>𝑀</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d>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𝑖</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𝑉</m:t>
                                </m:r>
                              </m:oMath>
                              <m:oMath xmlns:m="http://schemas.openxmlformats.org/officeDocument/2006/math">
                                <m:r>
                                  <a:rPr lang="en-US" sz="1200" kern="1200">
                                    <a:effectLst/>
                                    <a:latin typeface="Cambria Math" panose="02040503050406030204" pitchFamily="18" charset="0"/>
                                  </a:rPr>
                                  <m:t>𝑗</m:t>
                                </m:r>
                                <m:r>
                                  <a:rPr lang="en-US" sz="1200" kern="1200">
                                    <a:effectLst/>
                                    <a:latin typeface="Cambria Math" panose="02040503050406030204" pitchFamily="18" charset="0"/>
                                  </a:rPr>
                                  <m:t>∈</m:t>
                                </m:r>
                                <m:r>
                                  <a:rPr lang="en-US" sz="1200" kern="1200">
                                    <a:effectLst/>
                                    <a:latin typeface="Cambria Math" panose="02040503050406030204" pitchFamily="18" charset="0"/>
                                  </a:rPr>
                                  <m:t>𝑁</m:t>
                                </m:r>
                              </m:oMath>
                              <m:oMath xmlns:m="http://schemas.openxmlformats.org/officeDocument/2006/math">
                                <m:r>
                                  <a:rPr lang="en-US" sz="1200" kern="1200">
                                    <a:effectLst/>
                                    <a:latin typeface="Cambria Math" panose="02040503050406030204" pitchFamily="18" charset="0"/>
                                  </a:rPr>
                                  <m:t>𝑘</m:t>
                                </m:r>
                                <m:r>
                                  <a:rPr lang="en-US" sz="1200" kern="1200">
                                    <a:effectLst/>
                                    <a:latin typeface="Cambria Math" panose="02040503050406030204" pitchFamily="18" charset="0"/>
                                  </a:rPr>
                                  <m:t>∈</m:t>
                                </m:r>
                                <m:r>
                                  <a:rPr lang="en-US" sz="1200" kern="1200">
                                    <a:effectLst/>
                                    <a:latin typeface="Cambria Math" panose="02040503050406030204" pitchFamily="18" charset="0"/>
                                  </a:rPr>
                                  <m:t>𝐾</m:t>
                                </m:r>
                              </m:oMath>
                              <m:oMath xmlns:m="http://schemas.openxmlformats.org/officeDocument/2006/math">
                                <m:r>
                                  <a:rPr lang="en-US" sz="1200" kern="1200">
                                    <a:effectLst/>
                                    <a:latin typeface="Cambria Math" panose="02040503050406030204" pitchFamily="18" charset="0"/>
                                  </a:rPr>
                                  <m:t>𝑖</m:t>
                                </m:r>
                                <m:r>
                                  <a:rPr lang="en-US" sz="1200" kern="1200">
                                    <a:effectLst/>
                                    <a:latin typeface="Cambria Math" panose="02040503050406030204" pitchFamily="18" charset="0"/>
                                  </a:rPr>
                                  <m:t>≠</m:t>
                                </m:r>
                                <m:r>
                                  <a:rPr lang="en-US" sz="1200" kern="1200">
                                    <a:effectLst/>
                                    <a:latin typeface="Cambria Math" panose="02040503050406030204" pitchFamily="18" charset="0"/>
                                  </a:rPr>
                                  <m:t>𝑗</m:t>
                                </m:r>
                              </m:oMath>
                            </m:oMathPara>
                          </a14:m>
                          <a:endParaRPr lang="en-US" sz="1200" dirty="0"/>
                        </a:p>
                      </a:txBody>
                      <a:tcPr marL="45057" marR="45057" anchor="ctr"/>
                    </a:tc>
                    <a:tc>
                      <a:txBody>
                        <a:bodyPr/>
                        <a:lstStyle/>
                        <a:p>
                          <a:pPr algn="ctr"/>
                          <a:r>
                            <a:rPr lang="en-US" sz="1200" dirty="0"/>
                            <a:t>(7)</a:t>
                          </a:r>
                        </a:p>
                      </a:txBody>
                      <a:tcPr marL="45057" marR="45057" anchor="ctr"/>
                    </a:tc>
                    <a:extLst>
                      <a:ext uri="{0D108BD9-81ED-4DB2-BD59-A6C34878D82A}">
                        <a16:rowId xmlns:a16="http://schemas.microsoft.com/office/drawing/2014/main" val="3458622089"/>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𝑧</m:t>
                                    </m:r>
                                  </m:e>
                                  <m:sub>
                                    <m:r>
                                      <a:rPr lang="en-US" sz="1200">
                                        <a:effectLst/>
                                        <a:latin typeface="Cambria Math" panose="02040503050406030204" pitchFamily="18" charset="0"/>
                                      </a:rPr>
                                      <m:t>𝑖𝑘</m:t>
                                    </m:r>
                                  </m:sub>
                                </m:sSub>
                                <m:r>
                                  <a:rPr lang="en-US" sz="1200">
                                    <a:effectLst/>
                                    <a:latin typeface="Cambria Math" panose="02040503050406030204" pitchFamily="18" charset="0"/>
                                  </a:rPr>
                                  <m:t>≤</m:t>
                                </m:r>
                                <m:sSubSup>
                                  <m:sSubSupPr>
                                    <m:ctrlPr>
                                      <a:rPr lang="en-US" sz="1200" i="1">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𝑆</m:t>
                                    </m:r>
                                  </m:sup>
                                </m:sSubSup>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𝑘</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𝐾</m:t>
                                </m:r>
                              </m:oMath>
                            </m:oMathPara>
                          </a14:m>
                          <a:endParaRPr lang="en-US" sz="1200" dirty="0"/>
                        </a:p>
                      </a:txBody>
                      <a:tcPr marL="45057" marR="45057" anchor="ctr"/>
                    </a:tc>
                    <a:tc>
                      <a:txBody>
                        <a:bodyPr/>
                        <a:lstStyle/>
                        <a:p>
                          <a:pPr algn="ctr"/>
                          <a:r>
                            <a:rPr lang="en-US" sz="1200" dirty="0"/>
                            <a:t>(8)</a:t>
                          </a:r>
                        </a:p>
                      </a:txBody>
                      <a:tcPr marL="45057" marR="45057" anchor="ctr"/>
                    </a:tc>
                    <a:extLst>
                      <a:ext uri="{0D108BD9-81ED-4DB2-BD59-A6C34878D82A}">
                        <a16:rowId xmlns:a16="http://schemas.microsoft.com/office/drawing/2014/main" val="167471128"/>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𝑖𝑗</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r>
                                  <a:rPr lang="en-US" sz="1200">
                                    <a:effectLst/>
                                    <a:latin typeface="Cambria Math" panose="02040503050406030204" pitchFamily="18" charset="0"/>
                                  </a:rPr>
                                  <m:t>+</m:t>
                                </m:r>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𝑖</m:t>
                                    </m:r>
                                    <m:r>
                                      <a:rPr lang="en-US" sz="1200">
                                        <a:effectLst/>
                                        <a:latin typeface="Cambria Math" panose="02040503050406030204" pitchFamily="18" charset="0"/>
                                      </a:rPr>
                                      <m:t>∈</m:t>
                                    </m:r>
                                    <m:r>
                                      <a:rPr lang="en-US" sz="1200">
                                        <a:effectLst/>
                                        <a:latin typeface="Cambria Math" panose="02040503050406030204" pitchFamily="18" charset="0"/>
                                      </a:rPr>
                                      <m:t>𝑉</m:t>
                                    </m:r>
                                  </m:sub>
                                  <m:sup/>
                                  <m:e>
                                    <m:nary>
                                      <m:naryPr>
                                        <m:chr m:val="∑"/>
                                        <m:limLoc m:val="undOvr"/>
                                        <m:supHide m:val="on"/>
                                        <m:ctrlPr>
                                          <a:rPr lang="en-US" sz="1200" i="1">
                                            <a:effectLst/>
                                            <a:latin typeface="Cambria Math" panose="02040503050406030204" pitchFamily="18" charset="0"/>
                                          </a:rPr>
                                        </m:ctrlPr>
                                      </m:naryPr>
                                      <m:sub>
                                        <m:r>
                                          <a:rPr lang="en-US" sz="1200">
                                            <a:effectLst/>
                                            <a:latin typeface="Cambria Math" panose="02040503050406030204" pitchFamily="18" charset="0"/>
                                          </a:rPr>
                                          <m:t>𝑗</m:t>
                                        </m:r>
                                        <m:r>
                                          <a:rPr lang="en-US" sz="1200">
                                            <a:effectLst/>
                                            <a:latin typeface="Cambria Math" panose="02040503050406030204" pitchFamily="18" charset="0"/>
                                          </a:rPr>
                                          <m:t>∈</m:t>
                                        </m:r>
                                        <m:r>
                                          <a:rPr lang="en-US" sz="1200">
                                            <a:effectLst/>
                                            <a:latin typeface="Cambria Math" panose="02040503050406030204" pitchFamily="18" charset="0"/>
                                          </a:rPr>
                                          <m:t>𝑉</m:t>
                                        </m:r>
                                      </m:sub>
                                      <m:sup/>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𝑖</m:t>
                                            </m:r>
                                          </m:sub>
                                        </m:sSub>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𝑖𝑗𝑘</m:t>
                                            </m:r>
                                          </m:sub>
                                        </m:sSub>
                                      </m:e>
                                    </m:nary>
                                  </m:e>
                                </m:nary>
                                <m:r>
                                  <a:rPr lang="en-US" sz="1200">
                                    <a:effectLst/>
                                    <a:latin typeface="Cambria Math" panose="02040503050406030204" pitchFamily="18" charset="0"/>
                                  </a:rPr>
                                  <m:t>≤</m:t>
                                </m:r>
                                <m:sSubSup>
                                  <m:sSubSupPr>
                                    <m:ctrlPr>
                                      <a:rPr lang="en-US" sz="1200" i="1">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𝑅</m:t>
                                    </m:r>
                                  </m:sup>
                                </m:sSub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𝑘</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𝐾</m:t>
                                </m:r>
                              </m:oMath>
                            </m:oMathPara>
                          </a14:m>
                          <a:endParaRPr lang="en-US" sz="1200" dirty="0"/>
                        </a:p>
                      </a:txBody>
                      <a:tcPr marL="45057" marR="45057" anchor="ctr"/>
                    </a:tc>
                    <a:tc>
                      <a:txBody>
                        <a:bodyPr/>
                        <a:lstStyle/>
                        <a:p>
                          <a:pPr algn="ctr"/>
                          <a:r>
                            <a:rPr lang="en-US" sz="1200" dirty="0"/>
                            <a:t>(9)</a:t>
                          </a:r>
                        </a:p>
                      </a:txBody>
                      <a:tcPr marL="45057" marR="45057" anchor="ctr"/>
                    </a:tc>
                    <a:extLst>
                      <a:ext uri="{0D108BD9-81ED-4DB2-BD59-A6C34878D82A}">
                        <a16:rowId xmlns:a16="http://schemas.microsoft.com/office/drawing/2014/main" val="3119378758"/>
                      </a:ext>
                    </a:extLst>
                  </a:tr>
                  <a:tr h="370840">
                    <a:tc>
                      <a:txBody>
                        <a:bodyPr/>
                        <a:lstStyle/>
                        <a:p>
                          <a:pPr marL="0" marR="0" algn="ctr">
                            <a:lnSpc>
                              <a:spcPct val="107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1200" i="1">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𝑠</m:t>
                                    </m:r>
                                  </m:sup>
                                </m:sSubSup>
                                <m:r>
                                  <a:rPr lang="en-US" sz="1200">
                                    <a:effectLst/>
                                    <a:latin typeface="Cambria Math" panose="02040503050406030204" pitchFamily="18" charset="0"/>
                                  </a:rPr>
                                  <m:t>+</m:t>
                                </m:r>
                                <m:sSubSup>
                                  <m:sSubSupPr>
                                    <m:ctrlPr>
                                      <a:rPr lang="en-US" sz="1200" i="1">
                                        <a:effectLst/>
                                        <a:latin typeface="Cambria Math" panose="02040503050406030204" pitchFamily="18" charset="0"/>
                                      </a:rPr>
                                    </m:ctrlPr>
                                  </m:sSubSupPr>
                                  <m:e>
                                    <m:r>
                                      <a:rPr lang="en-US" sz="1200">
                                        <a:effectLst/>
                                        <a:latin typeface="Cambria Math" panose="02040503050406030204" pitchFamily="18" charset="0"/>
                                      </a:rPr>
                                      <m:t>𝑞</m:t>
                                    </m:r>
                                  </m:e>
                                  <m:sub>
                                    <m:r>
                                      <a:rPr lang="en-US" sz="1200">
                                        <a:effectLst/>
                                        <a:latin typeface="Cambria Math" panose="02040503050406030204" pitchFamily="18" charset="0"/>
                                      </a:rPr>
                                      <m:t>𝑘</m:t>
                                    </m:r>
                                  </m:sub>
                                  <m:sup>
                                    <m:r>
                                      <a:rPr lang="en-US" sz="1200">
                                        <a:effectLst/>
                                        <a:latin typeface="Cambria Math" panose="02040503050406030204" pitchFamily="18" charset="0"/>
                                      </a:rPr>
                                      <m:t>𝑅</m:t>
                                    </m:r>
                                  </m:sup>
                                </m:sSubSup>
                                <m:r>
                                  <a:rPr lang="en-US" sz="1200">
                                    <a:effectLst/>
                                    <a:latin typeface="Cambria Math" panose="02040503050406030204" pitchFamily="18" charset="0"/>
                                  </a:rPr>
                                  <m:t>≤</m:t>
                                </m:r>
                                <m:r>
                                  <a:rPr lang="en-US" sz="1200">
                                    <a:effectLst/>
                                    <a:latin typeface="Cambria Math" panose="02040503050406030204" pitchFamily="18" charset="0"/>
                                  </a:rPr>
                                  <m:t>𝑄</m:t>
                                </m:r>
                              </m:oMath>
                            </m:oMathPara>
                          </a14:m>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nchor="ctr"/>
                    </a:tc>
                    <a:tc>
                      <a:txBody>
                        <a:bodyPr/>
                        <a:lstStyle/>
                        <a:p>
                          <a:pPr algn="ctr"/>
                          <a14:m>
                            <m:oMathPara xmlns:m="http://schemas.openxmlformats.org/officeDocument/2006/math">
                              <m:oMathParaPr>
                                <m:jc m:val="centerGroup"/>
                              </m:oMathParaPr>
                              <m:oMath xmlns:m="http://schemas.openxmlformats.org/officeDocument/2006/math">
                                <m:r>
                                  <a:rPr lang="en-US" sz="1200" kern="1200" smtClean="0">
                                    <a:effectLst/>
                                    <a:latin typeface="Cambria Math" panose="02040503050406030204" pitchFamily="18" charset="0"/>
                                  </a:rPr>
                                  <m:t>𝑘</m:t>
                                </m:r>
                                <m:r>
                                  <a:rPr lang="en-US" sz="1200" kern="1200" smtClean="0">
                                    <a:effectLst/>
                                    <a:latin typeface="Cambria Math" panose="02040503050406030204" pitchFamily="18" charset="0"/>
                                  </a:rPr>
                                  <m:t>∈</m:t>
                                </m:r>
                                <m:r>
                                  <a:rPr lang="en-US" sz="1200" kern="1200" smtClean="0">
                                    <a:effectLst/>
                                    <a:latin typeface="Cambria Math" panose="02040503050406030204" pitchFamily="18" charset="0"/>
                                  </a:rPr>
                                  <m:t>𝐾</m:t>
                                </m:r>
                              </m:oMath>
                            </m:oMathPara>
                          </a14:m>
                          <a:endParaRPr lang="en-US" sz="1200" dirty="0"/>
                        </a:p>
                      </a:txBody>
                      <a:tcPr marL="45057" marR="45057" anchor="ctr"/>
                    </a:tc>
                    <a:tc>
                      <a:txBody>
                        <a:bodyPr/>
                        <a:lstStyle/>
                        <a:p>
                          <a:pPr algn="ctr"/>
                          <a:r>
                            <a:rPr lang="en-US" sz="1200" dirty="0"/>
                            <a:t>(10)</a:t>
                          </a:r>
                        </a:p>
                      </a:txBody>
                      <a:tcPr marL="45057" marR="45057" anchor="ctr"/>
                    </a:tc>
                    <a:extLst>
                      <a:ext uri="{0D108BD9-81ED-4DB2-BD59-A6C34878D82A}">
                        <a16:rowId xmlns:a16="http://schemas.microsoft.com/office/drawing/2014/main" val="2403727743"/>
                      </a:ext>
                    </a:extLst>
                  </a:tr>
                </a:tbl>
              </a:graphicData>
            </a:graphic>
          </p:graphicFrame>
        </mc:Choice>
        <mc:Fallback xmlns="">
          <p:graphicFrame>
            <p:nvGraphicFramePr>
              <p:cNvPr id="6" name="Content Placeholder 11">
                <a:extLst>
                  <a:ext uri="{FF2B5EF4-FFF2-40B4-BE49-F238E27FC236}">
                    <a16:creationId xmlns:a16="http://schemas.microsoft.com/office/drawing/2014/main" id="{6909527B-FCF5-4DFE-B251-F3E3806A3015}"/>
                  </a:ext>
                </a:extLst>
              </p:cNvPr>
              <p:cNvGraphicFramePr>
                <a:graphicFrameLocks/>
              </p:cNvGraphicFramePr>
              <p:nvPr>
                <p:extLst>
                  <p:ext uri="{D42A27DB-BD31-4B8C-83A1-F6EECF244321}">
                    <p14:modId xmlns:p14="http://schemas.microsoft.com/office/powerpoint/2010/main" val="239667903"/>
                  </p:ext>
                </p:extLst>
              </p:nvPr>
            </p:nvGraphicFramePr>
            <p:xfrm>
              <a:off x="4572000" y="1332833"/>
              <a:ext cx="4572000" cy="2960815"/>
            </p:xfrm>
            <a:graphic>
              <a:graphicData uri="http://schemas.openxmlformats.org/drawingml/2006/table">
                <a:tbl>
                  <a:tblPr bandRow="1">
                    <a:tableStyleId>{2D5ABB26-0587-4C30-8999-92F81FD0307C}</a:tableStyleId>
                  </a:tblPr>
                  <a:tblGrid>
                    <a:gridCol w="3325091">
                      <a:extLst>
                        <a:ext uri="{9D8B030D-6E8A-4147-A177-3AD203B41FA5}">
                          <a16:colId xmlns:a16="http://schemas.microsoft.com/office/drawing/2014/main" val="124853009"/>
                        </a:ext>
                      </a:extLst>
                    </a:gridCol>
                    <a:gridCol w="831273">
                      <a:extLst>
                        <a:ext uri="{9D8B030D-6E8A-4147-A177-3AD203B41FA5}">
                          <a16:colId xmlns:a16="http://schemas.microsoft.com/office/drawing/2014/main" val="3062497647"/>
                        </a:ext>
                      </a:extLst>
                    </a:gridCol>
                    <a:gridCol w="415636">
                      <a:extLst>
                        <a:ext uri="{9D8B030D-6E8A-4147-A177-3AD203B41FA5}">
                          <a16:colId xmlns:a16="http://schemas.microsoft.com/office/drawing/2014/main" val="1435136776"/>
                        </a:ext>
                      </a:extLst>
                    </a:gridCol>
                  </a:tblGrid>
                  <a:tr h="822960">
                    <a:tc>
                      <a:txBody>
                        <a:bodyPr/>
                        <a:lstStyle/>
                        <a:p>
                          <a:endParaRPr lang="en-US"/>
                        </a:p>
                      </a:txBody>
                      <a:tcPr marL="33793" marR="33793" marT="0" marB="0" anchor="ctr">
                        <a:blipFill>
                          <a:blip r:embed="rId3"/>
                          <a:stretch>
                            <a:fillRect r="-37615" b="-260741"/>
                          </a:stretch>
                        </a:blipFill>
                      </a:tcPr>
                    </a:tc>
                    <a:tc>
                      <a:txBody>
                        <a:bodyPr/>
                        <a:lstStyle/>
                        <a:p>
                          <a:endParaRPr lang="en-US"/>
                        </a:p>
                      </a:txBody>
                      <a:tcPr marL="45057" marR="45057" anchor="ctr">
                        <a:blipFill>
                          <a:blip r:embed="rId3"/>
                          <a:stretch>
                            <a:fillRect l="-397810" r="-49635" b="-260741"/>
                          </a:stretch>
                        </a:blipFill>
                      </a:tcPr>
                    </a:tc>
                    <a:tc>
                      <a:txBody>
                        <a:bodyPr/>
                        <a:lstStyle/>
                        <a:p>
                          <a:pPr algn="ctr"/>
                          <a:r>
                            <a:rPr lang="en-US" sz="1200" dirty="0"/>
                            <a:t>(6)</a:t>
                          </a:r>
                        </a:p>
                      </a:txBody>
                      <a:tcPr marL="45057" marR="45057" anchor="ctr"/>
                    </a:tc>
                    <a:extLst>
                      <a:ext uri="{0D108BD9-81ED-4DB2-BD59-A6C34878D82A}">
                        <a16:rowId xmlns:a16="http://schemas.microsoft.com/office/drawing/2014/main" val="132889254"/>
                      </a:ext>
                    </a:extLst>
                  </a:tr>
                  <a:tr h="822960">
                    <a:tc>
                      <a:txBody>
                        <a:bodyPr/>
                        <a:lstStyle/>
                        <a:p>
                          <a:endParaRPr lang="en-US"/>
                        </a:p>
                      </a:txBody>
                      <a:tcPr marL="33793" marR="33793" marT="0" marB="0" anchor="ctr">
                        <a:blipFill>
                          <a:blip r:embed="rId3"/>
                          <a:stretch>
                            <a:fillRect t="-99265" r="-37615" b="-158824"/>
                          </a:stretch>
                        </a:blipFill>
                      </a:tcPr>
                    </a:tc>
                    <a:tc>
                      <a:txBody>
                        <a:bodyPr/>
                        <a:lstStyle/>
                        <a:p>
                          <a:endParaRPr lang="en-US"/>
                        </a:p>
                      </a:txBody>
                      <a:tcPr marL="45057" marR="45057" anchor="ctr">
                        <a:blipFill>
                          <a:blip r:embed="rId3"/>
                          <a:stretch>
                            <a:fillRect l="-397810" t="-99265" r="-49635" b="-158824"/>
                          </a:stretch>
                        </a:blipFill>
                      </a:tcPr>
                    </a:tc>
                    <a:tc>
                      <a:txBody>
                        <a:bodyPr/>
                        <a:lstStyle/>
                        <a:p>
                          <a:pPr algn="ctr"/>
                          <a:r>
                            <a:rPr lang="en-US" sz="1200" dirty="0"/>
                            <a:t>(7)</a:t>
                          </a:r>
                        </a:p>
                      </a:txBody>
                      <a:tcPr marL="45057" marR="45057" anchor="ctr"/>
                    </a:tc>
                    <a:extLst>
                      <a:ext uri="{0D108BD9-81ED-4DB2-BD59-A6C34878D82A}">
                        <a16:rowId xmlns:a16="http://schemas.microsoft.com/office/drawing/2014/main" val="3458622089"/>
                      </a:ext>
                    </a:extLst>
                  </a:tr>
                  <a:tr h="370840">
                    <a:tc>
                      <a:txBody>
                        <a:bodyPr/>
                        <a:lstStyle/>
                        <a:p>
                          <a:endParaRPr lang="en-US"/>
                        </a:p>
                      </a:txBody>
                      <a:tcPr marL="33793" marR="33793" marT="0" marB="0" anchor="ctr">
                        <a:blipFill>
                          <a:blip r:embed="rId3"/>
                          <a:stretch>
                            <a:fillRect t="-444262" r="-37615" b="-254098"/>
                          </a:stretch>
                        </a:blipFill>
                      </a:tcPr>
                    </a:tc>
                    <a:tc>
                      <a:txBody>
                        <a:bodyPr/>
                        <a:lstStyle/>
                        <a:p>
                          <a:endParaRPr lang="en-US"/>
                        </a:p>
                      </a:txBody>
                      <a:tcPr marL="45057" marR="45057" anchor="ctr">
                        <a:blipFill>
                          <a:blip r:embed="rId3"/>
                          <a:stretch>
                            <a:fillRect l="-397810" t="-444262" r="-49635" b="-254098"/>
                          </a:stretch>
                        </a:blipFill>
                      </a:tcPr>
                    </a:tc>
                    <a:tc>
                      <a:txBody>
                        <a:bodyPr/>
                        <a:lstStyle/>
                        <a:p>
                          <a:pPr algn="ctr"/>
                          <a:r>
                            <a:rPr lang="en-US" sz="1200" dirty="0"/>
                            <a:t>(8)</a:t>
                          </a:r>
                        </a:p>
                      </a:txBody>
                      <a:tcPr marL="45057" marR="45057" anchor="ctr"/>
                    </a:tc>
                    <a:extLst>
                      <a:ext uri="{0D108BD9-81ED-4DB2-BD59-A6C34878D82A}">
                        <a16:rowId xmlns:a16="http://schemas.microsoft.com/office/drawing/2014/main" val="167471128"/>
                      </a:ext>
                    </a:extLst>
                  </a:tr>
                  <a:tr h="573215">
                    <a:tc>
                      <a:txBody>
                        <a:bodyPr/>
                        <a:lstStyle/>
                        <a:p>
                          <a:endParaRPr lang="en-US"/>
                        </a:p>
                      </a:txBody>
                      <a:tcPr marL="33793" marR="33793" marT="0" marB="0" anchor="ctr">
                        <a:blipFill>
                          <a:blip r:embed="rId3"/>
                          <a:stretch>
                            <a:fillRect t="-353191" r="-37615" b="-64894"/>
                          </a:stretch>
                        </a:blipFill>
                      </a:tcPr>
                    </a:tc>
                    <a:tc>
                      <a:txBody>
                        <a:bodyPr/>
                        <a:lstStyle/>
                        <a:p>
                          <a:endParaRPr lang="en-US"/>
                        </a:p>
                      </a:txBody>
                      <a:tcPr marL="45057" marR="45057" anchor="ctr">
                        <a:blipFill>
                          <a:blip r:embed="rId3"/>
                          <a:stretch>
                            <a:fillRect l="-397810" t="-353191" r="-49635" b="-64894"/>
                          </a:stretch>
                        </a:blipFill>
                      </a:tcPr>
                    </a:tc>
                    <a:tc>
                      <a:txBody>
                        <a:bodyPr/>
                        <a:lstStyle/>
                        <a:p>
                          <a:pPr algn="ctr"/>
                          <a:r>
                            <a:rPr lang="en-US" sz="1200" dirty="0"/>
                            <a:t>(9)</a:t>
                          </a:r>
                        </a:p>
                      </a:txBody>
                      <a:tcPr marL="45057" marR="45057" anchor="ctr"/>
                    </a:tc>
                    <a:extLst>
                      <a:ext uri="{0D108BD9-81ED-4DB2-BD59-A6C34878D82A}">
                        <a16:rowId xmlns:a16="http://schemas.microsoft.com/office/drawing/2014/main" val="3119378758"/>
                      </a:ext>
                    </a:extLst>
                  </a:tr>
                  <a:tr h="370840">
                    <a:tc>
                      <a:txBody>
                        <a:bodyPr/>
                        <a:lstStyle/>
                        <a:p>
                          <a:endParaRPr lang="en-US"/>
                        </a:p>
                      </a:txBody>
                      <a:tcPr marL="33793" marR="33793" marT="0" marB="0" anchor="ctr">
                        <a:blipFill>
                          <a:blip r:embed="rId3"/>
                          <a:stretch>
                            <a:fillRect t="-698361" r="-37615"/>
                          </a:stretch>
                        </a:blipFill>
                      </a:tcPr>
                    </a:tc>
                    <a:tc>
                      <a:txBody>
                        <a:bodyPr/>
                        <a:lstStyle/>
                        <a:p>
                          <a:endParaRPr lang="en-US"/>
                        </a:p>
                      </a:txBody>
                      <a:tcPr marL="45057" marR="45057" anchor="ctr">
                        <a:blipFill>
                          <a:blip r:embed="rId3"/>
                          <a:stretch>
                            <a:fillRect l="-397810" t="-698361" r="-49635"/>
                          </a:stretch>
                        </a:blipFill>
                      </a:tcPr>
                    </a:tc>
                    <a:tc>
                      <a:txBody>
                        <a:bodyPr/>
                        <a:lstStyle/>
                        <a:p>
                          <a:pPr algn="ctr"/>
                          <a:r>
                            <a:rPr lang="en-US" sz="1200" dirty="0"/>
                            <a:t>(10)</a:t>
                          </a:r>
                        </a:p>
                      </a:txBody>
                      <a:tcPr marL="45057" marR="45057" anchor="ctr"/>
                    </a:tc>
                    <a:extLst>
                      <a:ext uri="{0D108BD9-81ED-4DB2-BD59-A6C34878D82A}">
                        <a16:rowId xmlns:a16="http://schemas.microsoft.com/office/drawing/2014/main" val="2403727743"/>
                      </a:ext>
                    </a:extLst>
                  </a:tr>
                </a:tbl>
              </a:graphicData>
            </a:graphic>
          </p:graphicFrame>
        </mc:Fallback>
      </mc:AlternateContent>
    </p:spTree>
    <p:extLst>
      <p:ext uri="{BB962C8B-B14F-4D97-AF65-F5344CB8AC3E}">
        <p14:creationId xmlns:p14="http://schemas.microsoft.com/office/powerpoint/2010/main" val="1699414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3_Ciraig2">
  <a:themeElements>
    <a:clrScheme name="1_Ciraig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iraig2">
      <a:majorFont>
        <a:latin typeface="Arial"/>
        <a:ea typeface=""/>
        <a:cs typeface=""/>
      </a:majorFont>
      <a:minorFont>
        <a:latin typeface="Arial"/>
        <a:ea typeface=""/>
        <a:cs typeface=""/>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CA"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CA" sz="2000" b="1" i="0" u="none" strike="noStrike" cap="none" normalizeH="0" baseline="0" smtClean="0">
            <a:ln>
              <a:noFill/>
            </a:ln>
            <a:solidFill>
              <a:schemeClr val="tx1"/>
            </a:solidFill>
            <a:effectLst/>
            <a:latin typeface="Arial" charset="0"/>
          </a:defRPr>
        </a:defPPr>
      </a:lstStyle>
    </a:lnDef>
  </a:objectDefaults>
  <a:extraClrSchemeLst>
    <a:extraClrScheme>
      <a:clrScheme name="1_Ciraig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iraig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iraig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iraig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iraig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iraig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iraig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iraig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iraig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iraig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iraig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iraig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iraig2 13">
        <a:dk1>
          <a:srgbClr val="000000"/>
        </a:dk1>
        <a:lt1>
          <a:srgbClr val="FFFFFF"/>
        </a:lt1>
        <a:dk2>
          <a:srgbClr val="000000"/>
        </a:dk2>
        <a:lt2>
          <a:srgbClr val="808080"/>
        </a:lt2>
        <a:accent1>
          <a:srgbClr val="7B99BA"/>
        </a:accent1>
        <a:accent2>
          <a:srgbClr val="333399"/>
        </a:accent2>
        <a:accent3>
          <a:srgbClr val="FFFFFF"/>
        </a:accent3>
        <a:accent4>
          <a:srgbClr val="000000"/>
        </a:accent4>
        <a:accent5>
          <a:srgbClr val="BFCAD9"/>
        </a:accent5>
        <a:accent6>
          <a:srgbClr val="2D2D8A"/>
        </a:accent6>
        <a:hlink>
          <a:srgbClr val="B5C6D9"/>
        </a:hlink>
        <a:folHlink>
          <a:srgbClr val="99CC00"/>
        </a:folHlink>
      </a:clrScheme>
      <a:clrMap bg1="lt1" tx1="dk1" bg2="lt2" tx2="dk2" accent1="accent1" accent2="accent2" accent3="accent3" accent4="accent4" accent5="accent5" accent6="accent6" hlink="hlink" folHlink="folHlink"/>
    </a:extraClrScheme>
    <a:extraClrScheme>
      <a:clrScheme name="1_Ciraig2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66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ThemeCIRAIG</Template>
  <TotalTime>4672</TotalTime>
  <Words>1647</Words>
  <Application>Microsoft Office PowerPoint</Application>
  <PresentationFormat>On-screen Show (4:3)</PresentationFormat>
  <Paragraphs>282</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Cambria Math</vt:lpstr>
      <vt:lpstr>Consolas</vt:lpstr>
      <vt:lpstr>Times</vt:lpstr>
      <vt:lpstr>Times New Roman</vt:lpstr>
      <vt:lpstr>3_Ciraig2</vt:lpstr>
      <vt:lpstr>Optimizing drone routing for post-disaster search and rescue</vt:lpstr>
      <vt:lpstr>Contents</vt:lpstr>
      <vt:lpstr>Context</vt:lpstr>
      <vt:lpstr>Introduction</vt:lpstr>
      <vt:lpstr>Problem Formulation and Constraints (1/4)</vt:lpstr>
      <vt:lpstr>Problem Formulation and Constraints (2/4)</vt:lpstr>
      <vt:lpstr>Problem Formulation and Constraints (3/4)</vt:lpstr>
      <vt:lpstr>Problem Formulation and Constraints (3/4)</vt:lpstr>
      <vt:lpstr>Problem Formulation and Constraints (4/4)</vt:lpstr>
      <vt:lpstr>Problem Formulation and Constraints (4/4)</vt:lpstr>
      <vt:lpstr>Model Demonstration (1/2)</vt:lpstr>
      <vt:lpstr>Model Demonstration (2/3)</vt:lpstr>
      <vt:lpstr>Model Demonstration (3/3)</vt:lpstr>
      <vt:lpstr>Proposed Heuristic – Elastic Net and Self Ordering Map</vt:lpstr>
      <vt:lpstr>Proposed Heuristic – Elastic Net and Self Ordering Map</vt:lpstr>
      <vt:lpstr>Pseudocode</vt:lpstr>
      <vt:lpstr>Pseudocode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et LCA :  Partenaires vers une éco-conception intelligente</dc:title>
  <dc:creator>Eric</dc:creator>
  <cp:lastModifiedBy>Sean Grogan</cp:lastModifiedBy>
  <cp:revision>941</cp:revision>
  <dcterms:created xsi:type="dcterms:W3CDTF">2009-10-24T16:30:13Z</dcterms:created>
  <dcterms:modified xsi:type="dcterms:W3CDTF">2018-05-08T18:04:46Z</dcterms:modified>
</cp:coreProperties>
</file>