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notesMasterIdLst>
    <p:notesMasterId r:id="rId45"/>
  </p:notesMasterIdLst>
  <p:sldIdLst>
    <p:sldId id="256" r:id="rId2"/>
    <p:sldId id="262" r:id="rId3"/>
    <p:sldId id="263" r:id="rId4"/>
    <p:sldId id="329" r:id="rId5"/>
    <p:sldId id="266" r:id="rId6"/>
    <p:sldId id="267" r:id="rId7"/>
    <p:sldId id="315" r:id="rId8"/>
    <p:sldId id="264" r:id="rId9"/>
    <p:sldId id="309" r:id="rId10"/>
    <p:sldId id="278" r:id="rId11"/>
    <p:sldId id="279" r:id="rId12"/>
    <p:sldId id="285" r:id="rId13"/>
    <p:sldId id="282" r:id="rId14"/>
    <p:sldId id="283" r:id="rId15"/>
    <p:sldId id="327" r:id="rId16"/>
    <p:sldId id="289" r:id="rId17"/>
    <p:sldId id="290" r:id="rId18"/>
    <p:sldId id="311" r:id="rId19"/>
    <p:sldId id="280" r:id="rId20"/>
    <p:sldId id="314" r:id="rId21"/>
    <p:sldId id="292" r:id="rId22"/>
    <p:sldId id="268" r:id="rId23"/>
    <p:sldId id="305" r:id="rId24"/>
    <p:sldId id="308" r:id="rId25"/>
    <p:sldId id="298" r:id="rId26"/>
    <p:sldId id="304" r:id="rId27"/>
    <p:sldId id="318" r:id="rId28"/>
    <p:sldId id="296" r:id="rId29"/>
    <p:sldId id="330" r:id="rId30"/>
    <p:sldId id="322" r:id="rId31"/>
    <p:sldId id="323" r:id="rId32"/>
    <p:sldId id="324" r:id="rId33"/>
    <p:sldId id="320" r:id="rId34"/>
    <p:sldId id="297" r:id="rId35"/>
    <p:sldId id="306" r:id="rId36"/>
    <p:sldId id="302" r:id="rId37"/>
    <p:sldId id="331" r:id="rId38"/>
    <p:sldId id="271" r:id="rId39"/>
    <p:sldId id="312" r:id="rId40"/>
    <p:sldId id="313" r:id="rId41"/>
    <p:sldId id="328" r:id="rId42"/>
    <p:sldId id="325" r:id="rId43"/>
    <p:sldId id="31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408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015" autoAdjust="0"/>
    <p:restoredTop sz="78425" autoAdjust="0"/>
  </p:normalViewPr>
  <p:slideViewPr>
    <p:cSldViewPr snapToObjects="1">
      <p:cViewPr>
        <p:scale>
          <a:sx n="75" d="100"/>
          <a:sy n="75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ableStyles" Target="tableStyle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notesMaster" Target="notesMasters/notesMaster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heme" Target="theme/theme1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interSettings" Target="printerSettings/printerSettings1.bin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niT:Users:daniellebrosseau:Documents:NEW-School%20Stuff:TAing:Stats:My%20LEcture:ModGraph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The Moderation Effect of Joint Religious</a:t>
            </a:r>
            <a:r>
              <a:rPr lang="en-US" baseline="0" dirty="0" smtClean="0"/>
              <a:t> Activities on t</a:t>
            </a:r>
            <a:r>
              <a:rPr lang="en-US" dirty="0" smtClean="0"/>
              <a:t>he </a:t>
            </a:r>
            <a:r>
              <a:rPr lang="en-US" dirty="0"/>
              <a:t>A</a:t>
            </a:r>
            <a:r>
              <a:rPr lang="en-US" dirty="0" smtClean="0"/>
              <a:t>ssociation </a:t>
            </a:r>
            <a:r>
              <a:rPr lang="en-US" dirty="0"/>
              <a:t>between </a:t>
            </a:r>
            <a:r>
              <a:rPr lang="en-US" dirty="0" smtClean="0"/>
              <a:t>Negative </a:t>
            </a:r>
            <a:r>
              <a:rPr lang="en-US" dirty="0"/>
              <a:t>Life Events</a:t>
            </a:r>
            <a:r>
              <a:rPr lang="en-US" dirty="0" smtClean="0"/>
              <a:t> and Marital Satisfaction.</a:t>
            </a:r>
            <a:endParaRPr lang="en-US" dirty="0"/>
          </a:p>
        </c:rich>
      </c:tx>
      <c:layout>
        <c:manualLayout>
          <c:xMode val="edge"/>
          <c:yMode val="edge"/>
          <c:x val="0.145018839311753"/>
          <c:y val="0.00871459694989107"/>
        </c:manualLayout>
      </c:layout>
    </c:title>
    <c:plotArea>
      <c:layout>
        <c:manualLayout>
          <c:layoutTarget val="inner"/>
          <c:xMode val="edge"/>
          <c:yMode val="edge"/>
          <c:x val="0.0755555555555555"/>
          <c:y val="0.108932461873638"/>
          <c:w val="0.771851851851852"/>
          <c:h val="0.797385620915033"/>
        </c:manualLayout>
      </c:layout>
      <c:lineChart>
        <c:grouping val="standard"/>
        <c:ser>
          <c:idx val="0"/>
          <c:order val="0"/>
          <c:tx>
            <c:strRef>
              <c:f>DataEntry!$B$5</c:f>
              <c:strCache>
                <c:ptCount val="1"/>
                <c:pt idx="0">
                  <c:v>MODERATOR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DataEntry!$C$13:$E$13</c:f>
              <c:strCache>
                <c:ptCount val="3"/>
                <c:pt idx="0">
                  <c:v>low</c:v>
                </c:pt>
                <c:pt idx="1">
                  <c:v>med</c:v>
                </c:pt>
                <c:pt idx="2">
                  <c:v>high</c:v>
                </c:pt>
              </c:strCache>
            </c:strRef>
          </c:cat>
          <c:val>
            <c:numRef>
              <c:f>DataEntry!$C$5:$E$5</c:f>
              <c:numCache>
                <c:formatCode>General</c:formatCode>
                <c:ptCount val="3"/>
              </c:numCache>
            </c:numRef>
          </c:val>
        </c:ser>
        <c:ser>
          <c:idx val="1"/>
          <c:order val="1"/>
          <c:tx>
            <c:strRef>
              <c:f>DataEntry!$B$6</c:f>
              <c:strCache>
                <c:ptCount val="1"/>
                <c:pt idx="0">
                  <c:v>high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cat>
            <c:strRef>
              <c:f>DataEntry!$C$13:$E$13</c:f>
              <c:strCache>
                <c:ptCount val="3"/>
                <c:pt idx="0">
                  <c:v>low</c:v>
                </c:pt>
                <c:pt idx="1">
                  <c:v>med</c:v>
                </c:pt>
                <c:pt idx="2">
                  <c:v>high</c:v>
                </c:pt>
              </c:strCache>
            </c:strRef>
          </c:cat>
          <c:val>
            <c:numRef>
              <c:f>DataEntry!$C$6:$E$6</c:f>
              <c:numCache>
                <c:formatCode>0.00</c:formatCode>
                <c:ptCount val="3"/>
                <c:pt idx="0">
                  <c:v>5.90906</c:v>
                </c:pt>
                <c:pt idx="1">
                  <c:v>5.803999999999998</c:v>
                </c:pt>
                <c:pt idx="2">
                  <c:v>5.698939999999993</c:v>
                </c:pt>
              </c:numCache>
            </c:numRef>
          </c:val>
        </c:ser>
        <c:ser>
          <c:idx val="2"/>
          <c:order val="2"/>
          <c:tx>
            <c:strRef>
              <c:f>DataEntry!$B$7</c:f>
              <c:strCache>
                <c:ptCount val="1"/>
                <c:pt idx="0">
                  <c:v>med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ln>
                <a:solidFill>
                  <a:srgbClr val="008000"/>
                </a:solidFill>
              </a:ln>
            </c:spPr>
          </c:marker>
          <c:cat>
            <c:strRef>
              <c:f>DataEntry!$C$13:$E$13</c:f>
              <c:strCache>
                <c:ptCount val="3"/>
                <c:pt idx="0">
                  <c:v>low</c:v>
                </c:pt>
                <c:pt idx="1">
                  <c:v>med</c:v>
                </c:pt>
                <c:pt idx="2">
                  <c:v>high</c:v>
                </c:pt>
              </c:strCache>
            </c:strRef>
          </c:cat>
          <c:val>
            <c:numRef>
              <c:f>DataEntry!$C$7:$E$7</c:f>
              <c:numCache>
                <c:formatCode>0.00</c:formatCode>
                <c:ptCount val="3"/>
                <c:pt idx="0">
                  <c:v>6.0</c:v>
                </c:pt>
                <c:pt idx="1">
                  <c:v>5.67</c:v>
                </c:pt>
                <c:pt idx="2">
                  <c:v>5.33828</c:v>
                </c:pt>
              </c:numCache>
            </c:numRef>
          </c:val>
        </c:ser>
        <c:ser>
          <c:idx val="3"/>
          <c:order val="3"/>
          <c:tx>
            <c:strRef>
              <c:f>DataEntry!$B$8</c:f>
              <c:strCache>
                <c:ptCount val="1"/>
                <c:pt idx="0">
                  <c:v>low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ln>
                <a:solidFill>
                  <a:srgbClr val="0000FF"/>
                </a:solidFill>
              </a:ln>
            </c:spPr>
          </c:marker>
          <c:cat>
            <c:strRef>
              <c:f>DataEntry!$C$13:$E$13</c:f>
              <c:strCache>
                <c:ptCount val="3"/>
                <c:pt idx="0">
                  <c:v>low</c:v>
                </c:pt>
                <c:pt idx="1">
                  <c:v>med</c:v>
                </c:pt>
                <c:pt idx="2">
                  <c:v>high</c:v>
                </c:pt>
              </c:strCache>
            </c:strRef>
          </c:cat>
          <c:val>
            <c:numRef>
              <c:f>DataEntry!$C$8:$E$8</c:f>
              <c:numCache>
                <c:formatCode>0.00</c:formatCode>
                <c:ptCount val="3"/>
                <c:pt idx="0">
                  <c:v>6.1</c:v>
                </c:pt>
                <c:pt idx="1">
                  <c:v>5.54</c:v>
                </c:pt>
                <c:pt idx="2">
                  <c:v>4.978</c:v>
                </c:pt>
              </c:numCache>
            </c:numRef>
          </c:val>
        </c:ser>
        <c:marker val="1"/>
        <c:axId val="591629592"/>
        <c:axId val="520435832"/>
      </c:lineChart>
      <c:catAx>
        <c:axId val="591629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/>
                  <a:t>Negative Life Events</a:t>
                </a:r>
              </a:p>
            </c:rich>
          </c:tx>
          <c:layout>
            <c:manualLayout>
              <c:xMode val="edge"/>
              <c:yMode val="edge"/>
              <c:x val="0.394074074074074"/>
              <c:y val="0.967320261437908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520435832"/>
        <c:crossesAt val="5.59E-9"/>
        <c:auto val="1"/>
        <c:lblAlgn val="ctr"/>
        <c:lblOffset val="100"/>
        <c:tickLblSkip val="1"/>
        <c:tickMarkSkip val="1"/>
      </c:catAx>
      <c:valAx>
        <c:axId val="520435832"/>
        <c:scaling>
          <c:orientation val="minMax"/>
          <c:max val="7.0"/>
          <c:min val="4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/>
                  <a:t>Marital Satisfaction</a:t>
                </a:r>
              </a:p>
            </c:rich>
          </c:tx>
          <c:layout>
            <c:manualLayout>
              <c:xMode val="edge"/>
              <c:yMode val="edge"/>
              <c:x val="0.0"/>
              <c:y val="0.374727668845316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591629592"/>
        <c:crosses val="autoZero"/>
        <c:crossBetween val="between"/>
        <c:minorUnit val="0.1"/>
      </c:valAx>
    </c:plotArea>
    <c:legend>
      <c:legendPos val="r"/>
      <c:layout>
        <c:manualLayout>
          <c:xMode val="edge"/>
          <c:yMode val="edge"/>
          <c:x val="0.872622275222279"/>
          <c:y val="0.302332257648122"/>
          <c:w val="0.121451811842005"/>
          <c:h val="0.259759218622262"/>
        </c:manualLayout>
      </c:layout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8942F-2CAE-2841-B772-CCB155B1EEA6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E04C2-0E30-2945-B2B3-4E42D5544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4C2-0E30-2945-B2B3-4E42D55445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A9BBC4-D93A-DC47-B06B-4E0EE183A803}" type="datetimeFigureOut">
              <a:rPr lang="en-US" smtClean="0"/>
              <a:pPr/>
              <a:t>10/23/09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942C76-86B4-774F-95A0-FC50CFEB0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DaniT:Users:daniellebrosseau:Documents:NEW-School%20Stuff:TAing:Stats:My%20LEcture:APA_MOD.docx!OLE_LINK2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505200"/>
            <a:ext cx="6477000" cy="2362200"/>
          </a:xfrm>
        </p:spPr>
        <p:txBody>
          <a:bodyPr>
            <a:normAutofit/>
          </a:bodyPr>
          <a:lstStyle/>
          <a:p>
            <a:r>
              <a:rPr lang="en-US" sz="5500" dirty="0" smtClean="0"/>
              <a:t>Moderation &amp; Mediation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23</a:t>
            </a:r>
            <a:r>
              <a:rPr lang="en-US" baseline="30000" dirty="0" smtClean="0"/>
              <a:t>rd</a:t>
            </a:r>
            <a:r>
              <a:rPr lang="en-US" dirty="0" smtClean="0"/>
              <a:t>, 2009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334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Download Data: </a:t>
            </a:r>
          </a:p>
          <a:p>
            <a:r>
              <a:rPr lang="en-US" sz="2800" dirty="0" smtClean="0"/>
              <a:t>	- </a:t>
            </a:r>
            <a:r>
              <a:rPr lang="en-US" sz="2800" dirty="0" err="1" smtClean="0"/>
              <a:t>Peattie</a:t>
            </a:r>
            <a:endParaRPr lang="en-US" sz="2800" dirty="0" smtClean="0"/>
          </a:p>
          <a:p>
            <a:r>
              <a:rPr lang="en-US" sz="2800" dirty="0" smtClean="0"/>
              <a:t>	- Exam Anxiety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Hierarchical Multiple Regression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for Moderators (Interactions)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a Model of Moderation using HMR Requires: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Predictor Variable</a:t>
            </a:r>
          </a:p>
          <a:p>
            <a:pPr lvl="1"/>
            <a:r>
              <a:rPr lang="en-US" dirty="0" smtClean="0"/>
              <a:t>Continuous</a:t>
            </a:r>
          </a:p>
          <a:p>
            <a:r>
              <a:rPr lang="en-US" dirty="0" smtClean="0"/>
              <a:t>Moderator Variable</a:t>
            </a:r>
          </a:p>
          <a:p>
            <a:pPr lvl="1"/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Categorical (would require dummy coding &amp; is not centered)</a:t>
            </a:r>
          </a:p>
          <a:p>
            <a:r>
              <a:rPr lang="en-US" dirty="0" smtClean="0"/>
              <a:t>Outcome Variable</a:t>
            </a:r>
          </a:p>
          <a:p>
            <a:pPr lvl="1"/>
            <a:r>
              <a:rPr lang="en-US" dirty="0" smtClean="0"/>
              <a:t>Continuous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Peattie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/>
          <a:lstStyle/>
          <a:p>
            <a:r>
              <a:rPr lang="en-US" sz="3200" dirty="0" smtClean="0"/>
              <a:t>Research Question: </a:t>
            </a:r>
          </a:p>
          <a:p>
            <a:pPr lvl="1"/>
            <a:r>
              <a:rPr lang="en-US" sz="2800" dirty="0" smtClean="0"/>
              <a:t>Do joint religious activities buffer the relationship between negative life events and marital satisfaction?</a:t>
            </a:r>
            <a:r>
              <a:rPr lang="en-US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800600"/>
            <a:ext cx="81534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 defTabSz="91440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Mod: Joint Religious Activities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733800"/>
            <a:ext cx="8153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 defTabSz="91440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PV: Negative Life Events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4267200"/>
            <a:ext cx="8153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 defTabSz="91440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OV: Marital Satisfaction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1</a:t>
            </a:r>
            <a:r>
              <a:rPr lang="en-US" b="1" baseline="30000" dirty="0" smtClean="0">
                <a:solidFill>
                  <a:srgbClr val="3366FF"/>
                </a:solidFill>
              </a:rPr>
              <a:t>st</a:t>
            </a:r>
            <a:r>
              <a:rPr lang="en-US" dirty="0" smtClean="0">
                <a:solidFill>
                  <a:srgbClr val="3366FF"/>
                </a:solidFill>
              </a:rPr>
              <a:t>: </a:t>
            </a:r>
            <a:r>
              <a:rPr lang="en-US" b="1" dirty="0" smtClean="0">
                <a:solidFill>
                  <a:srgbClr val="3366FF"/>
                </a:solidFill>
              </a:rPr>
              <a:t>Centre Predictor </a:t>
            </a:r>
            <a:r>
              <a:rPr lang="en-US" b="1" dirty="0" smtClean="0">
                <a:solidFill>
                  <a:srgbClr val="660066"/>
                </a:solidFill>
              </a:rPr>
              <a:t>(NLE)</a:t>
            </a:r>
          </a:p>
          <a:p>
            <a:pPr lvl="1"/>
            <a:r>
              <a:rPr lang="en-CA" dirty="0" smtClean="0"/>
              <a:t>Centering is done by </a:t>
            </a:r>
            <a:r>
              <a:rPr lang="en-CA" dirty="0" smtClean="0">
                <a:solidFill>
                  <a:srgbClr val="FF0000"/>
                </a:solidFill>
              </a:rPr>
              <a:t>subtracting the mean score</a:t>
            </a:r>
            <a:r>
              <a:rPr lang="en-CA" dirty="0" smtClean="0"/>
              <a:t> of the variable from each person’s actual score on that variable </a:t>
            </a:r>
          </a:p>
          <a:p>
            <a:pPr lvl="1"/>
            <a:r>
              <a:rPr lang="en-CA" dirty="0" smtClean="0"/>
              <a:t>Transform </a:t>
            </a:r>
            <a:r>
              <a:rPr lang="en-US" dirty="0" smtClean="0"/>
              <a:t>–</a:t>
            </a:r>
            <a:r>
              <a:rPr lang="en-CA" dirty="0" smtClean="0"/>
              <a:t> Compute V: Formula: V </a:t>
            </a:r>
            <a:r>
              <a:rPr lang="en-US" dirty="0" smtClean="0"/>
              <a:t>–</a:t>
            </a:r>
            <a:r>
              <a:rPr lang="en-CA" dirty="0" smtClean="0"/>
              <a:t> Mean of variable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2</a:t>
            </a:r>
            <a:r>
              <a:rPr lang="en-US" b="1" baseline="30000" dirty="0" smtClean="0">
                <a:solidFill>
                  <a:srgbClr val="3366FF"/>
                </a:solidFill>
              </a:rPr>
              <a:t>nd</a:t>
            </a:r>
            <a:r>
              <a:rPr lang="en-US" dirty="0" smtClean="0">
                <a:solidFill>
                  <a:srgbClr val="3366FF"/>
                </a:solidFill>
              </a:rPr>
              <a:t>: </a:t>
            </a:r>
            <a:r>
              <a:rPr lang="en-US" b="1" dirty="0" smtClean="0">
                <a:solidFill>
                  <a:srgbClr val="3366FF"/>
                </a:solidFill>
              </a:rPr>
              <a:t>Centre Moderator </a:t>
            </a:r>
            <a:r>
              <a:rPr lang="en-US" b="1" dirty="0" smtClean="0">
                <a:solidFill>
                  <a:srgbClr val="660066"/>
                </a:solidFill>
              </a:rPr>
              <a:t>(JRA)</a:t>
            </a:r>
          </a:p>
          <a:p>
            <a:pPr>
              <a:buNone/>
            </a:pPr>
            <a:r>
              <a:rPr lang="en-US" sz="2700" dirty="0" smtClean="0"/>
              <a:t>(DO NOT centre outcome variable)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3</a:t>
            </a:r>
            <a:r>
              <a:rPr lang="en-US" b="1" baseline="30000" dirty="0" smtClean="0">
                <a:solidFill>
                  <a:srgbClr val="3366FF"/>
                </a:solidFill>
              </a:rPr>
              <a:t>rd</a:t>
            </a:r>
            <a:r>
              <a:rPr lang="en-US" dirty="0" smtClean="0">
                <a:solidFill>
                  <a:srgbClr val="3366FF"/>
                </a:solidFill>
              </a:rPr>
              <a:t>: </a:t>
            </a:r>
            <a:r>
              <a:rPr lang="en-US" b="1" dirty="0" smtClean="0">
                <a:solidFill>
                  <a:srgbClr val="3366FF"/>
                </a:solidFill>
              </a:rPr>
              <a:t>Create Interaction Term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Multiply </a:t>
            </a:r>
            <a:r>
              <a:rPr lang="en-US" dirty="0" smtClean="0"/>
              <a:t>the predictor &amp; moderator (using the </a:t>
            </a:r>
            <a:r>
              <a:rPr lang="en-US" dirty="0" err="1" smtClean="0"/>
              <a:t>centred</a:t>
            </a:r>
            <a:r>
              <a:rPr lang="en-US" dirty="0" smtClean="0"/>
              <a:t> variables)</a:t>
            </a:r>
          </a:p>
          <a:p>
            <a:pPr lvl="1"/>
            <a:r>
              <a:rPr lang="en-US" dirty="0" smtClean="0"/>
              <a:t>Transform – Compute V: Formula: </a:t>
            </a:r>
            <a:r>
              <a:rPr lang="en-US" b="1" dirty="0" err="1" smtClean="0">
                <a:solidFill>
                  <a:srgbClr val="660066"/>
                </a:solidFill>
              </a:rPr>
              <a:t>PV_Cent</a:t>
            </a:r>
            <a:r>
              <a:rPr lang="en-US" b="1" dirty="0" smtClean="0">
                <a:solidFill>
                  <a:srgbClr val="660066"/>
                </a:solidFill>
              </a:rPr>
              <a:t> X </a:t>
            </a:r>
            <a:r>
              <a:rPr lang="en-US" b="1" dirty="0" err="1" smtClean="0">
                <a:solidFill>
                  <a:srgbClr val="660066"/>
                </a:solidFill>
              </a:rPr>
              <a:t>MV_Cent</a:t>
            </a:r>
            <a:endParaRPr lang="en-US" b="1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Moderation using HMR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3459" b="1" dirty="0" smtClean="0">
                <a:solidFill>
                  <a:srgbClr val="3366FF"/>
                </a:solidFill>
              </a:rPr>
              <a:t>OV - </a:t>
            </a:r>
            <a:r>
              <a:rPr lang="en-US" sz="3459" dirty="0" smtClean="0">
                <a:solidFill>
                  <a:srgbClr val="660066"/>
                </a:solidFill>
              </a:rPr>
              <a:t>MS</a:t>
            </a:r>
          </a:p>
          <a:p>
            <a:r>
              <a:rPr lang="en-US" sz="3459" b="1" dirty="0" smtClean="0">
                <a:solidFill>
                  <a:srgbClr val="3366FF"/>
                </a:solidFill>
              </a:rPr>
              <a:t>Block 1</a:t>
            </a:r>
          </a:p>
          <a:p>
            <a:pPr lvl="1"/>
            <a:r>
              <a:rPr lang="en-US" sz="3200" dirty="0" smtClean="0"/>
              <a:t>Enter Predictor </a:t>
            </a:r>
            <a:r>
              <a:rPr lang="en-US" sz="3200" dirty="0" err="1" smtClean="0"/>
              <a:t>variable(s</a:t>
            </a:r>
            <a:r>
              <a:rPr lang="en-US" sz="3200" dirty="0" smtClean="0"/>
              <a:t>) – </a:t>
            </a:r>
            <a:r>
              <a:rPr lang="en-US" sz="3200" dirty="0" err="1" smtClean="0">
                <a:solidFill>
                  <a:srgbClr val="660066"/>
                </a:solidFill>
              </a:rPr>
              <a:t>Nle_Cent</a:t>
            </a:r>
            <a:endParaRPr lang="en-US" sz="3200" dirty="0" smtClean="0">
              <a:solidFill>
                <a:srgbClr val="660066"/>
              </a:solidFill>
            </a:endParaRPr>
          </a:p>
          <a:p>
            <a:r>
              <a:rPr lang="en-US" sz="3459" b="1" dirty="0" smtClean="0">
                <a:solidFill>
                  <a:srgbClr val="3366FF"/>
                </a:solidFill>
              </a:rPr>
              <a:t>Block 2</a:t>
            </a:r>
          </a:p>
          <a:p>
            <a:pPr lvl="1"/>
            <a:r>
              <a:rPr lang="en-US" sz="3200" dirty="0" smtClean="0"/>
              <a:t>Enter Moderating </a:t>
            </a:r>
            <a:r>
              <a:rPr lang="en-US" sz="3200" dirty="0" err="1" smtClean="0"/>
              <a:t>variable(s</a:t>
            </a:r>
            <a:r>
              <a:rPr lang="en-US" sz="3200" dirty="0" smtClean="0"/>
              <a:t>) – </a:t>
            </a:r>
            <a:r>
              <a:rPr lang="en-US" sz="3200" dirty="0" err="1" smtClean="0">
                <a:solidFill>
                  <a:srgbClr val="660066"/>
                </a:solidFill>
              </a:rPr>
              <a:t>Jra_Cent</a:t>
            </a:r>
            <a:endParaRPr lang="en-US" sz="3200" dirty="0" smtClean="0">
              <a:solidFill>
                <a:srgbClr val="660066"/>
              </a:solidFill>
            </a:endParaRPr>
          </a:p>
          <a:p>
            <a:r>
              <a:rPr lang="en-US" sz="3459" b="1" dirty="0" smtClean="0">
                <a:solidFill>
                  <a:srgbClr val="3366FF"/>
                </a:solidFill>
              </a:rPr>
              <a:t>Block 3</a:t>
            </a:r>
          </a:p>
          <a:p>
            <a:pPr lvl="1"/>
            <a:r>
              <a:rPr lang="en-US" sz="3200" dirty="0" smtClean="0"/>
              <a:t>Enter Interaction </a:t>
            </a:r>
            <a:r>
              <a:rPr lang="en-US" sz="3200" dirty="0" err="1" smtClean="0"/>
              <a:t>term(s</a:t>
            </a:r>
            <a:r>
              <a:rPr lang="en-US" sz="3200" dirty="0" smtClean="0"/>
              <a:t>) – </a:t>
            </a:r>
            <a:r>
              <a:rPr lang="en-US" sz="3200" dirty="0" err="1" smtClean="0">
                <a:solidFill>
                  <a:srgbClr val="660066"/>
                </a:solidFill>
              </a:rPr>
              <a:t>INT_nleXjra</a:t>
            </a:r>
            <a:endParaRPr lang="en-US" sz="3200" dirty="0" smtClean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Moderation using HMR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500" b="1" dirty="0" smtClean="0">
                <a:solidFill>
                  <a:srgbClr val="3366FF"/>
                </a:solidFill>
              </a:rPr>
              <a:t>Select options</a:t>
            </a:r>
            <a:r>
              <a:rPr lang="en-US" sz="3500" b="1" dirty="0" smtClean="0"/>
              <a:t> </a:t>
            </a:r>
            <a:r>
              <a:rPr lang="en-US" sz="3500" dirty="0" smtClean="0"/>
              <a:t>for testing assumptions etc.</a:t>
            </a:r>
            <a:endParaRPr lang="en-US" dirty="0" smtClean="0"/>
          </a:p>
          <a:p>
            <a:pPr lvl="1"/>
            <a:r>
              <a:rPr lang="en-US" sz="3027" dirty="0" smtClean="0"/>
              <a:t>Stats:</a:t>
            </a:r>
          </a:p>
          <a:p>
            <a:pPr lvl="2"/>
            <a:r>
              <a:rPr lang="en-US" sz="2727" dirty="0" smtClean="0"/>
              <a:t>R</a:t>
            </a:r>
            <a:r>
              <a:rPr lang="en-US" sz="2727" baseline="30000" dirty="0" smtClean="0"/>
              <a:t>2</a:t>
            </a:r>
            <a:r>
              <a:rPr lang="en-US" sz="2727" dirty="0" smtClean="0"/>
              <a:t> Change, Part/Partial </a:t>
            </a:r>
            <a:r>
              <a:rPr lang="en-US" sz="2727" dirty="0" err="1" smtClean="0"/>
              <a:t>Corr</a:t>
            </a:r>
            <a:r>
              <a:rPr lang="en-US" sz="2727" dirty="0" smtClean="0"/>
              <a:t>, </a:t>
            </a:r>
            <a:r>
              <a:rPr lang="en-US" sz="2727" dirty="0" err="1" smtClean="0"/>
              <a:t>Collinearity</a:t>
            </a:r>
            <a:r>
              <a:rPr lang="en-US" sz="2727" dirty="0" smtClean="0"/>
              <a:t>, D-W</a:t>
            </a:r>
          </a:p>
          <a:p>
            <a:pPr lvl="1"/>
            <a:r>
              <a:rPr lang="en-US" sz="3027" dirty="0" smtClean="0"/>
              <a:t>Save: </a:t>
            </a:r>
          </a:p>
          <a:p>
            <a:pPr lvl="2"/>
            <a:r>
              <a:rPr lang="en-US" sz="2727" dirty="0" smtClean="0"/>
              <a:t>Stand. </a:t>
            </a:r>
            <a:r>
              <a:rPr lang="en-US" sz="2727" dirty="0" err="1" smtClean="0"/>
              <a:t>Resid</a:t>
            </a:r>
            <a:r>
              <a:rPr lang="en-US" sz="2727" dirty="0" smtClean="0"/>
              <a:t>., Cooks, Leverage </a:t>
            </a:r>
          </a:p>
          <a:p>
            <a:pPr lvl="1"/>
            <a:r>
              <a:rPr lang="en-US" sz="3027" dirty="0" smtClean="0"/>
              <a:t>Plots: </a:t>
            </a:r>
          </a:p>
          <a:p>
            <a:pPr lvl="2"/>
            <a:r>
              <a:rPr lang="en-US" sz="2727" dirty="0" smtClean="0"/>
              <a:t>ZRESID on Y-axis, ZPRED on X-axis </a:t>
            </a:r>
          </a:p>
          <a:p>
            <a:pPr lvl="2"/>
            <a:r>
              <a:rPr lang="en-US" sz="2727" dirty="0" smtClean="0"/>
              <a:t>SRESID on Y-axis, ZPRED on X-axis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0" y="1524000"/>
          <a:ext cx="8458199" cy="4125736"/>
        </p:xfrm>
        <a:graphic>
          <a:graphicData uri="http://schemas.openxmlformats.org/drawingml/2006/table">
            <a:tbl>
              <a:tblPr/>
              <a:tblGrid>
                <a:gridCol w="1130245"/>
                <a:gridCol w="1130245"/>
                <a:gridCol w="1521483"/>
                <a:gridCol w="676904"/>
                <a:gridCol w="676904"/>
                <a:gridCol w="676904"/>
                <a:gridCol w="614802"/>
                <a:gridCol w="676904"/>
                <a:gridCol w="676904"/>
                <a:gridCol w="676904"/>
              </a:tblGrid>
              <a:tr h="37242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 Bold"/>
                        </a:rPr>
                        <a:t>Model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 Bold"/>
                        </a:rPr>
                        <a:t>Summary</a:t>
                      </a:r>
                      <a:r>
                        <a:rPr lang="en-US" sz="1600" b="1" i="0" u="none" strike="noStrike" baseline="30000" dirty="0" err="1">
                          <a:solidFill>
                            <a:srgbClr val="000000"/>
                          </a:solidFill>
                          <a:latin typeface="Arial Bold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 Bold"/>
                      </a:endParaRP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421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</a:p>
                  </a:txBody>
                  <a:tcPr marL="4553" marR="4553" marT="45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4553" marR="4553" marT="45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 Square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Adjusted R Square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Std. Error of the Estimate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Change Statistics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 Square Change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 Change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df1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df2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 F Change</a:t>
                      </a:r>
                    </a:p>
                  </a:txBody>
                  <a:tcPr marL="4553" marR="4553" marT="45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2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553" marR="4553" marT="4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.335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3" marR="4553" marT="45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.112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.104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1.39996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.112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13.911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82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4553" marR="4553" marT="4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.350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3" marR="4553" marT="45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.122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.106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1.39834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.010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1.256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.265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82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4553" marR="4553" marT="45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.391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3" marR="4553" marT="45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.153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.130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1.37987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.031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3.937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.050</a:t>
                      </a:r>
                    </a:p>
                  </a:txBody>
                  <a:tcPr marL="4553" marR="4553" marT="45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07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a. Predictors: (Constant), NLE_Cent</a:t>
                      </a:r>
                    </a:p>
                  </a:txBody>
                  <a:tcPr marL="4553" marR="4553" marT="45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076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b. Predictors: (Constant), NLE_Cent, JRA_Cent</a:t>
                      </a:r>
                    </a:p>
                  </a:txBody>
                  <a:tcPr marL="4553" marR="4553" marT="45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076"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c. Predictors: (Constant), NLE_Cent, JRA_Cent, NLE_JRA_Int</a:t>
                      </a:r>
                    </a:p>
                  </a:txBody>
                  <a:tcPr marL="4553" marR="4553" marT="45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076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Dependent Variable: Marital Satisfaction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53" marR="4553" marT="45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553" marR="4553" marT="45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Peattie</a:t>
            </a:r>
            <a:r>
              <a:rPr lang="en-US" dirty="0" smtClean="0"/>
              <a:t> Data: Model Summary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05800" y="4114800"/>
            <a:ext cx="5334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1" y="5943600"/>
            <a:ext cx="84581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If </a:t>
            </a:r>
            <a:r>
              <a:rPr lang="en-US" sz="2600" b="1" dirty="0" smtClean="0">
                <a:solidFill>
                  <a:srgbClr val="0000FF"/>
                </a:solidFill>
              </a:rPr>
              <a:t>interaction term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smtClean="0"/>
              <a:t>is significant = there is a moderating effect</a:t>
            </a:r>
            <a:endParaRPr lang="en-US" sz="2600" dirty="0"/>
          </a:p>
        </p:txBody>
      </p:sp>
      <p:sp>
        <p:nvSpPr>
          <p:cNvPr id="16" name="Oval 15"/>
          <p:cNvSpPr/>
          <p:nvPr/>
        </p:nvSpPr>
        <p:spPr>
          <a:xfrm>
            <a:off x="5638800" y="4114800"/>
            <a:ext cx="5334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Peattie</a:t>
            </a:r>
            <a:r>
              <a:rPr lang="en-US" dirty="0" smtClean="0"/>
              <a:t> Data: Coefficients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97" y="1524000"/>
          <a:ext cx="8382002" cy="5110219"/>
        </p:xfrm>
        <a:graphic>
          <a:graphicData uri="http://schemas.openxmlformats.org/drawingml/2006/table">
            <a:tbl>
              <a:tblPr/>
              <a:tblGrid>
                <a:gridCol w="1892710"/>
                <a:gridCol w="1406014"/>
                <a:gridCol w="1892710"/>
                <a:gridCol w="842063"/>
                <a:gridCol w="842063"/>
                <a:gridCol w="842063"/>
                <a:gridCol w="664379"/>
              </a:tblGrid>
              <a:tr h="33950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 Bold"/>
                        </a:rPr>
                        <a:t>Coefficients</a:t>
                      </a:r>
                      <a:r>
                        <a:rPr lang="en-US" sz="1600" b="1" i="0" u="none" strike="noStrike" baseline="30000" dirty="0" err="1">
                          <a:solidFill>
                            <a:srgbClr val="000000"/>
                          </a:solidFill>
                          <a:latin typeface="Arial Bold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 Bold"/>
                      </a:endParaRPr>
                    </a:p>
                  </a:txBody>
                  <a:tcPr marL="4059" marR="4059" marT="40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5301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</a:p>
                  </a:txBody>
                  <a:tcPr marL="4059" marR="4059" marT="40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Unstandardized Coefficients</a:t>
                      </a:r>
                    </a:p>
                  </a:txBody>
                  <a:tcPr marL="4059" marR="4059" marT="40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Standardized Coefficients</a:t>
                      </a:r>
                    </a:p>
                  </a:txBody>
                  <a:tcPr marL="4059" marR="4059" marT="4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</a:p>
                  </a:txBody>
                  <a:tcPr marL="4059" marR="4059" marT="4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</a:t>
                      </a:r>
                    </a:p>
                  </a:txBody>
                  <a:tcPr marL="4059" marR="4059" marT="4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84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4059" marR="4059" marT="40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Std. Error</a:t>
                      </a:r>
                    </a:p>
                  </a:txBody>
                  <a:tcPr marL="4059" marR="4059" marT="4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Beta</a:t>
                      </a:r>
                    </a:p>
                  </a:txBody>
                  <a:tcPr marL="4059" marR="4059" marT="4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01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059" marR="4059" marT="40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(Constant)</a:t>
                      </a: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5.601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.132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42.338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5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NLE_Cent</a:t>
                      </a: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-.120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.032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-.335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-3.730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018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4059" marR="4059" marT="40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(Constant)</a:t>
                      </a: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5.600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.132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42.385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5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NLE_Cent</a:t>
                      </a: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-.108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.034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-.302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-3.195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.002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5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JRA_Cent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.105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.093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.106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1.121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.265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0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4059" marR="4059" marT="40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(Constant)</a:t>
                      </a: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5.672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.135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41.925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5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NLE_Cent</a:t>
                      </a: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-.081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.036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-.224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-2.220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.028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5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JRA_Cent</a:t>
                      </a: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.088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.092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.089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.952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.343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4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NLE_JRA_Int</a:t>
                      </a:r>
                    </a:p>
                  </a:txBody>
                  <a:tcPr marL="4059" marR="4059" marT="405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.037</a:t>
                      </a:r>
                    </a:p>
                  </a:txBody>
                  <a:tcPr marL="4059" marR="4059" marT="40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.019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.195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1.984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.050</a:t>
                      </a:r>
                    </a:p>
                  </a:txBody>
                  <a:tcPr marL="4059" marR="4059" marT="40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788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a. Dependent Variable: Marital Satisfaction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059" marR="4059" marT="405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059" marR="4059" marT="40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4059" marR="4059" marT="40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629400" y="5029200"/>
            <a:ext cx="762000" cy="13716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70333" y="5029200"/>
            <a:ext cx="762000" cy="13716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Results - APA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90800"/>
            <a:ext cx="320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Participation in joint religious activities significantly moderates the association between negative life events and marital satisfaction, </a:t>
            </a:r>
            <a:r>
              <a:rPr lang="en-US" sz="2600" i="1" dirty="0" smtClean="0"/>
              <a:t>F</a:t>
            </a:r>
            <a:r>
              <a:rPr lang="en-US" sz="2600" dirty="0" smtClean="0"/>
              <a:t>(3, 108) = 6.52, </a:t>
            </a:r>
            <a:r>
              <a:rPr lang="en-US" sz="2600" i="1" dirty="0" err="1" smtClean="0"/>
              <a:t>p</a:t>
            </a:r>
            <a:r>
              <a:rPr lang="en-US" sz="2600" dirty="0" smtClean="0"/>
              <a:t> &lt; .001.</a:t>
            </a:r>
            <a:endParaRPr lang="en-US" sz="2600" dirty="0"/>
          </a:p>
        </p:txBody>
      </p:sp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3657600" y="1676400"/>
          <a:ext cx="5410200" cy="5398015"/>
        </p:xfrm>
        <a:graphic>
          <a:graphicData uri="http://schemas.openxmlformats.org/presentationml/2006/ole">
            <p:oleObj spid="_x0000_s133127" name="Document" r:id="rId4" imgW="5638800" imgH="562610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Moderation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Paul Jose’s </a:t>
            </a:r>
            <a:r>
              <a:rPr lang="en-US" b="1" dirty="0" err="1" smtClean="0">
                <a:solidFill>
                  <a:srgbClr val="3366FF"/>
                </a:solidFill>
              </a:rPr>
              <a:t>ModGraph</a:t>
            </a:r>
            <a:endParaRPr lang="en-US" b="1" dirty="0" smtClean="0">
              <a:solidFill>
                <a:srgbClr val="3366FF"/>
              </a:solidFill>
            </a:endParaRPr>
          </a:p>
          <a:p>
            <a:pPr lvl="1"/>
            <a:r>
              <a:rPr lang="en-US" sz="2800" dirty="0" smtClean="0"/>
              <a:t>A helpful tool to understand the moderating relationship, how the PV predicts the DV depending on the level of the MOD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400" dirty="0" smtClean="0"/>
              <a:t>Jose, P.E. (2008). </a:t>
            </a:r>
            <a:r>
              <a:rPr lang="en-US" sz="2400" i="1" dirty="0" err="1" smtClean="0"/>
              <a:t>ModGraph</a:t>
            </a:r>
            <a:r>
              <a:rPr lang="en-US" sz="2400" i="1" dirty="0" smtClean="0"/>
              <a:t>-I: A </a:t>
            </a:r>
            <a:r>
              <a:rPr lang="en-US" sz="2400" i="1" dirty="0" err="1" smtClean="0"/>
              <a:t>programme</a:t>
            </a:r>
            <a:r>
              <a:rPr lang="en-US" sz="2400" i="1" dirty="0" smtClean="0"/>
              <a:t> to compute cell means for the graphical display of </a:t>
            </a:r>
            <a:r>
              <a:rPr lang="en-US" sz="2400" i="1" dirty="0" err="1" smtClean="0"/>
              <a:t>moderational</a:t>
            </a:r>
            <a:r>
              <a:rPr lang="en-US" sz="2400" i="1" dirty="0" smtClean="0"/>
              <a:t> analyses: The internet version, Version 2.0.</a:t>
            </a:r>
            <a:r>
              <a:rPr lang="en-US" sz="2400" dirty="0" smtClean="0"/>
              <a:t> Victoria University of Wellington, Wellington, New Zealand. Retrieved October 10, 2009 from </a:t>
            </a:r>
            <a:r>
              <a:rPr lang="en-US" sz="2400" dirty="0" err="1" smtClean="0"/>
              <a:t>http://www.victoria.ac.nz/psyc/staff/paul-jose-files/modgraph/modgraph.php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Mod/Med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3351" b="1" dirty="0" smtClean="0">
                <a:solidFill>
                  <a:srgbClr val="3366FF"/>
                </a:solidFill>
              </a:rPr>
              <a:t>Review HMR</a:t>
            </a:r>
          </a:p>
          <a:p>
            <a:r>
              <a:rPr lang="en-US" sz="3351" b="1" dirty="0" smtClean="0">
                <a:solidFill>
                  <a:srgbClr val="3366FF"/>
                </a:solidFill>
              </a:rPr>
              <a:t>Moderation</a:t>
            </a:r>
          </a:p>
          <a:p>
            <a:pPr lvl="1"/>
            <a:r>
              <a:rPr lang="en-US" sz="3027" dirty="0" smtClean="0"/>
              <a:t>Moderation – Conceptual</a:t>
            </a:r>
          </a:p>
          <a:p>
            <a:pPr lvl="1"/>
            <a:r>
              <a:rPr lang="en-US" sz="3027" dirty="0" smtClean="0"/>
              <a:t>Example of Moderation – </a:t>
            </a:r>
            <a:r>
              <a:rPr lang="en-US" sz="3027" dirty="0" err="1" smtClean="0">
                <a:solidFill>
                  <a:srgbClr val="DD8047"/>
                </a:solidFill>
              </a:rPr>
              <a:t>Peattie</a:t>
            </a:r>
            <a:r>
              <a:rPr lang="en-US" sz="3027" dirty="0" smtClean="0">
                <a:solidFill>
                  <a:srgbClr val="DD8047"/>
                </a:solidFill>
              </a:rPr>
              <a:t> Data</a:t>
            </a:r>
          </a:p>
          <a:p>
            <a:pPr lvl="1"/>
            <a:r>
              <a:rPr lang="en-US" sz="3027" dirty="0" smtClean="0"/>
              <a:t>Interpreting Moderation Results</a:t>
            </a:r>
          </a:p>
          <a:p>
            <a:r>
              <a:rPr lang="en-US" sz="3351" b="1" dirty="0" smtClean="0">
                <a:solidFill>
                  <a:srgbClr val="3366FF"/>
                </a:solidFill>
              </a:rPr>
              <a:t>Mediation</a:t>
            </a:r>
          </a:p>
          <a:p>
            <a:pPr lvl="1"/>
            <a:r>
              <a:rPr lang="en-US" sz="3027" dirty="0" smtClean="0"/>
              <a:t>Mediation – Conceptual</a:t>
            </a:r>
          </a:p>
          <a:p>
            <a:pPr lvl="1"/>
            <a:r>
              <a:rPr lang="en-US" sz="3027" dirty="0" smtClean="0"/>
              <a:t>Example of Mediation – </a:t>
            </a:r>
            <a:r>
              <a:rPr lang="en-US" sz="3027" dirty="0" smtClean="0">
                <a:solidFill>
                  <a:schemeClr val="accent2"/>
                </a:solidFill>
              </a:rPr>
              <a:t>Exam Anxiety Data</a:t>
            </a:r>
          </a:p>
          <a:p>
            <a:pPr lvl="1"/>
            <a:r>
              <a:rPr lang="en-US" sz="3027" dirty="0" smtClean="0"/>
              <a:t>Interpreting Mediation Results</a:t>
            </a:r>
          </a:p>
          <a:p>
            <a:r>
              <a:rPr lang="en-US" sz="3351" b="1" dirty="0" smtClean="0">
                <a:solidFill>
                  <a:srgbClr val="3366FF"/>
                </a:solidFill>
              </a:rPr>
              <a:t>Practice</a:t>
            </a:r>
            <a:r>
              <a:rPr lang="en-US" sz="3351" b="1" dirty="0" smtClean="0"/>
              <a:t> </a:t>
            </a:r>
            <a:r>
              <a:rPr lang="en-US" sz="3351" dirty="0" smtClean="0"/>
              <a:t>with </a:t>
            </a:r>
            <a:r>
              <a:rPr lang="en-US" sz="3351" dirty="0" err="1" smtClean="0">
                <a:solidFill>
                  <a:srgbClr val="DD8047"/>
                </a:solidFill>
              </a:rPr>
              <a:t>Peattie</a:t>
            </a:r>
            <a:r>
              <a:rPr lang="en-US" sz="3351" dirty="0" smtClean="0">
                <a:solidFill>
                  <a:srgbClr val="DD8047"/>
                </a:solidFill>
              </a:rPr>
              <a:t> Data </a:t>
            </a:r>
            <a:r>
              <a:rPr lang="en-US" sz="3351" dirty="0" smtClean="0"/>
              <a:t>– Assumptions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04800" y="533400"/>
          <a:ext cx="8553450" cy="58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95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Definition: Mediator variables are the </a:t>
            </a:r>
            <a:r>
              <a:rPr lang="en-US" sz="3200" dirty="0" smtClean="0">
                <a:solidFill>
                  <a:srgbClr val="FF0000"/>
                </a:solidFill>
              </a:rPr>
              <a:t>mechanism through </a:t>
            </a:r>
            <a:r>
              <a:rPr lang="en-US" sz="3200" dirty="0" smtClean="0"/>
              <a:t>which the predictor variable (PV) impacts the dependent variable (DV)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14600" y="22432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1747952"/>
            <a:ext cx="1828800" cy="990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774448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Predictor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8800" y="22604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33800" y="1752600"/>
            <a:ext cx="1828800" cy="990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3800" y="1769800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Mediating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752600"/>
            <a:ext cx="1828800" cy="99060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0" y="1769800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Outcome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31533" y="35386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6533" y="3043352"/>
            <a:ext cx="1828800" cy="99060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6533" y="3124200"/>
            <a:ext cx="1828800" cy="8925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Childhood Trauma</a:t>
            </a: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38800" y="35558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50733" y="3048000"/>
            <a:ext cx="1828800" cy="9906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50733" y="3276600"/>
            <a:ext cx="1828800" cy="4924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Depression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0" y="3048000"/>
            <a:ext cx="1828800" cy="99060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0" y="3043352"/>
            <a:ext cx="1828800" cy="9144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Eating Psychopath.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31533" y="48340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6533" y="4338752"/>
            <a:ext cx="1828800" cy="990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6533" y="4343400"/>
            <a:ext cx="1828800" cy="8925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Disease Severity</a:t>
            </a: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638800" y="48512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50733" y="4343400"/>
            <a:ext cx="1828800" cy="990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50733" y="4365248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Illness Intrusiveness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0" y="4343400"/>
            <a:ext cx="1828800" cy="99060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58000" y="4343400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Psych.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Distress</a:t>
            </a: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31533" y="61294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6533" y="5867400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E.g.? </a:t>
            </a:r>
            <a:endParaRPr lang="en-US" sz="2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638800" y="61466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0733" y="5867400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E.g.? </a:t>
            </a:r>
            <a:endParaRPr lang="en-US" sz="2600" dirty="0"/>
          </a:p>
        </p:txBody>
      </p:sp>
      <p:sp>
        <p:nvSpPr>
          <p:cNvPr id="49" name="TextBox 48"/>
          <p:cNvSpPr txBox="1"/>
          <p:nvPr/>
        </p:nvSpPr>
        <p:spPr>
          <a:xfrm>
            <a:off x="6858000" y="5867400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E.g.? </a:t>
            </a:r>
            <a:endParaRPr lang="en-US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5562600"/>
            <a:ext cx="2667000" cy="990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5562600"/>
            <a:ext cx="2667000" cy="9906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3657600"/>
            <a:ext cx="2667000" cy="990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76600" y="6052458"/>
            <a:ext cx="28194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5562600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Predictor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594" y="3657600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Mediating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557158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Outcome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rot="16200000" flipH="1">
            <a:off x="6036109" y="4163767"/>
            <a:ext cx="1453282" cy="133350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 flipV="1">
            <a:off x="1905000" y="4103876"/>
            <a:ext cx="1448594" cy="138173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9600" y="1986642"/>
            <a:ext cx="2667000" cy="990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1986642"/>
            <a:ext cx="2667000" cy="99060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6600" y="2476500"/>
            <a:ext cx="28194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1986642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Predictor</a:t>
            </a:r>
          </a:p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Variable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1981200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Outcome</a:t>
            </a:r>
          </a:p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Variable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1600200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1</a:t>
            </a:r>
            <a:endParaRPr lang="en-US" sz="3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5161002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2</a:t>
            </a:r>
            <a:endParaRPr lang="en-US" sz="3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404878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419600" y="168658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404878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602998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</a:t>
            </a:r>
            <a:r>
              <a:rPr lang="en-US" sz="2800" dirty="0" smtClean="0"/>
              <a:t>’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Regression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Mediation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Exam Anxiety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Does exam anxiety mediate the relationship between time spent studying and exam performance? </a:t>
            </a:r>
          </a:p>
          <a:p>
            <a:pPr lvl="1"/>
            <a:r>
              <a:rPr lang="en-US" sz="3200" dirty="0" smtClean="0"/>
              <a:t>OV: Exam Performance</a:t>
            </a:r>
          </a:p>
          <a:p>
            <a:pPr lvl="1"/>
            <a:r>
              <a:rPr lang="en-US" sz="3200" dirty="0" smtClean="0"/>
              <a:t>PV: Time Spent Studying</a:t>
            </a:r>
          </a:p>
          <a:p>
            <a:pPr lvl="1"/>
            <a:r>
              <a:rPr lang="en-US" sz="3200" dirty="0" smtClean="0"/>
              <a:t>Med: Exam Anxiety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733800" y="5334000"/>
            <a:ext cx="1828800" cy="990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5329352"/>
            <a:ext cx="1828800" cy="990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58246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5355848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Time Spent Studying</a:t>
            </a: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38800" y="5841852"/>
            <a:ext cx="11430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5351200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Exam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FFFFFF"/>
                </a:solidFill>
              </a:rPr>
              <a:t>Anxiety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5334000"/>
            <a:ext cx="1828800" cy="99060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5351200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Exam Performance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Preconditions: 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Predictor, Mediator &amp; Outcome variables must all be significantly </a:t>
            </a:r>
            <a:r>
              <a:rPr lang="en-US" sz="3200" b="1" dirty="0" smtClean="0">
                <a:solidFill>
                  <a:srgbClr val="3366FF"/>
                </a:solidFill>
              </a:rPr>
              <a:t>correlated </a:t>
            </a:r>
            <a:r>
              <a:rPr lang="en-US" sz="3200" dirty="0" smtClean="0"/>
              <a:t>to each other</a:t>
            </a:r>
          </a:p>
          <a:p>
            <a:pPr lvl="1"/>
            <a:r>
              <a:rPr lang="en-US" sz="3200" dirty="0" smtClean="0"/>
              <a:t>Check this: </a:t>
            </a:r>
          </a:p>
          <a:p>
            <a:pPr lvl="2"/>
            <a:r>
              <a:rPr lang="en-US" sz="2800" dirty="0" smtClean="0"/>
              <a:t>Analyze - Correlate – </a:t>
            </a:r>
            <a:r>
              <a:rPr lang="en-US" sz="2800" dirty="0" err="1" smtClean="0"/>
              <a:t>Bivariate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Correlations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87084"/>
          <a:ext cx="8153399" cy="4789918"/>
        </p:xfrm>
        <a:graphic>
          <a:graphicData uri="http://schemas.openxmlformats.org/drawingml/2006/table">
            <a:tbl>
              <a:tblPr/>
              <a:tblGrid>
                <a:gridCol w="2092974"/>
                <a:gridCol w="2092974"/>
                <a:gridCol w="1460481"/>
                <a:gridCol w="1253485"/>
                <a:gridCol w="1253485"/>
              </a:tblGrid>
              <a:tr h="47464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Arial Bold"/>
                        </a:rPr>
                        <a:t>Correlations</a:t>
                      </a:r>
                    </a:p>
                  </a:txBody>
                  <a:tcPr marL="8721" marR="8721" marT="8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9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721" marR="8721" marT="8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Time Spent Revising</a:t>
                      </a:r>
                    </a:p>
                  </a:txBody>
                  <a:tcPr marL="8721" marR="8721" marT="872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Exam Performance (%)</a:t>
                      </a:r>
                    </a:p>
                  </a:txBody>
                  <a:tcPr marL="8721" marR="8721" marT="87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Exam Anxiety</a:t>
                      </a:r>
                    </a:p>
                  </a:txBody>
                  <a:tcPr marL="8721" marR="8721" marT="87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56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Time Spent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Studying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21" marR="8721" marT="87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Pearson Correlation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1.000</a:t>
                      </a: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.397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-.709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 (2-tailed)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56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Exam Performance (%)</a:t>
                      </a:r>
                    </a:p>
                  </a:txBody>
                  <a:tcPr marL="8721" marR="8721" marT="87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Pearson Correlation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.397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1.000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-.441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Sig. (2-tailed)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56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Exam Anxiety</a:t>
                      </a:r>
                    </a:p>
                  </a:txBody>
                  <a:tcPr marL="8721" marR="8721" marT="87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Pearson Correlation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-.709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-.441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1.000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 (2-tailed)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8721" marR="8721" marT="8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758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**. Correlation is significant at the 0.01 level (2-tailed).</a:t>
                      </a:r>
                    </a:p>
                  </a:txBody>
                  <a:tcPr marL="8721" marR="8721" marT="872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8721" marR="8721" marT="872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721" marR="8721" marT="872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Mediation using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1</a:t>
            </a:r>
            <a:r>
              <a:rPr lang="en-US" sz="3200" b="1" baseline="30000" dirty="0" smtClean="0">
                <a:solidFill>
                  <a:srgbClr val="3366FF"/>
                </a:solidFill>
              </a:rPr>
              <a:t>st</a:t>
            </a:r>
            <a:r>
              <a:rPr lang="en-US" sz="3200" b="1" dirty="0" smtClean="0">
                <a:solidFill>
                  <a:srgbClr val="3366FF"/>
                </a:solidFill>
              </a:rPr>
              <a:t>: Run a the Main Regression Model with...</a:t>
            </a:r>
          </a:p>
          <a:p>
            <a:pPr lvl="1"/>
            <a:r>
              <a:rPr lang="en-US" sz="3100" dirty="0" smtClean="0"/>
              <a:t>Predictor V (</a:t>
            </a:r>
            <a:r>
              <a:rPr lang="en-US" sz="3100" dirty="0" smtClean="0">
                <a:solidFill>
                  <a:srgbClr val="660066"/>
                </a:solidFill>
              </a:rPr>
              <a:t>Studying</a:t>
            </a:r>
            <a:r>
              <a:rPr lang="en-US" sz="3100" dirty="0" smtClean="0"/>
              <a:t>)</a:t>
            </a:r>
          </a:p>
          <a:p>
            <a:pPr lvl="1"/>
            <a:r>
              <a:rPr lang="en-US" sz="3100" dirty="0" smtClean="0"/>
              <a:t>Outcome V (</a:t>
            </a:r>
            <a:r>
              <a:rPr lang="en-US" sz="3100" dirty="0" smtClean="0">
                <a:solidFill>
                  <a:srgbClr val="660066"/>
                </a:solidFill>
              </a:rPr>
              <a:t>Exam Performance</a:t>
            </a:r>
            <a:r>
              <a:rPr lang="en-US" sz="3100" dirty="0" smtClean="0"/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2895600"/>
            <a:ext cx="3276600" cy="2819400"/>
            <a:chOff x="5334000" y="2895600"/>
            <a:chExt cx="3276600" cy="2819400"/>
          </a:xfrm>
        </p:grpSpPr>
        <p:sp>
          <p:nvSpPr>
            <p:cNvPr id="5" name="Explosion 2 4"/>
            <p:cNvSpPr/>
            <p:nvPr/>
          </p:nvSpPr>
          <p:spPr>
            <a:xfrm>
              <a:off x="5334000" y="2895600"/>
              <a:ext cx="3276600" cy="2819400"/>
            </a:xfrm>
            <a:prstGeom prst="irregularSeal2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20165793">
              <a:off x="5507848" y="3604777"/>
              <a:ext cx="2873572" cy="2074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FF0000"/>
                  </a:solidFill>
                </a:rPr>
                <a:t>Must be a relationship to mediate!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Mediation using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2</a:t>
            </a:r>
            <a:r>
              <a:rPr lang="en-US" sz="3200" b="1" baseline="30000" dirty="0" smtClean="0">
                <a:solidFill>
                  <a:srgbClr val="3366FF"/>
                </a:solidFill>
              </a:rPr>
              <a:t>nd</a:t>
            </a:r>
            <a:r>
              <a:rPr lang="en-US" sz="3200" b="1" dirty="0" smtClean="0">
                <a:solidFill>
                  <a:srgbClr val="3366FF"/>
                </a:solidFill>
              </a:rPr>
              <a:t>: Run Regression Model with.</a:t>
            </a:r>
            <a:r>
              <a:rPr lang="en-US" sz="3200" dirty="0" smtClean="0"/>
              <a:t>..</a:t>
            </a:r>
          </a:p>
          <a:p>
            <a:pPr lvl="1"/>
            <a:r>
              <a:rPr lang="en-US" sz="3100" dirty="0" smtClean="0"/>
              <a:t>Predictor as PV (</a:t>
            </a:r>
            <a:r>
              <a:rPr lang="en-US" sz="3100" dirty="0" smtClean="0">
                <a:solidFill>
                  <a:srgbClr val="660066"/>
                </a:solidFill>
              </a:rPr>
              <a:t>Studying</a:t>
            </a:r>
            <a:r>
              <a:rPr lang="en-US" sz="3100" dirty="0" smtClean="0"/>
              <a:t>)</a:t>
            </a:r>
          </a:p>
          <a:p>
            <a:pPr lvl="1"/>
            <a:r>
              <a:rPr lang="en-US" sz="3100" dirty="0" smtClean="0"/>
              <a:t>Mediator as OV (</a:t>
            </a:r>
            <a:r>
              <a:rPr lang="en-US" sz="3100" dirty="0" smtClean="0">
                <a:solidFill>
                  <a:srgbClr val="660066"/>
                </a:solidFill>
              </a:rPr>
              <a:t>Exam Anxiety</a:t>
            </a:r>
            <a:r>
              <a:rPr lang="en-US" sz="3100" dirty="0" smtClean="0"/>
              <a:t>)</a:t>
            </a:r>
          </a:p>
          <a:p>
            <a:r>
              <a:rPr lang="en-US" sz="3500" b="1" dirty="0" smtClean="0">
                <a:solidFill>
                  <a:srgbClr val="3366FF"/>
                </a:solidFill>
              </a:rPr>
              <a:t>3</a:t>
            </a:r>
            <a:r>
              <a:rPr lang="en-US" sz="3500" b="1" baseline="30000" dirty="0" smtClean="0">
                <a:solidFill>
                  <a:srgbClr val="3366FF"/>
                </a:solidFill>
              </a:rPr>
              <a:t>rd</a:t>
            </a:r>
            <a:r>
              <a:rPr lang="en-US" sz="3500" b="1" dirty="0" smtClean="0">
                <a:solidFill>
                  <a:srgbClr val="3366FF"/>
                </a:solidFill>
              </a:rPr>
              <a:t>: Run Regression Model again with... </a:t>
            </a:r>
          </a:p>
          <a:p>
            <a:pPr lvl="1"/>
            <a:r>
              <a:rPr lang="en-US" sz="3100" dirty="0" smtClean="0"/>
              <a:t>Enter BOTH the Predictor &amp; Mediating variable into the same block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Simple Regression</a:t>
            </a:r>
          </a:p>
          <a:p>
            <a:pPr lvl="1"/>
            <a:r>
              <a:rPr lang="en-US" sz="2800" dirty="0" smtClean="0"/>
              <a:t>Test the predictive value of one variables on another </a:t>
            </a:r>
          </a:p>
          <a:p>
            <a:pPr lvl="1"/>
            <a:r>
              <a:rPr lang="en-US" sz="2800" dirty="0" smtClean="0"/>
              <a:t>Testing if a predictor variable can explain a significant portion of the variance in an outcome variable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Multiple Regression</a:t>
            </a:r>
          </a:p>
          <a:p>
            <a:pPr lvl="1"/>
            <a:r>
              <a:rPr lang="en-US" sz="2839" dirty="0" smtClean="0"/>
              <a:t>If an outcome variable can be predicted by several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Output: Main Regression Model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dirty="0" smtClean="0"/>
              <a:t> path)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2" y="1600200"/>
          <a:ext cx="8385048" cy="2895600"/>
        </p:xfrm>
        <a:graphic>
          <a:graphicData uri="http://schemas.openxmlformats.org/drawingml/2006/table">
            <a:tbl>
              <a:tblPr/>
              <a:tblGrid>
                <a:gridCol w="1492991"/>
                <a:gridCol w="1579791"/>
                <a:gridCol w="1102383"/>
                <a:gridCol w="946139"/>
                <a:gridCol w="822294"/>
                <a:gridCol w="549172"/>
                <a:gridCol w="946139"/>
                <a:gridCol w="946139"/>
              </a:tblGrid>
              <a:tr h="34444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 Bold"/>
                        </a:rPr>
                        <a:t>Model Summary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494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</a:p>
                  </a:txBody>
                  <a:tcPr marL="5296" marR="5296" marT="52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5296" marR="5296" marT="52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 Square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Adjusted R Square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Change Statistics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7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 Change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df1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df2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 F Change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4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296" marR="5296" marT="5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.397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96" marR="5296" marT="52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.157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.149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18.865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313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a. Predictors: (Constant), Time Spent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Studying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96" marR="5296" marT="529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2" y="4419600"/>
          <a:ext cx="8385046" cy="2087806"/>
        </p:xfrm>
        <a:graphic>
          <a:graphicData uri="http://schemas.openxmlformats.org/drawingml/2006/table">
            <a:tbl>
              <a:tblPr/>
              <a:tblGrid>
                <a:gridCol w="1695643"/>
                <a:gridCol w="1695643"/>
                <a:gridCol w="1183223"/>
                <a:gridCol w="1015522"/>
                <a:gridCol w="1344167"/>
                <a:gridCol w="686877"/>
                <a:gridCol w="763971"/>
              </a:tblGrid>
              <a:tr h="34668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 Bold"/>
                        </a:rPr>
                        <a:t>Coefficients</a:t>
                      </a:r>
                      <a:r>
                        <a:rPr lang="en-US" sz="1600" b="1" i="0" u="none" strike="noStrike" baseline="30000" dirty="0" err="1">
                          <a:solidFill>
                            <a:srgbClr val="000000"/>
                          </a:solidFill>
                          <a:latin typeface="Arial Bold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 Bold"/>
                      </a:endParaRP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632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Unstandardized Coefficients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Standardized Coefficients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1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Std. Error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Beta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3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849" marR="6849" marT="68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(Constant)</a:t>
                      </a:r>
                    </a:p>
                  </a:txBody>
                  <a:tcPr marL="6849" marR="6849" marT="684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45.321</a:t>
                      </a:r>
                    </a:p>
                  </a:txBody>
                  <a:tcPr marL="6849" marR="6849" marT="6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3.503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12.938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1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Time Spent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Studying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9" marR="6849" marT="684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.567</a:t>
                      </a:r>
                    </a:p>
                  </a:txBody>
                  <a:tcPr marL="6849" marR="6849" marT="6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.130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.397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4.343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960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a. Dependent Variable: Exam Performance (%)</a:t>
                      </a:r>
                    </a:p>
                  </a:txBody>
                  <a:tcPr marL="6849" marR="6849" marT="684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962400" y="34290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53400" y="34290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05600" y="57912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53400" y="57912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Output: </a:t>
            </a:r>
            <a:r>
              <a:rPr lang="en-US" dirty="0" err="1" smtClean="0"/>
              <a:t>Pred</a:t>
            </a:r>
            <a:r>
              <a:rPr lang="en-US" dirty="0" smtClean="0"/>
              <a:t> – Med (a path)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398" y="1905000"/>
          <a:ext cx="8232650" cy="2057400"/>
        </p:xfrm>
        <a:graphic>
          <a:graphicData uri="http://schemas.openxmlformats.org/drawingml/2006/table">
            <a:tbl>
              <a:tblPr/>
              <a:tblGrid>
                <a:gridCol w="1520763"/>
                <a:gridCol w="1057666"/>
                <a:gridCol w="1117318"/>
                <a:gridCol w="1212440"/>
                <a:gridCol w="806815"/>
                <a:gridCol w="762000"/>
                <a:gridCol w="791907"/>
                <a:gridCol w="963741"/>
              </a:tblGrid>
              <a:tr h="45551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 Bold"/>
                        </a:rPr>
                        <a:t>Model Summary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28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</a:p>
                  </a:txBody>
                  <a:tcPr marL="5296" marR="5296" marT="52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5296" marR="5296" marT="52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 Square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Adjusted R Square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Change Statistics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 Change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df1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df2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 F Change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296" marR="5296" marT="5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.709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96" marR="5296" marT="52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.503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.498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102.233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a. Predictors: (Constant), Time Spent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Studying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96" marR="5296" marT="529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1" y="4191000"/>
          <a:ext cx="8153399" cy="2138187"/>
        </p:xfrm>
        <a:graphic>
          <a:graphicData uri="http://schemas.openxmlformats.org/drawingml/2006/table">
            <a:tbl>
              <a:tblPr/>
              <a:tblGrid>
                <a:gridCol w="1648799"/>
                <a:gridCol w="1399200"/>
                <a:gridCol w="1400134"/>
                <a:gridCol w="885866"/>
                <a:gridCol w="1295400"/>
                <a:gridCol w="781135"/>
                <a:gridCol w="742865"/>
              </a:tblGrid>
              <a:tr h="37903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 Bold"/>
                        </a:rPr>
                        <a:t>Coefficients</a:t>
                      </a:r>
                      <a:r>
                        <a:rPr lang="en-US" sz="1600" b="1" i="0" u="none" strike="noStrike" baseline="30000" dirty="0" err="1">
                          <a:solidFill>
                            <a:srgbClr val="000000"/>
                          </a:solidFill>
                          <a:latin typeface="Arial Bold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 Bold"/>
                      </a:endParaRP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336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Unstandardized Coefficients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Standardized Coefficients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Sig.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68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Std. Error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Beta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186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849" marR="6849" marT="68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(Constant)</a:t>
                      </a:r>
                    </a:p>
                  </a:txBody>
                  <a:tcPr marL="6849" marR="6849" marT="684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87.668</a:t>
                      </a:r>
                    </a:p>
                  </a:txBody>
                  <a:tcPr marL="6849" marR="6849" marT="6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1.782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49.200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Time Spent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Studying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9" marR="6849" marT="684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-.671</a:t>
                      </a:r>
                    </a:p>
                  </a:txBody>
                  <a:tcPr marL="6849" marR="6849" marT="6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.066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-.709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-10.111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24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a. Dependent Variable: Exam Anxiety</a:t>
                      </a:r>
                    </a:p>
                  </a:txBody>
                  <a:tcPr marL="6849" marR="6849" marT="684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553200" y="56388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77200" y="56388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32004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Final Mediation Model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 &amp; </a:t>
            </a:r>
            <a:r>
              <a:rPr lang="en-US" dirty="0" err="1" smtClean="0"/>
              <a:t>c</a:t>
            </a:r>
            <a:r>
              <a:rPr lang="en-US" dirty="0" smtClean="0"/>
              <a:t>’ path)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2" y="1676400"/>
          <a:ext cx="8385048" cy="2198179"/>
        </p:xfrm>
        <a:graphic>
          <a:graphicData uri="http://schemas.openxmlformats.org/drawingml/2006/table">
            <a:tbl>
              <a:tblPr/>
              <a:tblGrid>
                <a:gridCol w="1492991"/>
                <a:gridCol w="1215499"/>
                <a:gridCol w="1214152"/>
                <a:gridCol w="1198662"/>
                <a:gridCol w="711773"/>
                <a:gridCol w="659693"/>
                <a:gridCol w="946139"/>
                <a:gridCol w="946139"/>
              </a:tblGrid>
              <a:tr h="40490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 Bold"/>
                        </a:rPr>
                        <a:t>Model Summary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81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</a:p>
                  </a:txBody>
                  <a:tcPr marL="5296" marR="5296" marT="52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5296" marR="5296" marT="529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 Square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Adjusted R Square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Change Statistics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9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 Change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df1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df2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 F Change</a:t>
                      </a:r>
                    </a:p>
                  </a:txBody>
                  <a:tcPr marL="5296" marR="5296" marT="52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296" marR="5296" marT="5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.457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96" marR="5296" marT="52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.209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.193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13.184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5296" marR="5296" marT="52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547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a. Predictors: (Constant), Exam Anxiety, Time Spent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Studying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96" marR="5296" marT="529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5296" marR="5296" marT="52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4114800"/>
          <a:ext cx="8385048" cy="2548114"/>
        </p:xfrm>
        <a:graphic>
          <a:graphicData uri="http://schemas.openxmlformats.org/drawingml/2006/table">
            <a:tbl>
              <a:tblPr/>
              <a:tblGrid>
                <a:gridCol w="1695644"/>
                <a:gridCol w="1695644"/>
                <a:gridCol w="1183223"/>
                <a:gridCol w="835689"/>
                <a:gridCol w="1371600"/>
                <a:gridCol w="839277"/>
                <a:gridCol w="763971"/>
              </a:tblGrid>
              <a:tr h="31246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 Bold"/>
                        </a:rPr>
                        <a:t>Coefficients</a:t>
                      </a:r>
                      <a:r>
                        <a:rPr lang="en-US" sz="1600" b="1" i="0" u="none" strike="noStrike" baseline="30000" dirty="0" err="1">
                          <a:solidFill>
                            <a:srgbClr val="000000"/>
                          </a:solidFill>
                          <a:latin typeface="Arial Bold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 Bold"/>
                      </a:endParaRP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862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Unstandardized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Coefficients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Standardized Coefficients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Sig.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30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6849" marR="6849" marT="68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Std. Error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Beta</a:t>
                      </a:r>
                    </a:p>
                  </a:txBody>
                  <a:tcPr marL="6849" marR="6849" marT="68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1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849" marR="6849" marT="68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(Constant)</a:t>
                      </a:r>
                    </a:p>
                  </a:txBody>
                  <a:tcPr marL="6849" marR="6849" marT="684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87.833</a:t>
                      </a:r>
                    </a:p>
                  </a:txBody>
                  <a:tcPr marL="6849" marR="6849" marT="6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17.047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5.152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.000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83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Time Spent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Studying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9" marR="6849" marT="684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.241</a:t>
                      </a:r>
                    </a:p>
                  </a:txBody>
                  <a:tcPr marL="6849" marR="6849" marT="6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.180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.169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1.339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.184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83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Exam Anxiety</a:t>
                      </a:r>
                    </a:p>
                  </a:txBody>
                  <a:tcPr marL="6849" marR="6849" marT="684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-.485</a:t>
                      </a:r>
                    </a:p>
                  </a:txBody>
                  <a:tcPr marL="6849" marR="6849" marT="68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.191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-.321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-2.545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.012</a:t>
                      </a:r>
                    </a:p>
                  </a:txBody>
                  <a:tcPr marL="6849" marR="6849" marT="68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87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a. Dependent Variable: Exam Performance (%)</a:t>
                      </a:r>
                    </a:p>
                  </a:txBody>
                  <a:tcPr marL="6849" marR="6849" marT="684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849" marR="6849" marT="68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153400" y="29718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2971800"/>
            <a:ext cx="762000" cy="457200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53200" y="5638800"/>
            <a:ext cx="762000" cy="947914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53400" y="5638800"/>
            <a:ext cx="762000" cy="947914"/>
          </a:xfrm>
          <a:prstGeom prst="ellipse">
            <a:avLst/>
          </a:prstGeom>
          <a:noFill/>
          <a:ln w="35433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3657600"/>
            <a:ext cx="2667000" cy="9906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9600" y="5562600"/>
            <a:ext cx="2667000" cy="990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5562600"/>
            <a:ext cx="2667000" cy="99060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76600" y="6052458"/>
            <a:ext cx="28194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5562600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Predictor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6036109" y="4163767"/>
            <a:ext cx="1453282" cy="133350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4103876"/>
            <a:ext cx="1448594" cy="138173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986642"/>
            <a:ext cx="2667000" cy="990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1986642"/>
            <a:ext cx="2667000" cy="99060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76600" y="2476500"/>
            <a:ext cx="28194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600200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1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5161002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2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34594" y="1981200"/>
            <a:ext cx="2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β</a:t>
            </a:r>
            <a:r>
              <a:rPr lang="en-US" dirty="0" smtClean="0"/>
              <a:t>= .39, </a:t>
            </a:r>
            <a:r>
              <a:rPr lang="en-US" i="1" dirty="0" err="1" smtClean="0"/>
              <a:t>p</a:t>
            </a:r>
            <a:r>
              <a:rPr lang="en-US" dirty="0" smtClean="0"/>
              <a:t> &lt; .001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436548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β</a:t>
            </a:r>
            <a:r>
              <a:rPr lang="en-US" baseline="30000" dirty="0" smtClean="0"/>
              <a:t> </a:t>
            </a:r>
            <a:r>
              <a:rPr lang="en-US" dirty="0" smtClean="0"/>
              <a:t>= -.71, </a:t>
            </a:r>
            <a:r>
              <a:rPr lang="en-US" i="1" dirty="0" err="1" smtClean="0"/>
              <a:t>p</a:t>
            </a:r>
            <a:r>
              <a:rPr lang="en-US" dirty="0" smtClean="0"/>
              <a:t> &lt; .001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437726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β</a:t>
            </a:r>
            <a:r>
              <a:rPr lang="en-US" dirty="0" smtClean="0"/>
              <a:t>= -.32, </a:t>
            </a:r>
            <a:r>
              <a:rPr lang="en-US" i="1" dirty="0" err="1" smtClean="0"/>
              <a:t>p</a:t>
            </a:r>
            <a:r>
              <a:rPr lang="en-US" dirty="0" smtClean="0"/>
              <a:t> &lt; .05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8394" y="5557158"/>
            <a:ext cx="213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β</a:t>
            </a:r>
            <a:r>
              <a:rPr lang="en-US" baseline="30000" dirty="0" smtClean="0"/>
              <a:t> </a:t>
            </a:r>
            <a:r>
              <a:rPr lang="en-US" dirty="0" smtClean="0"/>
              <a:t>= .17, </a:t>
            </a:r>
            <a:r>
              <a:rPr lang="en-US" i="1" dirty="0" err="1" smtClean="0"/>
              <a:t>p</a:t>
            </a:r>
            <a:r>
              <a:rPr lang="en-US" dirty="0" smtClean="0"/>
              <a:t> &gt; .05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3733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1463422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3733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419600" y="61881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2045382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Predictor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0" y="2057400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Outcome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5626782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Outcome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2800" y="3733800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Mediating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If you have a real mediator effect, the predictor variable should not be significant in the model, when the mediator is included. </a:t>
            </a:r>
          </a:p>
          <a:p>
            <a:pPr lvl="1"/>
            <a:r>
              <a:rPr lang="en-CA" dirty="0" smtClean="0"/>
              <a:t>The previously significant effect between the predictor and outcome will become non-significant.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3962400"/>
            <a:ext cx="8153400" cy="2362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CA" sz="2900" dirty="0" smtClean="0"/>
              <a:t>Interpreting </a:t>
            </a:r>
            <a:r>
              <a:rPr lang="en-CA" sz="2900" dirty="0" err="1" smtClean="0"/>
              <a:t>Peattie</a:t>
            </a:r>
            <a:r>
              <a:rPr lang="en-CA" sz="2900" dirty="0" smtClean="0"/>
              <a:t> Example: </a:t>
            </a:r>
            <a:endParaRPr kumimoji="0" lang="en-CA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77240" lvl="1" indent="-320040" defTabSz="91440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CA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influence of time spent studying on exam performance is indirect, more specifically, time spent studying influences exam performance through a third mediating variable, exam anxiety. 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Report?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the standardized Betas and associated significance level for:</a:t>
            </a:r>
          </a:p>
          <a:p>
            <a:pPr lvl="1"/>
            <a:r>
              <a:rPr lang="en-US" dirty="0" smtClean="0"/>
              <a:t>The original influence of the predictor on the outcome V (</a:t>
            </a:r>
            <a:r>
              <a:rPr lang="en-US" dirty="0" err="1" smtClean="0"/>
              <a:t>c</a:t>
            </a:r>
            <a:r>
              <a:rPr lang="en-US" dirty="0" smtClean="0"/>
              <a:t> path)</a:t>
            </a:r>
          </a:p>
          <a:p>
            <a:pPr lvl="1"/>
            <a:r>
              <a:rPr lang="en-US" dirty="0" smtClean="0"/>
              <a:t>The influence of the predictor on the mediator (a path)</a:t>
            </a:r>
          </a:p>
          <a:p>
            <a:pPr lvl="1"/>
            <a:r>
              <a:rPr lang="en-US" dirty="0" smtClean="0"/>
              <a:t>The influence of the mediator on the outcome V (</a:t>
            </a:r>
            <a:r>
              <a:rPr lang="en-US" dirty="0" err="1" smtClean="0"/>
              <a:t>b</a:t>
            </a:r>
            <a:r>
              <a:rPr lang="en-US" dirty="0" smtClean="0"/>
              <a:t> path)</a:t>
            </a:r>
          </a:p>
          <a:p>
            <a:pPr lvl="1"/>
            <a:r>
              <a:rPr lang="en-US" dirty="0" smtClean="0"/>
              <a:t>The influence of the predictor on the outcome, when the mediator is included (</a:t>
            </a:r>
            <a:r>
              <a:rPr lang="en-US" dirty="0" err="1" smtClean="0"/>
              <a:t>c</a:t>
            </a:r>
            <a:r>
              <a:rPr lang="en-US" dirty="0" smtClean="0"/>
              <a:t>’ path)</a:t>
            </a:r>
          </a:p>
          <a:p>
            <a:r>
              <a:rPr lang="en-US" dirty="0" smtClean="0"/>
              <a:t>Effect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Tool: Med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understand the mediating relationship,  a helpful tool is Paul Jose’s </a:t>
            </a:r>
            <a:r>
              <a:rPr lang="en-US" dirty="0" err="1" smtClean="0"/>
              <a:t>MedGraph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http://www.victoria.ac.nz/psyc/staff/paul-jose-files/helpcentre/help1_intro.php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Conceptual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Would you Use Moderation or Mediation to Test the Following Qs?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the level of dyadic coping employed by a couple change the impact emotional expression has on a couples’ stress level?</a:t>
            </a:r>
          </a:p>
          <a:p>
            <a:r>
              <a:rPr lang="en-US" dirty="0" smtClean="0"/>
              <a:t>Is the relationship between quality of relationships and depression best understood by considering social skills?</a:t>
            </a:r>
          </a:p>
          <a:p>
            <a:r>
              <a:rPr lang="en-US" dirty="0" smtClean="0"/>
              <a:t>Does psychotherapy reduce distress by its ability to inspire hope in clients?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...only so you’re aware of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MacArthur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Hierarchical Multiple Regression</a:t>
            </a:r>
          </a:p>
          <a:p>
            <a:pPr lvl="1"/>
            <a:r>
              <a:rPr lang="en-US" sz="2800" dirty="0" smtClean="0"/>
              <a:t>Use theoretical and conceptual strategies to guide the order of entry for predictor variables</a:t>
            </a:r>
          </a:p>
          <a:p>
            <a:pPr lvl="1"/>
            <a:r>
              <a:rPr lang="en-US" sz="2800" dirty="0" smtClean="0"/>
              <a:t>Allows us to determine the shared and unique effects of predictors</a:t>
            </a:r>
          </a:p>
          <a:p>
            <a:pPr lvl="1"/>
            <a:r>
              <a:rPr lang="en-US" sz="2800" dirty="0" smtClean="0"/>
              <a:t>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a measure of how much of the variability in the outcome is accounted for by the predictors</a:t>
            </a:r>
          </a:p>
          <a:p>
            <a:pPr lvl="1"/>
            <a:r>
              <a:rPr lang="en-US" sz="2800" dirty="0" smtClean="0"/>
              <a:t>ΔR</a:t>
            </a:r>
            <a:r>
              <a:rPr lang="en-US" sz="2800" baseline="30000" dirty="0" smtClean="0"/>
              <a:t>2 = </a:t>
            </a:r>
            <a:r>
              <a:rPr lang="en-US" sz="2800" dirty="0" smtClean="0"/>
              <a:t>a measure of how much additional variance in the outcome is accounted for by the new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MacArthur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Baron and Kenny (1986) proposed definitions and analysis procedures to assess moderators and mediators </a:t>
            </a:r>
          </a:p>
          <a:p>
            <a:r>
              <a:rPr lang="en-US" sz="3200" dirty="0" smtClean="0"/>
              <a:t>The MacArthur Model suggests modified definitions</a:t>
            </a:r>
          </a:p>
          <a:p>
            <a:pPr lvl="1"/>
            <a:r>
              <a:rPr lang="en-US" sz="2800" dirty="0" smtClean="0"/>
              <a:t>Kraemer, H. C., Kiernan, M., Essex, M., &amp; </a:t>
            </a:r>
            <a:r>
              <a:rPr lang="en-US" sz="2800" dirty="0" err="1" smtClean="0"/>
              <a:t>Kupfer</a:t>
            </a:r>
            <a:r>
              <a:rPr lang="en-US" sz="2800" dirty="0" smtClean="0"/>
              <a:t>, D. J. (2008). How and why criteria defining moderators and mediators differ between the Baron &amp; Kenny and MacArthur approaches. </a:t>
            </a:r>
            <a:r>
              <a:rPr lang="en-US" sz="2800" i="1" dirty="0" smtClean="0"/>
              <a:t>Health Psychology 27,</a:t>
            </a:r>
            <a:r>
              <a:rPr lang="en-US" sz="2800" dirty="0" smtClean="0"/>
              <a:t> S101–S108.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Assumptions in HMR using </a:t>
            </a:r>
            <a:r>
              <a:rPr lang="en-US" dirty="0" err="1" smtClean="0"/>
              <a:t>Peattie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PRACTICE...on your own!!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Analyze Assumptions...here’s some...</a:t>
            </a:r>
            <a:br>
              <a:rPr lang="en-US" dirty="0" smtClean="0"/>
            </a:br>
            <a:r>
              <a:rPr lang="en-US" dirty="0" smtClean="0"/>
              <a:t>(For more see </a:t>
            </a:r>
            <a:r>
              <a:rPr lang="en-US" dirty="0" err="1" smtClean="0"/>
              <a:t>p</a:t>
            </a:r>
            <a:r>
              <a:rPr lang="en-US" dirty="0" smtClean="0"/>
              <a:t>. 220 of Field 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Outliers (</a:t>
            </a:r>
            <a:r>
              <a:rPr lang="en-US" dirty="0" err="1" smtClean="0"/>
              <a:t>p</a:t>
            </a:r>
            <a:r>
              <a:rPr lang="en-US" dirty="0" smtClean="0"/>
              <a:t>. 215)</a:t>
            </a:r>
          </a:p>
          <a:p>
            <a:pPr lvl="1"/>
            <a:r>
              <a:rPr lang="en-US" dirty="0" smtClean="0"/>
              <a:t>Review standardized residuals</a:t>
            </a:r>
          </a:p>
          <a:p>
            <a:r>
              <a:rPr lang="en-US" dirty="0" smtClean="0"/>
              <a:t>Influential Cases (</a:t>
            </a:r>
            <a:r>
              <a:rPr lang="en-US" dirty="0" err="1" smtClean="0"/>
              <a:t>p</a:t>
            </a:r>
            <a:r>
              <a:rPr lang="en-US" dirty="0" smtClean="0"/>
              <a:t>. 217)</a:t>
            </a:r>
          </a:p>
          <a:p>
            <a:pPr lvl="1"/>
            <a:r>
              <a:rPr lang="en-US" dirty="0" smtClean="0"/>
              <a:t>Cook’s distance</a:t>
            </a:r>
          </a:p>
          <a:p>
            <a:pPr lvl="1"/>
            <a:r>
              <a:rPr lang="en-US" dirty="0" smtClean="0"/>
              <a:t>Leverage</a:t>
            </a:r>
          </a:p>
          <a:p>
            <a:r>
              <a:rPr lang="en-US" dirty="0" smtClean="0"/>
              <a:t>Independent Errors (</a:t>
            </a:r>
            <a:r>
              <a:rPr lang="en-US" dirty="0" err="1" smtClean="0"/>
              <a:t>p</a:t>
            </a:r>
            <a:r>
              <a:rPr lang="en-US" dirty="0" smtClean="0"/>
              <a:t>. 220)</a:t>
            </a:r>
          </a:p>
          <a:p>
            <a:pPr lvl="1"/>
            <a:r>
              <a:rPr lang="en-US" dirty="0" smtClean="0"/>
              <a:t>Durbin - Watson</a:t>
            </a:r>
          </a:p>
          <a:p>
            <a:r>
              <a:rPr lang="en-US" dirty="0" err="1" smtClean="0"/>
              <a:t>Multicollinearity</a:t>
            </a:r>
            <a:endParaRPr lang="en-US" dirty="0" smtClean="0"/>
          </a:p>
          <a:p>
            <a:pPr lvl="1"/>
            <a:r>
              <a:rPr lang="en-US" dirty="0" smtClean="0"/>
              <a:t>VIF &amp; Tolerance (</a:t>
            </a:r>
            <a:r>
              <a:rPr lang="en-US" dirty="0" err="1" smtClean="0"/>
              <a:t>p</a:t>
            </a:r>
            <a:r>
              <a:rPr lang="en-US" dirty="0" smtClean="0"/>
              <a:t>. 241)</a:t>
            </a:r>
          </a:p>
          <a:p>
            <a:pPr lvl="1"/>
            <a:r>
              <a:rPr lang="en-US" dirty="0" smtClean="0"/>
              <a:t>Correlations between predictors (</a:t>
            </a:r>
            <a:r>
              <a:rPr lang="en-US" dirty="0" err="1" smtClean="0"/>
              <a:t>p</a:t>
            </a:r>
            <a:r>
              <a:rPr lang="en-US" dirty="0" smtClean="0"/>
              <a:t>. 220)</a:t>
            </a:r>
          </a:p>
          <a:p>
            <a:r>
              <a:rPr lang="en-US" dirty="0" err="1" smtClean="0"/>
              <a:t>Heteroscedasticity</a:t>
            </a:r>
            <a:r>
              <a:rPr lang="en-US" dirty="0" smtClean="0"/>
              <a:t> &amp; </a:t>
            </a:r>
            <a:r>
              <a:rPr lang="en-US" dirty="0" err="1" smtClean="0"/>
              <a:t>Homoscedasticity</a:t>
            </a:r>
            <a:r>
              <a:rPr lang="en-US" dirty="0" smtClean="0"/>
              <a:t> (</a:t>
            </a:r>
            <a:r>
              <a:rPr lang="en-US" dirty="0" err="1" smtClean="0"/>
              <a:t>p</a:t>
            </a:r>
            <a:r>
              <a:rPr lang="en-US" dirty="0" smtClean="0"/>
              <a:t>. 247)</a:t>
            </a:r>
          </a:p>
          <a:p>
            <a:pPr lvl="1"/>
            <a:r>
              <a:rPr lang="en-US" sz="2400" dirty="0" smtClean="0"/>
              <a:t>ZRESID on Y-axis, ZPRED on X-axis &amp; SRESID on Y-axis, ZPRED on X-axis plots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Outliers</a:t>
            </a:r>
          </a:p>
          <a:p>
            <a:r>
              <a:rPr lang="en-US" dirty="0" smtClean="0"/>
              <a:t>Review the Standardized Residuals</a:t>
            </a:r>
          </a:p>
          <a:p>
            <a:pPr lvl="1"/>
            <a:r>
              <a:rPr lang="en-US" dirty="0" smtClean="0"/>
              <a:t>Over  3 ?</a:t>
            </a:r>
          </a:p>
          <a:p>
            <a:r>
              <a:rPr lang="en-US" dirty="0" smtClean="0"/>
              <a:t>Create an outliers variable</a:t>
            </a:r>
          </a:p>
          <a:p>
            <a:pPr lvl="1"/>
            <a:r>
              <a:rPr lang="en-US" dirty="0" smtClean="0"/>
              <a:t>Data - Recode into diff. variable </a:t>
            </a:r>
          </a:p>
          <a:p>
            <a:pPr lvl="2"/>
            <a:r>
              <a:rPr lang="en-US" dirty="0" smtClean="0"/>
              <a:t>Recode standardized residual variable into an outlier variable: If old value = +or- 3, new value = 1</a:t>
            </a:r>
          </a:p>
          <a:p>
            <a:r>
              <a:rPr lang="en-US" dirty="0" smtClean="0"/>
              <a:t>Select cases without outliers</a:t>
            </a:r>
          </a:p>
          <a:p>
            <a:pPr lvl="1"/>
            <a:r>
              <a:rPr lang="en-US" dirty="0" smtClean="0"/>
              <a:t>Data – Select Cases – If Outliers = 0</a:t>
            </a:r>
          </a:p>
        </p:txBody>
      </p:sp>
      <p:sp>
        <p:nvSpPr>
          <p:cNvPr id="4" name="Minus 3"/>
          <p:cNvSpPr/>
          <p:nvPr/>
        </p:nvSpPr>
        <p:spPr>
          <a:xfrm>
            <a:off x="2133600" y="2364152"/>
            <a:ext cx="45719" cy="1066800"/>
          </a:xfrm>
          <a:prstGeom prst="mathMin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2399324" y="2362200"/>
            <a:ext cx="45719" cy="1066800"/>
          </a:xfrm>
          <a:prstGeom prst="mathMinus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95600"/>
          </a:xfrm>
        </p:spPr>
        <p:txBody>
          <a:bodyPr>
            <a:normAutofit fontScale="92500"/>
          </a:bodyPr>
          <a:lstStyle/>
          <a:p>
            <a:r>
              <a:rPr lang="en-US" sz="3459" dirty="0" smtClean="0"/>
              <a:t>Definition: When a 3</a:t>
            </a:r>
            <a:r>
              <a:rPr lang="en-US" sz="3459" baseline="30000" dirty="0" smtClean="0"/>
              <a:t>rd</a:t>
            </a:r>
            <a:r>
              <a:rPr lang="en-US" sz="3459" dirty="0" smtClean="0"/>
              <a:t> variable </a:t>
            </a:r>
            <a:r>
              <a:rPr lang="en-US" sz="3459" dirty="0" smtClean="0">
                <a:solidFill>
                  <a:srgbClr val="FF0000"/>
                </a:solidFill>
              </a:rPr>
              <a:t>interacts with </a:t>
            </a:r>
            <a:r>
              <a:rPr lang="en-US" sz="3459" dirty="0" smtClean="0"/>
              <a:t>the predictor variable (PV) to </a:t>
            </a:r>
            <a:r>
              <a:rPr lang="en-US" sz="3459" b="1" dirty="0" smtClean="0">
                <a:solidFill>
                  <a:srgbClr val="3366FF"/>
                </a:solidFill>
              </a:rPr>
              <a:t>change the degree or direction</a:t>
            </a:r>
            <a:r>
              <a:rPr lang="en-US" sz="3459" dirty="0" smtClean="0"/>
              <a:t> of the relationship between the predictor variable (PV) and the outcome variable (OV)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057400"/>
            <a:ext cx="2667000" cy="990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2062048"/>
            <a:ext cx="2667000" cy="990600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4419600"/>
            <a:ext cx="2667000" cy="990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276600" y="2552700"/>
            <a:ext cx="2819400" cy="464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rot="5400000" flipH="1" flipV="1">
            <a:off x="4175068" y="3526574"/>
            <a:ext cx="1785258" cy="79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2062048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Predictor</a:t>
            </a:r>
          </a:p>
          <a:p>
            <a:pPr algn="ctr"/>
            <a:r>
              <a:rPr lang="en-US" sz="2600" dirty="0" err="1" smtClean="0">
                <a:solidFill>
                  <a:schemeClr val="bg1"/>
                </a:solidFill>
              </a:rPr>
              <a:t>Variable(s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4594" y="4420394"/>
            <a:ext cx="2667000" cy="8925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Moderator</a:t>
            </a:r>
          </a:p>
          <a:p>
            <a:pPr algn="ctr"/>
            <a:r>
              <a:rPr lang="en-US" sz="2600" dirty="0" err="1" smtClean="0">
                <a:solidFill>
                  <a:srgbClr val="FFFFFF"/>
                </a:solidFill>
              </a:rPr>
              <a:t>Variable(s</a:t>
            </a:r>
            <a:r>
              <a:rPr lang="en-US" sz="2600" dirty="0" smtClean="0">
                <a:solidFill>
                  <a:srgbClr val="FFFFFF"/>
                </a:solidFill>
              </a:rPr>
              <a:t>)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2057400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Outcome </a:t>
            </a:r>
          </a:p>
          <a:p>
            <a:pPr algn="ctr"/>
            <a:r>
              <a:rPr lang="en-US" sz="2600" dirty="0" smtClean="0">
                <a:solidFill>
                  <a:srgbClr val="FFFFFF"/>
                </a:solidFill>
              </a:rPr>
              <a:t>Variable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685800" y="1828800"/>
            <a:ext cx="3429000" cy="1143000"/>
          </a:xfrm>
          <a:prstGeom prst="flowChartAlternateProcess">
            <a:avLst/>
          </a:prstGeom>
          <a:solidFill>
            <a:srgbClr val="00009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Predictor </a:t>
            </a:r>
            <a:r>
              <a:rPr lang="en-US" sz="2800" dirty="0" smtClean="0">
                <a:solidFill>
                  <a:srgbClr val="FFFFFF"/>
                </a:solidFill>
              </a:rPr>
              <a:t>Variable:</a:t>
            </a:r>
            <a:r>
              <a:rPr lang="en-US" dirty="0" smtClean="0">
                <a:solidFill>
                  <a:srgbClr val="FFFFFF"/>
                </a:solidFill>
              </a:rPr>
              <a:t> Primary </a:t>
            </a:r>
            <a:r>
              <a:rPr lang="en-US" sz="2100" dirty="0" smtClean="0">
                <a:solidFill>
                  <a:srgbClr val="FFFFFF"/>
                </a:solidFill>
              </a:rPr>
              <a:t>Traumatic Stress</a:t>
            </a: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5800" y="5105400"/>
            <a:ext cx="3429000" cy="1143000"/>
          </a:xfrm>
          <a:prstGeom prst="flowChartAlternateProcess">
            <a:avLst/>
          </a:prstGeom>
          <a:solidFill>
            <a:srgbClr val="00408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Interaction:</a:t>
            </a:r>
            <a:endParaRPr lang="en-US" sz="2800" dirty="0" smtClean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sz="2100" dirty="0" smtClean="0">
                <a:solidFill>
                  <a:srgbClr val="FFFFFF"/>
                </a:solidFill>
              </a:rPr>
              <a:t>Primary Traumatic Stress </a:t>
            </a:r>
            <a:r>
              <a:rPr lang="en-US" sz="2100" dirty="0" err="1">
                <a:solidFill>
                  <a:srgbClr val="FFFFFF"/>
                </a:solidFill>
              </a:rPr>
              <a:t>x</a:t>
            </a:r>
            <a:r>
              <a:rPr lang="en-US" sz="2100" dirty="0" smtClean="0">
                <a:solidFill>
                  <a:srgbClr val="FFFFFF"/>
                </a:solidFill>
              </a:rPr>
              <a:t> Relationship Quality</a:t>
            </a: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685800" y="3505200"/>
            <a:ext cx="3429000" cy="1143000"/>
          </a:xfrm>
          <a:prstGeom prst="flowChartAlternateProcess">
            <a:avLst/>
          </a:prstGeom>
          <a:solidFill>
            <a:srgbClr val="80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Moderator </a:t>
            </a:r>
            <a:r>
              <a:rPr lang="en-US" sz="2800" dirty="0" smtClean="0">
                <a:solidFill>
                  <a:srgbClr val="FFFFFF"/>
                </a:solidFill>
              </a:rPr>
              <a:t>Variable:</a:t>
            </a:r>
          </a:p>
          <a:p>
            <a:pPr algn="ctr">
              <a:defRPr/>
            </a:pPr>
            <a:r>
              <a:rPr lang="en-US" sz="2100" dirty="0" smtClean="0">
                <a:solidFill>
                  <a:srgbClr val="FFFFFF"/>
                </a:solidFill>
              </a:rPr>
              <a:t>Relationship Quality</a:t>
            </a: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5486400" y="3505200"/>
            <a:ext cx="3429000" cy="1143000"/>
          </a:xfrm>
          <a:prstGeom prst="flowChartAlternateProcess">
            <a:avLst/>
          </a:prstGeom>
          <a:solidFill>
            <a:srgbClr val="660066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Outcome Variable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FFFFFF"/>
                </a:solidFill>
              </a:rPr>
              <a:t>Secondary Traumatic Stress</a:t>
            </a: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7" idx="1"/>
          </p:cNvCxnSpPr>
          <p:nvPr/>
        </p:nvCxnSpPr>
        <p:spPr>
          <a:xfrm flipV="1">
            <a:off x="4114800" y="4076700"/>
            <a:ext cx="1371600" cy="16002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14800" y="4114800"/>
            <a:ext cx="1371600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1"/>
          </p:cNvCxnSpPr>
          <p:nvPr/>
        </p:nvCxnSpPr>
        <p:spPr>
          <a:xfrm>
            <a:off x="4114800" y="2400300"/>
            <a:ext cx="1371600" cy="1676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Moderation Question Example</a:t>
            </a:r>
            <a:br>
              <a:rPr lang="en-US" dirty="0" smtClean="0"/>
            </a:br>
            <a:r>
              <a:rPr lang="en-US" sz="3556" dirty="0" smtClean="0"/>
              <a:t>(contrived graph)</a:t>
            </a:r>
            <a:endParaRPr lang="en-US" sz="3556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33450"/>
          </a:xfrm>
        </p:spPr>
        <p:txBody>
          <a:bodyPr/>
          <a:lstStyle/>
          <a:p>
            <a:r>
              <a:rPr lang="en-US" sz="2600" dirty="0" smtClean="0">
                <a:ea typeface="ＭＳ Ｐゴシック" pitchFamily="-105" charset="-128"/>
                <a:cs typeface="ＭＳ Ｐゴシック" pitchFamily="-105" charset="-128"/>
              </a:rPr>
              <a:t>Does relationship quality moderate the effect of primary traumatic stress on secondary traumatic stress?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98424" y="4410073"/>
            <a:ext cx="3206750" cy="3"/>
          </a:xfrm>
          <a:prstGeom prst="line">
            <a:avLst/>
          </a:prstGeom>
          <a:ln>
            <a:solidFill>
              <a:srgbClr val="4B220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03387" y="6013450"/>
            <a:ext cx="5334000" cy="1587"/>
          </a:xfrm>
          <a:prstGeom prst="line">
            <a:avLst/>
          </a:prstGeom>
          <a:ln>
            <a:solidFill>
              <a:srgbClr val="4B220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748462" y="2670174"/>
            <a:ext cx="14577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Low RQ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(mean - 1 SD)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732587" y="3773269"/>
            <a:ext cx="1268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Medium RQ</a:t>
            </a:r>
          </a:p>
          <a:p>
            <a:r>
              <a:rPr lang="en-US" dirty="0">
                <a:solidFill>
                  <a:srgbClr val="008000"/>
                </a:solidFill>
              </a:rPr>
              <a:t>(mean)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6756400" y="4687669"/>
            <a:ext cx="15348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High RQ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(mean + 1 SD)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 rot="16200000">
            <a:off x="190500" y="3816350"/>
            <a:ext cx="2106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Partner’s STS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455987" y="6243637"/>
            <a:ext cx="204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Patient’s PTS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1779587" y="6091237"/>
            <a:ext cx="671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Low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990600" y="5481637"/>
            <a:ext cx="67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Low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990600" y="3024187"/>
            <a:ext cx="712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B2203"/>
                </a:solidFill>
              </a:rPr>
              <a:t>High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122987" y="6091237"/>
            <a:ext cx="712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High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60587" y="2994025"/>
            <a:ext cx="4495800" cy="26846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60587" y="5032375"/>
            <a:ext cx="4495800" cy="525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160587" y="4186237"/>
            <a:ext cx="4495800" cy="149246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438400" y="2590800"/>
            <a:ext cx="4621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Buffering effect of RQ Moderator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 – Research 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43400"/>
            <a:ext cx="8153400" cy="2209800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ea typeface="ＭＳ Ｐゴシック" pitchFamily="-105" charset="-128"/>
                <a:cs typeface="ＭＳ Ｐゴシック" pitchFamily="-105" charset="-128"/>
              </a:rPr>
              <a:t>Does relationship quality moderate</a:t>
            </a:r>
          </a:p>
          <a:p>
            <a:pPr algn="ctr">
              <a:buNone/>
            </a:pPr>
            <a:r>
              <a:rPr lang="en-US" sz="3200" dirty="0" smtClean="0">
                <a:ea typeface="ＭＳ Ｐゴシック" pitchFamily="-105" charset="-128"/>
                <a:cs typeface="ＭＳ Ｐゴシック" pitchFamily="-105" charset="-128"/>
              </a:rPr>
              <a:t>the effect of primary traumatic stress on secondary traumatic stress?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95400" y="1981200"/>
            <a:ext cx="6477000" cy="1600200"/>
            <a:chOff x="1295400" y="1981200"/>
            <a:chExt cx="6477000" cy="16002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295400" y="1981200"/>
              <a:ext cx="6324600" cy="1600200"/>
            </a:xfrm>
            <a:prstGeom prst="line">
              <a:avLst/>
            </a:prstGeom>
            <a:ln w="127000">
              <a:solidFill>
                <a:srgbClr val="FF0000">
                  <a:alpha val="73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47800" y="1981200"/>
              <a:ext cx="6324600" cy="1600200"/>
            </a:xfrm>
            <a:prstGeom prst="line">
              <a:avLst/>
            </a:prstGeom>
            <a:ln w="127000">
              <a:solidFill>
                <a:srgbClr val="FF0000">
                  <a:alpha val="73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990600" y="3962400"/>
            <a:ext cx="7318248" cy="2590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2303383"/>
            <a:ext cx="73182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dirty="0" smtClean="0">
                <a:ea typeface="ＭＳ Ｐゴシック" pitchFamily="-105" charset="-128"/>
                <a:cs typeface="ＭＳ Ｐゴシック" pitchFamily="-105" charset="-128"/>
              </a:rPr>
              <a:t>Does relationship quality moderate </a:t>
            </a:r>
          </a:p>
          <a:p>
            <a:pPr algn="ctr">
              <a:buNone/>
            </a:pPr>
            <a:r>
              <a:rPr lang="en-US" sz="3200" dirty="0" smtClean="0">
                <a:ea typeface="ＭＳ Ｐゴシック" pitchFamily="-105" charset="-128"/>
                <a:cs typeface="ＭＳ Ｐゴシック" pitchFamily="-105" charset="-128"/>
              </a:rPr>
              <a:t>secondary traumatic stress?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3473</TotalTime>
  <Words>2354</Words>
  <Application>Microsoft Macintosh PowerPoint</Application>
  <PresentationFormat>On-screen Show (4:3)</PresentationFormat>
  <Paragraphs>634</Paragraphs>
  <Slides>43</Slides>
  <Notes>40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Median</vt:lpstr>
      <vt:lpstr>DaniT:Users:daniellebrosseau:Documents:NEW-School%20Stuff:TAing:Stats:My%20LEcture:APA_MOD.docx!OLE_LINK2</vt:lpstr>
      <vt:lpstr>Moderation &amp; Mediation</vt:lpstr>
      <vt:lpstr>Mod/Med Lecture Outline</vt:lpstr>
      <vt:lpstr>Review of Regression</vt:lpstr>
      <vt:lpstr>Review of Regression</vt:lpstr>
      <vt:lpstr>Moderation</vt:lpstr>
      <vt:lpstr>Moderation</vt:lpstr>
      <vt:lpstr>Moderation</vt:lpstr>
      <vt:lpstr>Moderation Question Example (contrived graph)</vt:lpstr>
      <vt:lpstr>Moderation – Research Qs</vt:lpstr>
      <vt:lpstr>Testing for Moderators (Interactions)</vt:lpstr>
      <vt:lpstr>Testing a Model of Moderation using HMR Requires:</vt:lpstr>
      <vt:lpstr>Peattie Data</vt:lpstr>
      <vt:lpstr>Preparing Variables </vt:lpstr>
      <vt:lpstr>Testing Moderation using HMR</vt:lpstr>
      <vt:lpstr>Testing Moderation using HMR</vt:lpstr>
      <vt:lpstr>Peattie Data: Model Summary</vt:lpstr>
      <vt:lpstr>Peattie Data: Coefficients Table</vt:lpstr>
      <vt:lpstr>Reporting Results - APA Style</vt:lpstr>
      <vt:lpstr>Graphing Moderation</vt:lpstr>
      <vt:lpstr>Slide 20</vt:lpstr>
      <vt:lpstr>Mediation</vt:lpstr>
      <vt:lpstr>Mediation</vt:lpstr>
      <vt:lpstr>Mediation</vt:lpstr>
      <vt:lpstr>Testing for Mediation</vt:lpstr>
      <vt:lpstr>Example – Exam Anxiety Data</vt:lpstr>
      <vt:lpstr>Preconditions: What do we need?</vt:lpstr>
      <vt:lpstr>Bivariate Correlations</vt:lpstr>
      <vt:lpstr>Testing Mediation using Regression</vt:lpstr>
      <vt:lpstr>Testing Mediation using Regression</vt:lpstr>
      <vt:lpstr>1st Output: Main Regression Model  (c path)</vt:lpstr>
      <vt:lpstr>2nd Output: Pred – Med (a path)</vt:lpstr>
      <vt:lpstr>3rd: Final Mediation Model  (b &amp; c’ path)</vt:lpstr>
      <vt:lpstr>Reporting</vt:lpstr>
      <vt:lpstr>Interpreting Results</vt:lpstr>
      <vt:lpstr>What to Report? </vt:lpstr>
      <vt:lpstr>Helpful Tool: Med Graph</vt:lpstr>
      <vt:lpstr>Quick Conceptual Review</vt:lpstr>
      <vt:lpstr>Would you Use Moderation or Mediation to Test the Following Qs?</vt:lpstr>
      <vt:lpstr>The MacArthur Model</vt:lpstr>
      <vt:lpstr>The MacArthur Model</vt:lpstr>
      <vt:lpstr>PRACTICE...on your own!!</vt:lpstr>
      <vt:lpstr>Analyze Assumptions...here’s some... (For more see p. 220 of Field Text)</vt:lpstr>
      <vt:lpstr>Checking for Outliers</vt:lpstr>
    </vt:vector>
  </TitlesOfParts>
  <Company>Trinity Western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Danielle Brosseau</dc:creator>
  <cp:lastModifiedBy>Danielle Brosseau</cp:lastModifiedBy>
  <cp:revision>130</cp:revision>
  <dcterms:created xsi:type="dcterms:W3CDTF">2009-10-23T07:14:22Z</dcterms:created>
  <dcterms:modified xsi:type="dcterms:W3CDTF">2009-10-23T07:17:28Z</dcterms:modified>
</cp:coreProperties>
</file>