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8" r:id="rId1"/>
  </p:sldMasterIdLst>
  <p:notesMasterIdLst>
    <p:notesMasterId r:id="rId36"/>
  </p:notesMasterIdLst>
  <p:sldIdLst>
    <p:sldId id="383" r:id="rId2"/>
    <p:sldId id="412" r:id="rId3"/>
    <p:sldId id="382" r:id="rId4"/>
    <p:sldId id="356" r:id="rId5"/>
    <p:sldId id="357" r:id="rId6"/>
    <p:sldId id="358" r:id="rId7"/>
    <p:sldId id="359" r:id="rId8"/>
    <p:sldId id="395" r:id="rId9"/>
    <p:sldId id="367" r:id="rId10"/>
    <p:sldId id="363" r:id="rId11"/>
    <p:sldId id="364" r:id="rId12"/>
    <p:sldId id="397" r:id="rId13"/>
    <p:sldId id="393" r:id="rId14"/>
    <p:sldId id="365" r:id="rId15"/>
    <p:sldId id="386" r:id="rId16"/>
    <p:sldId id="387" r:id="rId17"/>
    <p:sldId id="388" r:id="rId18"/>
    <p:sldId id="389" r:id="rId19"/>
    <p:sldId id="385" r:id="rId20"/>
    <p:sldId id="371" r:id="rId21"/>
    <p:sldId id="368" r:id="rId22"/>
    <p:sldId id="374" r:id="rId23"/>
    <p:sldId id="369" r:id="rId24"/>
    <p:sldId id="411" r:id="rId25"/>
    <p:sldId id="372" r:id="rId26"/>
    <p:sldId id="410" r:id="rId27"/>
    <p:sldId id="404" r:id="rId28"/>
    <p:sldId id="403" r:id="rId29"/>
    <p:sldId id="377" r:id="rId30"/>
    <p:sldId id="379" r:id="rId31"/>
    <p:sldId id="406" r:id="rId32"/>
    <p:sldId id="409" r:id="rId33"/>
    <p:sldId id="380" r:id="rId34"/>
    <p:sldId id="408" r:id="rId35"/>
  </p:sldIdLst>
  <p:sldSz cx="9144000" cy="6858000" type="screen4x3"/>
  <p:notesSz cx="7010400" cy="9296400"/>
  <p:defaultTextStyle>
    <a:defPPr>
      <a:defRPr lang="en-US"/>
    </a:defPPr>
    <a:lvl1pPr algn="ctr" rtl="0" fontAlgn="base">
      <a:spcBef>
        <a:spcPct val="0"/>
      </a:spcBef>
      <a:spcAft>
        <a:spcPct val="0"/>
      </a:spcAft>
      <a:defRPr sz="2800" i="1" kern="1200">
        <a:solidFill>
          <a:schemeClr val="tx1"/>
        </a:solidFill>
        <a:latin typeface="Arial" charset="0"/>
        <a:ea typeface="ヒラギノ角ゴ Pro W3" pitchFamily="-109" charset="-128"/>
        <a:cs typeface="+mn-cs"/>
      </a:defRPr>
    </a:lvl1pPr>
    <a:lvl2pPr marL="457200" algn="ctr" rtl="0" fontAlgn="base">
      <a:spcBef>
        <a:spcPct val="0"/>
      </a:spcBef>
      <a:spcAft>
        <a:spcPct val="0"/>
      </a:spcAft>
      <a:defRPr sz="2800" i="1" kern="1200">
        <a:solidFill>
          <a:schemeClr val="tx1"/>
        </a:solidFill>
        <a:latin typeface="Arial" charset="0"/>
        <a:ea typeface="ヒラギノ角ゴ Pro W3" pitchFamily="-109" charset="-128"/>
        <a:cs typeface="+mn-cs"/>
      </a:defRPr>
    </a:lvl2pPr>
    <a:lvl3pPr marL="914400" algn="ctr" rtl="0" fontAlgn="base">
      <a:spcBef>
        <a:spcPct val="0"/>
      </a:spcBef>
      <a:spcAft>
        <a:spcPct val="0"/>
      </a:spcAft>
      <a:defRPr sz="2800" i="1" kern="1200">
        <a:solidFill>
          <a:schemeClr val="tx1"/>
        </a:solidFill>
        <a:latin typeface="Arial" charset="0"/>
        <a:ea typeface="ヒラギノ角ゴ Pro W3" pitchFamily="-109" charset="-128"/>
        <a:cs typeface="+mn-cs"/>
      </a:defRPr>
    </a:lvl3pPr>
    <a:lvl4pPr marL="1371600" algn="ctr" rtl="0" fontAlgn="base">
      <a:spcBef>
        <a:spcPct val="0"/>
      </a:spcBef>
      <a:spcAft>
        <a:spcPct val="0"/>
      </a:spcAft>
      <a:defRPr sz="2800" i="1" kern="1200">
        <a:solidFill>
          <a:schemeClr val="tx1"/>
        </a:solidFill>
        <a:latin typeface="Arial" charset="0"/>
        <a:ea typeface="ヒラギノ角ゴ Pro W3" pitchFamily="-109" charset="-128"/>
        <a:cs typeface="+mn-cs"/>
      </a:defRPr>
    </a:lvl4pPr>
    <a:lvl5pPr marL="1828800" algn="ctr" rtl="0" fontAlgn="base">
      <a:spcBef>
        <a:spcPct val="0"/>
      </a:spcBef>
      <a:spcAft>
        <a:spcPct val="0"/>
      </a:spcAft>
      <a:defRPr sz="2800" i="1" kern="1200">
        <a:solidFill>
          <a:schemeClr val="tx1"/>
        </a:solidFill>
        <a:latin typeface="Arial" charset="0"/>
        <a:ea typeface="ヒラギノ角ゴ Pro W3" pitchFamily="-109" charset="-128"/>
        <a:cs typeface="+mn-cs"/>
      </a:defRPr>
    </a:lvl5pPr>
    <a:lvl6pPr marL="2286000" algn="l" defTabSz="914400" rtl="0" eaLnBrk="1" latinLnBrk="0" hangingPunct="1">
      <a:defRPr sz="2800" i="1" kern="1200">
        <a:solidFill>
          <a:schemeClr val="tx1"/>
        </a:solidFill>
        <a:latin typeface="Arial" charset="0"/>
        <a:ea typeface="ヒラギノ角ゴ Pro W3" pitchFamily="-109" charset="-128"/>
        <a:cs typeface="+mn-cs"/>
      </a:defRPr>
    </a:lvl6pPr>
    <a:lvl7pPr marL="2743200" algn="l" defTabSz="914400" rtl="0" eaLnBrk="1" latinLnBrk="0" hangingPunct="1">
      <a:defRPr sz="2800" i="1" kern="1200">
        <a:solidFill>
          <a:schemeClr val="tx1"/>
        </a:solidFill>
        <a:latin typeface="Arial" charset="0"/>
        <a:ea typeface="ヒラギノ角ゴ Pro W3" pitchFamily="-109" charset="-128"/>
        <a:cs typeface="+mn-cs"/>
      </a:defRPr>
    </a:lvl7pPr>
    <a:lvl8pPr marL="3200400" algn="l" defTabSz="914400" rtl="0" eaLnBrk="1" latinLnBrk="0" hangingPunct="1">
      <a:defRPr sz="2800" i="1" kern="1200">
        <a:solidFill>
          <a:schemeClr val="tx1"/>
        </a:solidFill>
        <a:latin typeface="Arial" charset="0"/>
        <a:ea typeface="ヒラギノ角ゴ Pro W3" pitchFamily="-109" charset="-128"/>
        <a:cs typeface="+mn-cs"/>
      </a:defRPr>
    </a:lvl8pPr>
    <a:lvl9pPr marL="3657600" algn="l" defTabSz="914400" rtl="0" eaLnBrk="1" latinLnBrk="0" hangingPunct="1">
      <a:defRPr sz="2800" i="1" kern="1200">
        <a:solidFill>
          <a:schemeClr val="tx1"/>
        </a:solidFill>
        <a:latin typeface="Arial" charset="0"/>
        <a:ea typeface="ヒラギノ角ゴ Pro W3" pitchFamily="-109"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00"/>
    <a:srgbClr val="CC0000"/>
    <a:srgbClr val="9999FF"/>
    <a:srgbClr val="336699"/>
    <a:srgbClr val="666699"/>
    <a:srgbClr val="FF0000"/>
    <a:srgbClr val="19E7F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167" autoAdjust="0"/>
  </p:normalViewPr>
  <p:slideViewPr>
    <p:cSldViewPr>
      <p:cViewPr varScale="1">
        <p:scale>
          <a:sx n="80" d="100"/>
          <a:sy n="80" d="100"/>
        </p:scale>
        <p:origin x="-54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75" d="100"/>
          <a:sy n="75" d="100"/>
        </p:scale>
        <p:origin x="-894" y="648"/>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9DBA5E-BF1B-40B2-87BA-A881BBD1E476}" type="doc">
      <dgm:prSet loTypeId="urn:microsoft.com/office/officeart/2005/8/layout/venn1" loCatId="relationship" qsTypeId="urn:microsoft.com/office/officeart/2005/8/quickstyle/simple5" qsCatId="simple" csTypeId="urn:microsoft.com/office/officeart/2005/8/colors/colorful3" csCatId="colorful" phldr="1"/>
      <dgm:spPr/>
    </dgm:pt>
    <dgm:pt modelId="{82526F2C-DD2A-46CD-B564-32C8C3A364A2}">
      <dgm:prSet phldrT="[Text]" custT="1"/>
      <dgm:spPr>
        <a:solidFill>
          <a:schemeClr val="accent1">
            <a:lumMod val="60000"/>
            <a:lumOff val="40000"/>
          </a:schemeClr>
        </a:solidFill>
        <a:ln>
          <a:solidFill>
            <a:schemeClr val="accent4"/>
          </a:solidFill>
        </a:ln>
      </dgm:spPr>
      <dgm:t>
        <a:bodyPr/>
        <a:lstStyle/>
        <a:p>
          <a:r>
            <a:rPr lang="en-CA" sz="2400" b="1" dirty="0" smtClean="0">
              <a:solidFill>
                <a:schemeClr val="tx1"/>
              </a:solidFill>
            </a:rPr>
            <a:t>Cognitive</a:t>
          </a:r>
        </a:p>
        <a:p>
          <a:r>
            <a:rPr lang="en-CA" sz="2000" dirty="0" smtClean="0">
              <a:solidFill>
                <a:schemeClr val="tx1"/>
              </a:solidFill>
            </a:rPr>
            <a:t>-</a:t>
          </a:r>
          <a:r>
            <a:rPr lang="en-CA" sz="1400" dirty="0" smtClean="0">
              <a:solidFill>
                <a:schemeClr val="tx1"/>
              </a:solidFill>
            </a:rPr>
            <a:t>negative self talk</a:t>
          </a:r>
        </a:p>
        <a:p>
          <a:r>
            <a:rPr lang="en-CA" sz="1400" dirty="0" smtClean="0">
              <a:solidFill>
                <a:schemeClr val="tx1"/>
              </a:solidFill>
            </a:rPr>
            <a:t>-unrealistic self-evaluations</a:t>
          </a:r>
        </a:p>
        <a:p>
          <a:r>
            <a:rPr lang="en-CA" sz="1400" dirty="0" smtClean="0">
              <a:solidFill>
                <a:schemeClr val="tx1"/>
              </a:solidFill>
            </a:rPr>
            <a:t>-helplessness/hopelessness</a:t>
          </a:r>
          <a:endParaRPr lang="en-CA" sz="1400" dirty="0">
            <a:solidFill>
              <a:schemeClr val="tx1"/>
            </a:solidFill>
          </a:endParaRPr>
        </a:p>
      </dgm:t>
    </dgm:pt>
    <dgm:pt modelId="{2D3C7F66-47FD-4EEC-8278-FB634314930A}" type="parTrans" cxnId="{62EDA159-FE4B-4394-A30F-51E24A6F7F5D}">
      <dgm:prSet/>
      <dgm:spPr/>
      <dgm:t>
        <a:bodyPr/>
        <a:lstStyle/>
        <a:p>
          <a:endParaRPr lang="en-CA"/>
        </a:p>
      </dgm:t>
    </dgm:pt>
    <dgm:pt modelId="{16E02041-1BA5-47FD-81DC-A6D116145A51}" type="sibTrans" cxnId="{62EDA159-FE4B-4394-A30F-51E24A6F7F5D}">
      <dgm:prSet/>
      <dgm:spPr/>
      <dgm:t>
        <a:bodyPr/>
        <a:lstStyle/>
        <a:p>
          <a:endParaRPr lang="en-CA"/>
        </a:p>
      </dgm:t>
    </dgm:pt>
    <dgm:pt modelId="{F87B8C27-EADE-4B79-885E-919DA8FE40CC}">
      <dgm:prSet phldrT="[Text]" custT="1"/>
      <dgm:spPr>
        <a:solidFill>
          <a:schemeClr val="accent2">
            <a:lumMod val="60000"/>
            <a:lumOff val="40000"/>
          </a:schemeClr>
        </a:solidFill>
      </dgm:spPr>
      <dgm:t>
        <a:bodyPr/>
        <a:lstStyle/>
        <a:p>
          <a:r>
            <a:rPr lang="en-CA" sz="2400" b="1" dirty="0" smtClean="0"/>
            <a:t>Learning</a:t>
          </a:r>
        </a:p>
        <a:p>
          <a:r>
            <a:rPr lang="en-CA" sz="1600" b="0" dirty="0" smtClean="0"/>
            <a:t>-problem-solving deficits</a:t>
          </a:r>
        </a:p>
        <a:p>
          <a:r>
            <a:rPr lang="en-CA" sz="1600" b="0" dirty="0" smtClean="0"/>
            <a:t>-lack of positive coping skills</a:t>
          </a:r>
        </a:p>
        <a:p>
          <a:r>
            <a:rPr lang="en-CA" sz="1600" b="0" dirty="0" smtClean="0"/>
            <a:t>-lack of positive role models</a:t>
          </a:r>
          <a:endParaRPr lang="en-CA" sz="1600" b="0" dirty="0"/>
        </a:p>
      </dgm:t>
    </dgm:pt>
    <dgm:pt modelId="{F5795655-4264-457F-B7C0-E71E60494CDF}" type="parTrans" cxnId="{22EA00EC-2466-47F0-8D68-8A57DD9629A5}">
      <dgm:prSet/>
      <dgm:spPr/>
      <dgm:t>
        <a:bodyPr/>
        <a:lstStyle/>
        <a:p>
          <a:endParaRPr lang="en-CA"/>
        </a:p>
      </dgm:t>
    </dgm:pt>
    <dgm:pt modelId="{C74114E9-9517-4B1D-8017-DBAE13B2A3CB}" type="sibTrans" cxnId="{22EA00EC-2466-47F0-8D68-8A57DD9629A5}">
      <dgm:prSet/>
      <dgm:spPr/>
      <dgm:t>
        <a:bodyPr/>
        <a:lstStyle/>
        <a:p>
          <a:endParaRPr lang="en-CA"/>
        </a:p>
      </dgm:t>
    </dgm:pt>
    <dgm:pt modelId="{BAC131EC-EA04-4A22-BD02-67413A62ADDE}">
      <dgm:prSet phldrT="[Text]" custT="1"/>
      <dgm:spPr/>
      <dgm:t>
        <a:bodyPr/>
        <a:lstStyle/>
        <a:p>
          <a:r>
            <a:rPr lang="en-CA" sz="2400" b="1" dirty="0" smtClean="0"/>
            <a:t>Physiological</a:t>
          </a:r>
        </a:p>
        <a:p>
          <a:r>
            <a:rPr lang="en-CA" sz="1400" dirty="0" smtClean="0"/>
            <a:t>-sweaty palms</a:t>
          </a:r>
        </a:p>
        <a:p>
          <a:r>
            <a:rPr lang="en-CA" sz="1400" dirty="0" smtClean="0"/>
            <a:t>-increased heart rate</a:t>
          </a:r>
        </a:p>
        <a:p>
          <a:r>
            <a:rPr lang="en-CA" sz="1400" dirty="0" smtClean="0"/>
            <a:t>-butterflies in the stomach</a:t>
          </a:r>
          <a:endParaRPr lang="en-CA" sz="1400" dirty="0"/>
        </a:p>
      </dgm:t>
    </dgm:pt>
    <dgm:pt modelId="{9D116874-BFE2-476A-9B5F-38887AA9314E}" type="parTrans" cxnId="{016D9D6F-DA84-4501-92B9-062415431D0E}">
      <dgm:prSet/>
      <dgm:spPr/>
      <dgm:t>
        <a:bodyPr/>
        <a:lstStyle/>
        <a:p>
          <a:endParaRPr lang="en-CA"/>
        </a:p>
      </dgm:t>
    </dgm:pt>
    <dgm:pt modelId="{7FF4FF91-9ED1-427E-B7A9-DCD2295D98C5}" type="sibTrans" cxnId="{016D9D6F-DA84-4501-92B9-062415431D0E}">
      <dgm:prSet/>
      <dgm:spPr/>
      <dgm:t>
        <a:bodyPr/>
        <a:lstStyle/>
        <a:p>
          <a:endParaRPr lang="en-CA"/>
        </a:p>
      </dgm:t>
    </dgm:pt>
    <dgm:pt modelId="{974D38D4-C3FC-4411-9324-9185DFFAF7A7}" type="pres">
      <dgm:prSet presAssocID="{6B9DBA5E-BF1B-40B2-87BA-A881BBD1E476}" presName="compositeShape" presStyleCnt="0">
        <dgm:presLayoutVars>
          <dgm:chMax val="7"/>
          <dgm:dir/>
          <dgm:resizeHandles val="exact"/>
        </dgm:presLayoutVars>
      </dgm:prSet>
      <dgm:spPr/>
    </dgm:pt>
    <dgm:pt modelId="{B7C34E41-F9FB-4BD1-A7FC-CE63858E7080}" type="pres">
      <dgm:prSet presAssocID="{82526F2C-DD2A-46CD-B564-32C8C3A364A2}" presName="circ1" presStyleLbl="vennNode1" presStyleIdx="0" presStyleCnt="3" custScaleX="150606" custScaleY="95749" custLinFactNeighborX="3749" custLinFactNeighborY="3886"/>
      <dgm:spPr/>
      <dgm:t>
        <a:bodyPr/>
        <a:lstStyle/>
        <a:p>
          <a:endParaRPr lang="en-CA"/>
        </a:p>
      </dgm:t>
    </dgm:pt>
    <dgm:pt modelId="{C8486571-F494-4A31-AFFB-5E35A67F9C1B}" type="pres">
      <dgm:prSet presAssocID="{82526F2C-DD2A-46CD-B564-32C8C3A364A2}" presName="circ1Tx" presStyleLbl="revTx" presStyleIdx="0" presStyleCnt="0">
        <dgm:presLayoutVars>
          <dgm:chMax val="0"/>
          <dgm:chPref val="0"/>
          <dgm:bulletEnabled val="1"/>
        </dgm:presLayoutVars>
      </dgm:prSet>
      <dgm:spPr/>
      <dgm:t>
        <a:bodyPr/>
        <a:lstStyle/>
        <a:p>
          <a:endParaRPr lang="en-CA"/>
        </a:p>
      </dgm:t>
    </dgm:pt>
    <dgm:pt modelId="{879E2380-A875-48BB-AE2F-D6A42F7904E0}" type="pres">
      <dgm:prSet presAssocID="{F87B8C27-EADE-4B79-885E-919DA8FE40CC}" presName="circ2" presStyleLbl="vennNode1" presStyleIdx="1" presStyleCnt="3" custScaleX="148810" custLinFactNeighborX="39966" custLinFactNeighborY="9086"/>
      <dgm:spPr/>
      <dgm:t>
        <a:bodyPr/>
        <a:lstStyle/>
        <a:p>
          <a:endParaRPr lang="en-CA"/>
        </a:p>
      </dgm:t>
    </dgm:pt>
    <dgm:pt modelId="{96056858-3474-43A0-902A-C8B77D8E209B}" type="pres">
      <dgm:prSet presAssocID="{F87B8C27-EADE-4B79-885E-919DA8FE40CC}" presName="circ2Tx" presStyleLbl="revTx" presStyleIdx="0" presStyleCnt="0">
        <dgm:presLayoutVars>
          <dgm:chMax val="0"/>
          <dgm:chPref val="0"/>
          <dgm:bulletEnabled val="1"/>
        </dgm:presLayoutVars>
      </dgm:prSet>
      <dgm:spPr/>
      <dgm:t>
        <a:bodyPr/>
        <a:lstStyle/>
        <a:p>
          <a:endParaRPr lang="en-CA"/>
        </a:p>
      </dgm:t>
    </dgm:pt>
    <dgm:pt modelId="{3B49B25B-6552-4DCE-82AF-E7C9AE484944}" type="pres">
      <dgm:prSet presAssocID="{BAC131EC-EA04-4A22-BD02-67413A62ADDE}" presName="circ3" presStyleLbl="vennNode1" presStyleIdx="2" presStyleCnt="3" custScaleX="163279" custLinFactNeighborX="-43735" custLinFactNeighborY="6455"/>
      <dgm:spPr/>
      <dgm:t>
        <a:bodyPr/>
        <a:lstStyle/>
        <a:p>
          <a:endParaRPr lang="en-CA"/>
        </a:p>
      </dgm:t>
    </dgm:pt>
    <dgm:pt modelId="{004C000E-EF19-44D6-A8D7-1D97EABB6ADE}" type="pres">
      <dgm:prSet presAssocID="{BAC131EC-EA04-4A22-BD02-67413A62ADDE}" presName="circ3Tx" presStyleLbl="revTx" presStyleIdx="0" presStyleCnt="0">
        <dgm:presLayoutVars>
          <dgm:chMax val="0"/>
          <dgm:chPref val="0"/>
          <dgm:bulletEnabled val="1"/>
        </dgm:presLayoutVars>
      </dgm:prSet>
      <dgm:spPr/>
      <dgm:t>
        <a:bodyPr/>
        <a:lstStyle/>
        <a:p>
          <a:endParaRPr lang="en-CA"/>
        </a:p>
      </dgm:t>
    </dgm:pt>
  </dgm:ptLst>
  <dgm:cxnLst>
    <dgm:cxn modelId="{016D9D6F-DA84-4501-92B9-062415431D0E}" srcId="{6B9DBA5E-BF1B-40B2-87BA-A881BBD1E476}" destId="{BAC131EC-EA04-4A22-BD02-67413A62ADDE}" srcOrd="2" destOrd="0" parTransId="{9D116874-BFE2-476A-9B5F-38887AA9314E}" sibTransId="{7FF4FF91-9ED1-427E-B7A9-DCD2295D98C5}"/>
    <dgm:cxn modelId="{49A32ABE-789F-4186-AF1F-47E8BAAB9D58}" type="presOf" srcId="{6B9DBA5E-BF1B-40B2-87BA-A881BBD1E476}" destId="{974D38D4-C3FC-4411-9324-9185DFFAF7A7}" srcOrd="0" destOrd="0" presId="urn:microsoft.com/office/officeart/2005/8/layout/venn1"/>
    <dgm:cxn modelId="{6D960D89-4A78-4FC3-B96A-26559D5905E3}" type="presOf" srcId="{F87B8C27-EADE-4B79-885E-919DA8FE40CC}" destId="{96056858-3474-43A0-902A-C8B77D8E209B}" srcOrd="1" destOrd="0" presId="urn:microsoft.com/office/officeart/2005/8/layout/venn1"/>
    <dgm:cxn modelId="{880E5015-2446-4CF8-873E-9D083C6E67D8}" type="presOf" srcId="{82526F2C-DD2A-46CD-B564-32C8C3A364A2}" destId="{C8486571-F494-4A31-AFFB-5E35A67F9C1B}" srcOrd="1" destOrd="0" presId="urn:microsoft.com/office/officeart/2005/8/layout/venn1"/>
    <dgm:cxn modelId="{0D2B6A3D-FBA4-42EF-BC79-EA47BEA6FF94}" type="presOf" srcId="{82526F2C-DD2A-46CD-B564-32C8C3A364A2}" destId="{B7C34E41-F9FB-4BD1-A7FC-CE63858E7080}" srcOrd="0" destOrd="0" presId="urn:microsoft.com/office/officeart/2005/8/layout/venn1"/>
    <dgm:cxn modelId="{62EDA159-FE4B-4394-A30F-51E24A6F7F5D}" srcId="{6B9DBA5E-BF1B-40B2-87BA-A881BBD1E476}" destId="{82526F2C-DD2A-46CD-B564-32C8C3A364A2}" srcOrd="0" destOrd="0" parTransId="{2D3C7F66-47FD-4EEC-8278-FB634314930A}" sibTransId="{16E02041-1BA5-47FD-81DC-A6D116145A51}"/>
    <dgm:cxn modelId="{22EA00EC-2466-47F0-8D68-8A57DD9629A5}" srcId="{6B9DBA5E-BF1B-40B2-87BA-A881BBD1E476}" destId="{F87B8C27-EADE-4B79-885E-919DA8FE40CC}" srcOrd="1" destOrd="0" parTransId="{F5795655-4264-457F-B7C0-E71E60494CDF}" sibTransId="{C74114E9-9517-4B1D-8017-DBAE13B2A3CB}"/>
    <dgm:cxn modelId="{B0C1CC8C-BCEC-407C-80D5-79B90A9A7D63}" type="presOf" srcId="{BAC131EC-EA04-4A22-BD02-67413A62ADDE}" destId="{3B49B25B-6552-4DCE-82AF-E7C9AE484944}" srcOrd="0" destOrd="0" presId="urn:microsoft.com/office/officeart/2005/8/layout/venn1"/>
    <dgm:cxn modelId="{45A9C969-DF01-4BA9-B06B-8D42F9DD354C}" type="presOf" srcId="{F87B8C27-EADE-4B79-885E-919DA8FE40CC}" destId="{879E2380-A875-48BB-AE2F-D6A42F7904E0}" srcOrd="0" destOrd="0" presId="urn:microsoft.com/office/officeart/2005/8/layout/venn1"/>
    <dgm:cxn modelId="{9D1BAF61-2A4C-4D7C-A39B-D8BB77A1CBB3}" type="presOf" srcId="{BAC131EC-EA04-4A22-BD02-67413A62ADDE}" destId="{004C000E-EF19-44D6-A8D7-1D97EABB6ADE}" srcOrd="1" destOrd="0" presId="urn:microsoft.com/office/officeart/2005/8/layout/venn1"/>
    <dgm:cxn modelId="{B946893A-36D7-4DB6-831E-C4C1677BF021}" type="presParOf" srcId="{974D38D4-C3FC-4411-9324-9185DFFAF7A7}" destId="{B7C34E41-F9FB-4BD1-A7FC-CE63858E7080}" srcOrd="0" destOrd="0" presId="urn:microsoft.com/office/officeart/2005/8/layout/venn1"/>
    <dgm:cxn modelId="{DE77F7CD-D960-4856-9ECC-3A0781EC3365}" type="presParOf" srcId="{974D38D4-C3FC-4411-9324-9185DFFAF7A7}" destId="{C8486571-F494-4A31-AFFB-5E35A67F9C1B}" srcOrd="1" destOrd="0" presId="urn:microsoft.com/office/officeart/2005/8/layout/venn1"/>
    <dgm:cxn modelId="{2E64333F-1E15-4895-AC37-62F58B06611F}" type="presParOf" srcId="{974D38D4-C3FC-4411-9324-9185DFFAF7A7}" destId="{879E2380-A875-48BB-AE2F-D6A42F7904E0}" srcOrd="2" destOrd="0" presId="urn:microsoft.com/office/officeart/2005/8/layout/venn1"/>
    <dgm:cxn modelId="{9363AC65-CB30-4148-86B5-32524E269BA0}" type="presParOf" srcId="{974D38D4-C3FC-4411-9324-9185DFFAF7A7}" destId="{96056858-3474-43A0-902A-C8B77D8E209B}" srcOrd="3" destOrd="0" presId="urn:microsoft.com/office/officeart/2005/8/layout/venn1"/>
    <dgm:cxn modelId="{7548AA56-7929-4D10-8627-EF73E154CA15}" type="presParOf" srcId="{974D38D4-C3FC-4411-9324-9185DFFAF7A7}" destId="{3B49B25B-6552-4DCE-82AF-E7C9AE484944}" srcOrd="4" destOrd="0" presId="urn:microsoft.com/office/officeart/2005/8/layout/venn1"/>
    <dgm:cxn modelId="{7C13925A-49EC-41DE-A2A0-EAA5C3184CA5}" type="presParOf" srcId="{974D38D4-C3FC-4411-9324-9185DFFAF7A7}" destId="{004C000E-EF19-44D6-A8D7-1D97EABB6ADE}" srcOrd="5" destOrd="0" presId="urn:microsoft.com/office/officeart/2005/8/layout/ven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a:defRPr sz="1200" i="0">
                <a:latin typeface="Arial" charset="0"/>
                <a:ea typeface="ヒラギノ角ゴ Pro W3" pitchFamily="-109" charset="-128"/>
              </a:defRPr>
            </a:lvl1pPr>
          </a:lstStyle>
          <a:p>
            <a:pPr>
              <a:defRPr/>
            </a:pPr>
            <a:endParaRPr lang="en-US"/>
          </a:p>
        </p:txBody>
      </p:sp>
      <p:sp>
        <p:nvSpPr>
          <p:cNvPr id="155651"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i="0">
                <a:latin typeface="Arial" charset="0"/>
                <a:ea typeface="ヒラギノ角ゴ Pro W3" pitchFamily="-109" charset="-128"/>
              </a:defRPr>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55653"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5654"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a:defRPr sz="1200" i="0">
                <a:latin typeface="Arial" charset="0"/>
                <a:ea typeface="ヒラギノ角ゴ Pro W3" pitchFamily="-109" charset="-128"/>
              </a:defRPr>
            </a:lvl1pPr>
          </a:lstStyle>
          <a:p>
            <a:pPr>
              <a:defRPr/>
            </a:pPr>
            <a:endParaRPr lang="en-US"/>
          </a:p>
        </p:txBody>
      </p:sp>
      <p:sp>
        <p:nvSpPr>
          <p:cNvPr id="155655"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i="0">
                <a:latin typeface="Arial" charset="0"/>
                <a:ea typeface="ヒラギノ角ゴ Pro W3" pitchFamily="-109" charset="-128"/>
              </a:defRPr>
            </a:lvl1pPr>
          </a:lstStyle>
          <a:p>
            <a:pPr>
              <a:defRPr/>
            </a:pPr>
            <a:fld id="{83D10066-3D4F-45C0-93EB-7982F6B10EF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9" charset="0"/>
        <a:ea typeface="ヒラギノ角ゴ Pro W3" pitchFamily="-109" charset="-128"/>
        <a:cs typeface="ヒラギノ角ゴ Pro W3" pitchFamily="-109" charset="-128"/>
      </a:defRPr>
    </a:lvl1pPr>
    <a:lvl2pPr marL="457200" algn="l" rtl="0" eaLnBrk="0" fontAlgn="base" hangingPunct="0">
      <a:spcBef>
        <a:spcPct val="30000"/>
      </a:spcBef>
      <a:spcAft>
        <a:spcPct val="0"/>
      </a:spcAft>
      <a:defRPr sz="1200" kern="1200">
        <a:solidFill>
          <a:schemeClr val="tx1"/>
        </a:solidFill>
        <a:latin typeface="Arial" pitchFamily="-109" charset="0"/>
        <a:ea typeface="ヒラギノ角ゴ Pro W3" pitchFamily="-109" charset="-128"/>
        <a:cs typeface="+mn-cs"/>
      </a:defRPr>
    </a:lvl2pPr>
    <a:lvl3pPr marL="914400" algn="l" rtl="0" eaLnBrk="0" fontAlgn="base" hangingPunct="0">
      <a:spcBef>
        <a:spcPct val="30000"/>
      </a:spcBef>
      <a:spcAft>
        <a:spcPct val="0"/>
      </a:spcAft>
      <a:defRPr sz="1200" kern="1200">
        <a:solidFill>
          <a:schemeClr val="tx1"/>
        </a:solidFill>
        <a:latin typeface="Arial" pitchFamily="-109" charset="0"/>
        <a:ea typeface="ヒラギノ角ゴ Pro W3" pitchFamily="-109" charset="-128"/>
        <a:cs typeface="+mn-cs"/>
      </a:defRPr>
    </a:lvl3pPr>
    <a:lvl4pPr marL="1371600" algn="l" rtl="0" eaLnBrk="0" fontAlgn="base" hangingPunct="0">
      <a:spcBef>
        <a:spcPct val="30000"/>
      </a:spcBef>
      <a:spcAft>
        <a:spcPct val="0"/>
      </a:spcAft>
      <a:defRPr sz="1200" kern="1200">
        <a:solidFill>
          <a:schemeClr val="tx1"/>
        </a:solidFill>
        <a:latin typeface="Arial" pitchFamily="-109" charset="0"/>
        <a:ea typeface="ヒラギノ角ゴ Pro W3" pitchFamily="-109" charset="-128"/>
        <a:cs typeface="+mn-cs"/>
      </a:defRPr>
    </a:lvl4pPr>
    <a:lvl5pPr marL="1828800" algn="l" rtl="0" eaLnBrk="0" fontAlgn="base" hangingPunct="0">
      <a:spcBef>
        <a:spcPct val="30000"/>
      </a:spcBef>
      <a:spcAft>
        <a:spcPct val="0"/>
      </a:spcAft>
      <a:defRPr sz="1200" kern="1200">
        <a:solidFill>
          <a:schemeClr val="tx1"/>
        </a:solidFill>
        <a:latin typeface="Arial" pitchFamily="-109" charset="0"/>
        <a:ea typeface="ヒラギノ角ゴ Pro W3"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09EE713B-802A-4AFC-821A-0DCC79D503EA}" type="slidenum">
              <a:rPr lang="en-US" smtClean="0"/>
              <a:pPr/>
              <a:t>1</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CA"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6C00C6B-8264-4B19-BA70-EAB05ED460A5}" type="slidenum">
              <a:rPr lang="en-US" smtClean="0"/>
              <a:pPr/>
              <a:t>11</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CA"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FD9CF68-2021-4B2A-92B6-625D63A9CFFF}" type="slidenum">
              <a:rPr lang="en-US" smtClean="0"/>
              <a:pPr/>
              <a:t>14</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CA"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71EC83B2-6E68-4AB1-9E67-D5AE32DD0819}" type="slidenum">
              <a:rPr lang="en-US" smtClean="0"/>
              <a:pPr/>
              <a:t>15</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CA"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BE4D67F9-D744-4AC5-AB89-5BC957DAAC45}" type="slidenum">
              <a:rPr lang="en-US" smtClean="0"/>
              <a:pPr/>
              <a:t>16</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CA"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B517B8F-77C8-499C-B6A8-28743B0E771C}" type="slidenum">
              <a:rPr lang="en-US" smtClean="0"/>
              <a:pPr/>
              <a:t>17</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CA"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C129278-BA67-45FE-BE4F-D2F35E851EA9}" type="slidenum">
              <a:rPr lang="en-US" smtClean="0"/>
              <a:pPr/>
              <a:t>18</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CA"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43D613C2-9CA4-4B3C-849F-12557AA1F4A9}" type="slidenum">
              <a:rPr lang="en-US" smtClean="0"/>
              <a:pPr/>
              <a:t>19</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CA"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6F1DA0A2-7F23-4AA7-A64F-59B2E0D77AB7}" type="slidenum">
              <a:rPr lang="en-US" smtClean="0"/>
              <a:pPr/>
              <a:t>20</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514132" lvl="2" indent="-582359">
              <a:lnSpc>
                <a:spcPct val="90000"/>
              </a:lnSpc>
              <a:spcBef>
                <a:spcPct val="60000"/>
              </a:spcBef>
              <a:buClr>
                <a:schemeClr val="hlink"/>
              </a:buClr>
              <a:buSzPct val="65000"/>
            </a:pPr>
            <a:endParaRPr lang="en-CA"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32F6198-B55A-4D12-834B-C71353D66123}" type="slidenum">
              <a:rPr lang="en-US" smtClean="0"/>
              <a:pPr/>
              <a:t>21</a:t>
            </a:fld>
            <a:endParaRPr lang="en-US" smtClean="0"/>
          </a:p>
        </p:txBody>
      </p:sp>
      <p:sp>
        <p:nvSpPr>
          <p:cNvPr id="54275"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ln/>
        </p:spPr>
        <p:txBody>
          <a:bodyPr/>
          <a:lstStyle/>
          <a:p>
            <a:pPr marL="1514132" lvl="2" indent="-582359">
              <a:lnSpc>
                <a:spcPct val="90000"/>
              </a:lnSpc>
              <a:spcBef>
                <a:spcPct val="60000"/>
              </a:spcBef>
              <a:buClr>
                <a:schemeClr val="hlink"/>
              </a:buClr>
              <a:buSzPct val="65000"/>
              <a:defRPr/>
            </a:pPr>
            <a:r>
              <a:rPr lang="en-CA" dirty="0" smtClean="0">
                <a:effectLst>
                  <a:outerShdw blurRad="38100" dist="38100" dir="2700000" algn="tl">
                    <a:srgbClr val="000000">
                      <a:alpha val="43137"/>
                    </a:srgbClr>
                  </a:outerShdw>
                </a:effectLst>
                <a:latin typeface="Arial" charset="0"/>
              </a:rPr>
              <a:t>	</a:t>
            </a:r>
            <a:endParaRPr lang="en-CA" dirty="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FBC7D8F-BBBE-49F5-A5A4-C59F99BEDA68}" type="slidenum">
              <a:rPr lang="en-US" smtClean="0"/>
              <a:pPr/>
              <a:t>22</a:t>
            </a:fld>
            <a:endParaRPr lang="en-US" smtClean="0"/>
          </a:p>
        </p:txBody>
      </p:sp>
      <p:sp>
        <p:nvSpPr>
          <p:cNvPr id="55299"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ln/>
        </p:spPr>
        <p:txBody>
          <a:bodyPr/>
          <a:lstStyle/>
          <a:p>
            <a:pPr marL="1514132" lvl="2" indent="-582359">
              <a:lnSpc>
                <a:spcPct val="90000"/>
              </a:lnSpc>
              <a:spcBef>
                <a:spcPct val="60000"/>
              </a:spcBef>
              <a:buClr>
                <a:schemeClr val="hlink"/>
              </a:buClr>
              <a:buSzPct val="65000"/>
              <a:defRPr/>
            </a:pPr>
            <a:r>
              <a:rPr lang="en-CA" dirty="0" smtClean="0">
                <a:effectLst>
                  <a:outerShdw blurRad="38100" dist="38100" dir="2700000" algn="tl">
                    <a:srgbClr val="000000">
                      <a:alpha val="43137"/>
                    </a:srgbClr>
                  </a:outerShdw>
                </a:effectLst>
              </a:rPr>
              <a:t> This implies, knowing that the general aim of FRIENDS is to answer two questions: </a:t>
            </a:r>
          </a:p>
          <a:p>
            <a:pPr marL="1514132" lvl="2" indent="-582359">
              <a:lnSpc>
                <a:spcPct val="90000"/>
              </a:lnSpc>
              <a:spcBef>
                <a:spcPct val="60000"/>
              </a:spcBef>
              <a:buClr>
                <a:schemeClr val="hlink"/>
              </a:buClr>
              <a:buSzPct val="65000"/>
              <a:defRPr/>
            </a:pPr>
            <a:r>
              <a:rPr lang="en-CA" dirty="0" smtClean="0">
                <a:effectLst>
                  <a:outerShdw blurRad="38100" dist="38100" dir="2700000" algn="tl">
                    <a:srgbClr val="000000">
                      <a:alpha val="43137"/>
                    </a:srgbClr>
                  </a:outerShdw>
                </a:effectLst>
              </a:rPr>
              <a:t>	1) what is the objective of FRIENDS and </a:t>
            </a:r>
          </a:p>
          <a:p>
            <a:pPr marL="1514132" lvl="2" indent="-582359">
              <a:lnSpc>
                <a:spcPct val="90000"/>
              </a:lnSpc>
              <a:spcBef>
                <a:spcPct val="60000"/>
              </a:spcBef>
              <a:buClr>
                <a:schemeClr val="hlink"/>
              </a:buClr>
              <a:buSzPct val="65000"/>
              <a:defRPr/>
            </a:pPr>
            <a:r>
              <a:rPr lang="en-CA" dirty="0" smtClean="0">
                <a:effectLst>
                  <a:outerShdw blurRad="38100" dist="38100" dir="2700000" algn="tl">
                    <a:srgbClr val="000000">
                      <a:alpha val="43137"/>
                    </a:srgbClr>
                  </a:outerShdw>
                </a:effectLst>
              </a:rPr>
              <a:t>	2) what is a teacher expected to accomplish when he or she implements FRIENDS.</a:t>
            </a:r>
          </a:p>
          <a:p>
            <a:pPr marL="1514132" lvl="2" indent="-582359">
              <a:lnSpc>
                <a:spcPct val="90000"/>
              </a:lnSpc>
              <a:spcBef>
                <a:spcPct val="60000"/>
              </a:spcBef>
              <a:buClr>
                <a:schemeClr val="hlink"/>
              </a:buClr>
              <a:buSzPct val="65000"/>
              <a:defRPr/>
            </a:pPr>
            <a:r>
              <a:rPr lang="en-CA" dirty="0" smtClean="0">
                <a:effectLst>
                  <a:outerShdw blurRad="38100" dist="38100" dir="2700000" algn="tl">
                    <a:srgbClr val="000000">
                      <a:alpha val="43137"/>
                    </a:srgbClr>
                  </a:outerShdw>
                </a:effectLst>
                <a:latin typeface="Arial" charset="0"/>
              </a:rPr>
              <a:t>	</a:t>
            </a:r>
            <a:endParaRPr lang="en-CA" dirty="0"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48BDC5E-B27D-4D7E-B308-0316E6E7EE5D}" type="slidenum">
              <a:rPr lang="en-US" smtClean="0"/>
              <a:pPr/>
              <a:t>2</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CA"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C5D3494-E311-478C-9D6D-CC4D9143F67F}" type="slidenum">
              <a:rPr lang="en-US" smtClean="0"/>
              <a:pPr/>
              <a:t>23</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marL="1514132" lvl="2" indent="-582359">
              <a:lnSpc>
                <a:spcPct val="90000"/>
              </a:lnSpc>
              <a:spcBef>
                <a:spcPct val="60000"/>
              </a:spcBef>
              <a:buClr>
                <a:schemeClr val="hlink"/>
              </a:buClr>
              <a:buSzPct val="65000"/>
            </a:pPr>
            <a:endParaRPr lang="en-CA" dirty="0"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C5D3494-E311-478C-9D6D-CC4D9143F67F}" type="slidenum">
              <a:rPr lang="en-US" smtClean="0"/>
              <a:pPr/>
              <a:t>24</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marL="1514132" lvl="2" indent="-582359">
              <a:lnSpc>
                <a:spcPct val="90000"/>
              </a:lnSpc>
              <a:spcBef>
                <a:spcPct val="60000"/>
              </a:spcBef>
              <a:buClr>
                <a:schemeClr val="hlink"/>
              </a:buClr>
              <a:buSzPct val="65000"/>
            </a:pPr>
            <a:endParaRPr lang="en-CA" dirty="0"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8A0ADC0C-1BCF-4F43-BDD1-7EE41DFA6B55}" type="slidenum">
              <a:rPr lang="en-US" smtClean="0"/>
              <a:pPr/>
              <a:t>25</a:t>
            </a:fld>
            <a:endParaRPr lang="en-US" smtClean="0"/>
          </a:p>
        </p:txBody>
      </p:sp>
      <p:sp>
        <p:nvSpPr>
          <p:cNvPr id="5734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ln/>
        </p:spPr>
        <p:txBody>
          <a:bodyPr/>
          <a:lstStyle/>
          <a:p>
            <a:pPr marL="349415" indent="-349415">
              <a:lnSpc>
                <a:spcPct val="90000"/>
              </a:lnSpc>
              <a:spcBef>
                <a:spcPct val="60000"/>
              </a:spcBef>
              <a:buClr>
                <a:schemeClr val="hlink"/>
              </a:buClr>
              <a:buSzPct val="65000"/>
              <a:defRPr/>
            </a:pPr>
            <a:r>
              <a:rPr lang="en-CA" dirty="0" smtClean="0">
                <a:effectLst>
                  <a:outerShdw blurRad="38100" dist="38100" dir="2700000" algn="tl">
                    <a:srgbClr val="000000">
                      <a:alpha val="43137"/>
                    </a:srgbClr>
                  </a:outerShdw>
                </a:effectLst>
                <a:latin typeface="Arial" charset="0"/>
              </a:rPr>
              <a:t>Below are the 9 credibility checks developed by Butterfield et al., 2005. However, I will be discussing the 5 credibility checks needed for my study.</a:t>
            </a:r>
          </a:p>
          <a:p>
            <a:pPr marL="349415" indent="-349415">
              <a:lnSpc>
                <a:spcPct val="90000"/>
              </a:lnSpc>
              <a:spcBef>
                <a:spcPct val="60000"/>
              </a:spcBef>
              <a:buClr>
                <a:schemeClr val="hlink"/>
              </a:buClr>
              <a:buSzPct val="65000"/>
              <a:defRPr/>
            </a:pPr>
            <a:r>
              <a:rPr lang="en-CA" dirty="0" smtClean="0">
                <a:effectLst>
                  <a:outerShdw blurRad="38100" dist="38100" dir="2700000" algn="tl">
                    <a:srgbClr val="000000">
                      <a:alpha val="43137"/>
                    </a:srgbClr>
                  </a:outerShdw>
                </a:effectLst>
                <a:latin typeface="Arial" charset="0"/>
              </a:rPr>
              <a:t>	</a:t>
            </a:r>
          </a:p>
          <a:p>
            <a:pPr marL="815302" lvl="1" indent="-349415">
              <a:lnSpc>
                <a:spcPct val="90000"/>
              </a:lnSpc>
              <a:spcBef>
                <a:spcPct val="60000"/>
              </a:spcBef>
              <a:buClr>
                <a:schemeClr val="hlink"/>
              </a:buClr>
              <a:buSzPct val="65000"/>
              <a:buFont typeface="Wingdings" pitchFamily="2" charset="2"/>
              <a:buChar char="q"/>
              <a:defRPr/>
            </a:pPr>
            <a:r>
              <a:rPr lang="en-CA" dirty="0" smtClean="0">
                <a:effectLst>
                  <a:outerShdw blurRad="38100" dist="38100" dir="2700000" algn="tl">
                    <a:srgbClr val="000000">
                      <a:alpha val="43137"/>
                    </a:srgbClr>
                  </a:outerShdw>
                </a:effectLst>
                <a:latin typeface="Arial" charset="0"/>
              </a:rPr>
              <a:t>Participant cross-checking – to ensure interpretative validity and respect to participants </a:t>
            </a:r>
          </a:p>
          <a:p>
            <a:pPr marL="815302" lvl="1" indent="-349415">
              <a:lnSpc>
                <a:spcPct val="90000"/>
              </a:lnSpc>
              <a:spcBef>
                <a:spcPct val="60000"/>
              </a:spcBef>
              <a:buClr>
                <a:schemeClr val="hlink"/>
              </a:buClr>
              <a:buSzPct val="65000"/>
              <a:buFont typeface="Wingdings" pitchFamily="2" charset="2"/>
              <a:buChar char="q"/>
              <a:defRPr/>
            </a:pPr>
            <a:r>
              <a:rPr lang="en-CA" dirty="0" smtClean="0">
                <a:effectLst>
                  <a:outerShdw blurRad="38100" dist="38100" dir="2700000" algn="tl">
                    <a:srgbClr val="000000">
                      <a:alpha val="43137"/>
                    </a:srgbClr>
                  </a:outerShdw>
                </a:effectLst>
                <a:latin typeface="Arial" charset="0"/>
              </a:rPr>
              <a:t>Independent judges to check for reliability – to ensure that research produces same results when replicated.</a:t>
            </a:r>
          </a:p>
          <a:p>
            <a:pPr marL="815302" lvl="1" indent="-349415">
              <a:lnSpc>
                <a:spcPct val="90000"/>
              </a:lnSpc>
              <a:spcBef>
                <a:spcPct val="60000"/>
              </a:spcBef>
              <a:buClr>
                <a:schemeClr val="hlink"/>
              </a:buClr>
              <a:buSzPct val="65000"/>
              <a:buFont typeface="Wingdings" pitchFamily="2" charset="2"/>
              <a:buChar char="q"/>
              <a:defRPr/>
            </a:pPr>
            <a:r>
              <a:rPr lang="en-CA" dirty="0" smtClean="0">
                <a:effectLst>
                  <a:outerShdw blurRad="38100" dist="38100" dir="2700000" algn="tl">
                    <a:srgbClr val="000000">
                      <a:alpha val="43137"/>
                    </a:srgbClr>
                  </a:outerShdw>
                </a:effectLst>
                <a:latin typeface="Arial" charset="0"/>
              </a:rPr>
              <a:t>Redundancy – tracking the point at which new categories stop emerging to prove comprehensiveness. </a:t>
            </a:r>
          </a:p>
          <a:p>
            <a:pPr marL="815302" lvl="1" indent="-349415">
              <a:lnSpc>
                <a:spcPct val="90000"/>
              </a:lnSpc>
              <a:spcBef>
                <a:spcPct val="60000"/>
              </a:spcBef>
              <a:buClr>
                <a:schemeClr val="hlink"/>
              </a:buClr>
              <a:buSzPct val="65000"/>
              <a:buFont typeface="Wingdings" pitchFamily="2" charset="2"/>
              <a:buChar char="q"/>
              <a:defRPr/>
            </a:pPr>
            <a:r>
              <a:rPr lang="en-CA" dirty="0" smtClean="0">
                <a:effectLst>
                  <a:outerShdw blurRad="38100" dist="38100" dir="2700000" algn="tl">
                    <a:srgbClr val="000000">
                      <a:alpha val="43137"/>
                    </a:srgbClr>
                  </a:outerShdw>
                </a:effectLst>
                <a:latin typeface="Arial" charset="0"/>
              </a:rPr>
              <a:t>Tentative categories are submitted to two or more experts in the field – enhances credibility</a:t>
            </a:r>
          </a:p>
          <a:p>
            <a:pPr marL="815302" lvl="1" indent="-349415">
              <a:lnSpc>
                <a:spcPct val="90000"/>
              </a:lnSpc>
              <a:spcBef>
                <a:spcPct val="60000"/>
              </a:spcBef>
              <a:buClr>
                <a:schemeClr val="hlink"/>
              </a:buClr>
              <a:buSzPct val="65000"/>
              <a:buFont typeface="Wingdings" pitchFamily="2" charset="2"/>
              <a:buChar char="q"/>
              <a:defRPr/>
            </a:pPr>
            <a:r>
              <a:rPr lang="en-CA" dirty="0" smtClean="0">
                <a:effectLst>
                  <a:outerShdw blurRad="38100" dist="38100" dir="2700000" algn="tl">
                    <a:srgbClr val="000000">
                      <a:alpha val="43137"/>
                    </a:srgbClr>
                  </a:outerShdw>
                </a:effectLst>
                <a:latin typeface="Arial" charset="0"/>
              </a:rPr>
              <a:t>Interview fidelity – ensures the maintenance of consistency, rigour and leading questions by the interviewer.</a:t>
            </a:r>
          </a:p>
          <a:p>
            <a:pPr marL="815302" lvl="1" indent="-349415">
              <a:lnSpc>
                <a:spcPct val="90000"/>
              </a:lnSpc>
              <a:spcBef>
                <a:spcPct val="60000"/>
              </a:spcBef>
              <a:buClr>
                <a:schemeClr val="hlink"/>
              </a:buClr>
              <a:buSzPct val="65000"/>
              <a:buFont typeface="Wingdings" pitchFamily="2" charset="2"/>
              <a:buChar char="q"/>
              <a:defRPr/>
            </a:pPr>
            <a:r>
              <a:rPr lang="en-CA" dirty="0" smtClean="0">
                <a:effectLst>
                  <a:outerShdw blurRad="38100" dist="38100" dir="2700000" algn="tl">
                    <a:srgbClr val="000000">
                      <a:alpha val="43137"/>
                    </a:srgbClr>
                  </a:outerShdw>
                </a:effectLst>
                <a:latin typeface="Arial" charset="0"/>
              </a:rPr>
              <a:t>Independent extraction of the critical incidents is done by someone familiar with CIT.</a:t>
            </a:r>
          </a:p>
          <a:p>
            <a:pPr marL="815302" lvl="1" indent="-349415">
              <a:lnSpc>
                <a:spcPct val="90000"/>
              </a:lnSpc>
              <a:spcBef>
                <a:spcPct val="60000"/>
              </a:spcBef>
              <a:buClr>
                <a:schemeClr val="hlink"/>
              </a:buClr>
              <a:buSzPct val="65000"/>
              <a:buFont typeface="Wingdings" pitchFamily="2" charset="2"/>
              <a:buChar char="q"/>
              <a:defRPr/>
            </a:pPr>
            <a:r>
              <a:rPr lang="en-CA" dirty="0" smtClean="0">
                <a:effectLst>
                  <a:outerShdw blurRad="38100" dist="38100" dir="2700000" algn="tl">
                    <a:srgbClr val="000000">
                      <a:alpha val="43137"/>
                    </a:srgbClr>
                  </a:outerShdw>
                </a:effectLst>
                <a:latin typeface="Arial" charset="0"/>
              </a:rPr>
              <a:t>The rate of participants is calculated by investigating the number of participants who cited the specific incident and dividing that number by the total number of participants. The greater the number of observed reports to the same incident the more likely it is that the incident is important to the aim of study.</a:t>
            </a:r>
          </a:p>
          <a:p>
            <a:pPr marL="815302" lvl="1" indent="-349415">
              <a:lnSpc>
                <a:spcPct val="90000"/>
              </a:lnSpc>
              <a:spcBef>
                <a:spcPct val="60000"/>
              </a:spcBef>
              <a:buClr>
                <a:schemeClr val="hlink"/>
              </a:buClr>
              <a:buSzPct val="65000"/>
              <a:buFont typeface="Wingdings" pitchFamily="2" charset="2"/>
              <a:buChar char="q"/>
              <a:defRPr/>
            </a:pPr>
            <a:r>
              <a:rPr lang="en-CA" dirty="0" smtClean="0">
                <a:effectLst>
                  <a:outerShdw blurRad="38100" dist="38100" dir="2700000" algn="tl">
                    <a:srgbClr val="000000">
                      <a:alpha val="43137"/>
                    </a:srgbClr>
                  </a:outerShdw>
                </a:effectLst>
                <a:latin typeface="Arial" charset="0"/>
              </a:rPr>
              <a:t>Theoretical validity is the presence or absence of agreement within the community of inquirers about the descriptive or interpretative terms used.</a:t>
            </a:r>
          </a:p>
          <a:p>
            <a:pPr marL="815302" lvl="1" indent="-349415">
              <a:lnSpc>
                <a:spcPct val="90000"/>
              </a:lnSpc>
              <a:spcBef>
                <a:spcPct val="60000"/>
              </a:spcBef>
              <a:buClr>
                <a:schemeClr val="hlink"/>
              </a:buClr>
              <a:buSzPct val="65000"/>
              <a:buFont typeface="Wingdings" pitchFamily="2" charset="2"/>
              <a:buChar char="q"/>
              <a:defRPr/>
            </a:pPr>
            <a:r>
              <a:rPr lang="en-CA" dirty="0" smtClean="0">
                <a:effectLst>
                  <a:outerShdw blurRad="38100" dist="38100" dir="2700000" algn="tl">
                    <a:srgbClr val="000000">
                      <a:alpha val="43137"/>
                    </a:srgbClr>
                  </a:outerShdw>
                </a:effectLst>
                <a:latin typeface="Arial" charset="0"/>
              </a:rPr>
              <a:t>The accuracy of the account leads to descriptive validity where participants words are </a:t>
            </a:r>
            <a:r>
              <a:rPr lang="en-CA" dirty="0" err="1" smtClean="0">
                <a:effectLst>
                  <a:outerShdw blurRad="38100" dist="38100" dir="2700000" algn="tl">
                    <a:srgbClr val="000000">
                      <a:alpha val="43137"/>
                    </a:srgbClr>
                  </a:outerShdw>
                </a:effectLst>
                <a:latin typeface="Arial" charset="0"/>
              </a:rPr>
              <a:t>reporduced</a:t>
            </a:r>
            <a:r>
              <a:rPr lang="en-CA" dirty="0" smtClean="0">
                <a:effectLst>
                  <a:outerShdw blurRad="38100" dist="38100" dir="2700000" algn="tl">
                    <a:srgbClr val="000000">
                      <a:alpha val="43137"/>
                    </a:srgbClr>
                  </a:outerShdw>
                </a:effectLst>
                <a:latin typeface="Arial" charset="0"/>
              </a:rPr>
              <a:t> as transcriptions.</a:t>
            </a:r>
          </a:p>
          <a:p>
            <a:pPr marL="815302" lvl="1" indent="-349415">
              <a:lnSpc>
                <a:spcPct val="90000"/>
              </a:lnSpc>
              <a:spcBef>
                <a:spcPct val="60000"/>
              </a:spcBef>
              <a:buClr>
                <a:schemeClr val="hlink"/>
              </a:buClr>
              <a:buSzPct val="65000"/>
              <a:buFont typeface="Wingdings" pitchFamily="2" charset="2"/>
              <a:buChar char="q"/>
              <a:defRPr/>
            </a:pPr>
            <a:endParaRPr lang="en-CA" dirty="0" smtClean="0">
              <a:effectLst>
                <a:outerShdw blurRad="38100" dist="38100" dir="2700000" algn="tl">
                  <a:srgbClr val="000000">
                    <a:alpha val="43137"/>
                  </a:srgbClr>
                </a:outerShdw>
              </a:effectLst>
              <a:latin typeface="Arial" charset="0"/>
            </a:endParaRPr>
          </a:p>
          <a:p>
            <a:pPr marL="1514132" lvl="2" indent="-582359">
              <a:lnSpc>
                <a:spcPct val="90000"/>
              </a:lnSpc>
              <a:spcBef>
                <a:spcPct val="60000"/>
              </a:spcBef>
              <a:buClr>
                <a:schemeClr val="hlink"/>
              </a:buClr>
              <a:buSzPct val="65000"/>
              <a:defRPr/>
            </a:pPr>
            <a:endParaRPr lang="en-CA" dirty="0" smtClean="0">
              <a:latin typeface="Arial" charset="0"/>
            </a:endParaRPr>
          </a:p>
          <a:p>
            <a:pPr marL="1514132" lvl="2" indent="-582359">
              <a:lnSpc>
                <a:spcPct val="90000"/>
              </a:lnSpc>
              <a:spcBef>
                <a:spcPct val="60000"/>
              </a:spcBef>
              <a:buClr>
                <a:schemeClr val="hlink"/>
              </a:buClr>
              <a:buSzPct val="65000"/>
              <a:defRPr/>
            </a:pPr>
            <a:endParaRPr lang="en-CA" dirty="0"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3B35445-DD5E-4DCA-A968-F580859A134D}" type="slidenum">
              <a:rPr lang="en-US" smtClean="0"/>
              <a:pPr/>
              <a:t>26</a:t>
            </a:fld>
            <a:endParaRPr lang="en-US" smtClean="0"/>
          </a:p>
        </p:txBody>
      </p:sp>
      <p:sp>
        <p:nvSpPr>
          <p:cNvPr id="60419"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ln/>
        </p:spPr>
        <p:txBody>
          <a:bodyPr/>
          <a:lstStyle/>
          <a:p>
            <a:pPr marL="349415" indent="-349415">
              <a:lnSpc>
                <a:spcPct val="90000"/>
              </a:lnSpc>
              <a:spcBef>
                <a:spcPct val="60000"/>
              </a:spcBef>
              <a:buClr>
                <a:schemeClr val="hlink"/>
              </a:buClr>
              <a:buSzPct val="65000"/>
              <a:defRPr/>
            </a:pPr>
            <a:r>
              <a:rPr lang="en-CA" dirty="0" smtClean="0">
                <a:effectLst>
                  <a:outerShdw blurRad="38100" dist="38100" dir="2700000" algn="tl">
                    <a:srgbClr val="000000">
                      <a:alpha val="43137"/>
                    </a:srgbClr>
                  </a:outerShdw>
                </a:effectLst>
              </a:rPr>
              <a:t>	</a:t>
            </a:r>
            <a:endParaRPr lang="en-CA" dirty="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7BAEAD6-55B1-439A-8B5C-0360B636DCDA}" type="slidenum">
              <a:rPr lang="en-US" smtClean="0"/>
              <a:pPr/>
              <a:t>27</a:t>
            </a:fld>
            <a:endParaRPr lang="en-US" smtClean="0"/>
          </a:p>
        </p:txBody>
      </p:sp>
      <p:sp>
        <p:nvSpPr>
          <p:cNvPr id="59395"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ln/>
        </p:spPr>
        <p:txBody>
          <a:bodyPr/>
          <a:lstStyle/>
          <a:p>
            <a:pPr marL="349415" indent="-349415">
              <a:lnSpc>
                <a:spcPct val="90000"/>
              </a:lnSpc>
              <a:spcBef>
                <a:spcPct val="60000"/>
              </a:spcBef>
              <a:buClr>
                <a:schemeClr val="hlink"/>
              </a:buClr>
              <a:buSzPct val="65000"/>
              <a:defRPr/>
            </a:pPr>
            <a:endParaRPr lang="en-CA" dirty="0" smtClean="0">
              <a:effectLst>
                <a:outerShdw blurRad="38100" dist="38100" dir="2700000" algn="tl">
                  <a:srgbClr val="000000">
                    <a:alpha val="43137"/>
                  </a:srgbClr>
                </a:outerShdw>
              </a:effectLst>
              <a:latin typeface="Arial" charset="0"/>
            </a:endParaRPr>
          </a:p>
          <a:p>
            <a:pPr marL="1514132" lvl="2" indent="-582359">
              <a:lnSpc>
                <a:spcPct val="90000"/>
              </a:lnSpc>
              <a:spcBef>
                <a:spcPct val="60000"/>
              </a:spcBef>
              <a:buClr>
                <a:schemeClr val="hlink"/>
              </a:buClr>
              <a:buSzPct val="65000"/>
              <a:defRPr/>
            </a:pPr>
            <a:endParaRPr lang="en-CA" dirty="0"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6F4A935E-158F-4C73-A6F0-070330DB51E9}" type="slidenum">
              <a:rPr lang="en-US" smtClean="0"/>
              <a:pPr/>
              <a:t>29</a:t>
            </a:fld>
            <a:endParaRPr lang="en-US" smtClean="0"/>
          </a:p>
        </p:txBody>
      </p:sp>
      <p:sp>
        <p:nvSpPr>
          <p:cNvPr id="61443"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ln/>
        </p:spPr>
        <p:txBody>
          <a:bodyPr/>
          <a:lstStyle/>
          <a:p>
            <a:pPr marL="349415" indent="-349415">
              <a:lnSpc>
                <a:spcPct val="90000"/>
              </a:lnSpc>
              <a:spcBef>
                <a:spcPct val="60000"/>
              </a:spcBef>
              <a:buClr>
                <a:schemeClr val="hlink"/>
              </a:buClr>
              <a:buSzPct val="65000"/>
              <a:defRPr/>
            </a:pPr>
            <a:r>
              <a:rPr lang="en-CA" dirty="0" smtClean="0">
                <a:effectLst>
                  <a:outerShdw blurRad="38100" dist="38100" dir="2700000" algn="tl">
                    <a:srgbClr val="000000">
                      <a:alpha val="43137"/>
                    </a:srgbClr>
                  </a:outerShdw>
                </a:effectLst>
              </a:rPr>
              <a:t>	</a:t>
            </a:r>
            <a:endParaRPr lang="en-CA" dirty="0"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B52E9A4B-5AC9-483C-AF28-BE0D33AF8BD7}" type="slidenum">
              <a:rPr lang="en-US" smtClean="0"/>
              <a:pPr/>
              <a:t>30</a:t>
            </a:fld>
            <a:endParaRPr lang="en-US" smtClean="0"/>
          </a:p>
        </p:txBody>
      </p:sp>
      <p:sp>
        <p:nvSpPr>
          <p:cNvPr id="6246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ln/>
        </p:spPr>
        <p:txBody>
          <a:bodyPr/>
          <a:lstStyle/>
          <a:p>
            <a:pPr marL="349415" indent="-349415">
              <a:lnSpc>
                <a:spcPct val="90000"/>
              </a:lnSpc>
              <a:spcBef>
                <a:spcPct val="60000"/>
              </a:spcBef>
              <a:buClr>
                <a:schemeClr val="hlink"/>
              </a:buClr>
              <a:buSzPct val="65000"/>
              <a:defRPr/>
            </a:pPr>
            <a:r>
              <a:rPr lang="en-CA" dirty="0" smtClean="0">
                <a:effectLst>
                  <a:outerShdw blurRad="38100" dist="38100" dir="2700000" algn="tl">
                    <a:srgbClr val="000000">
                      <a:alpha val="43137"/>
                    </a:srgbClr>
                  </a:outerShdw>
                </a:effectLst>
              </a:rPr>
              <a:t>	</a:t>
            </a:r>
            <a:endParaRPr lang="en-CA" dirty="0"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B52E9A4B-5AC9-483C-AF28-BE0D33AF8BD7}" type="slidenum">
              <a:rPr lang="en-US" smtClean="0"/>
              <a:pPr/>
              <a:t>31</a:t>
            </a:fld>
            <a:endParaRPr lang="en-US" smtClean="0"/>
          </a:p>
        </p:txBody>
      </p:sp>
      <p:sp>
        <p:nvSpPr>
          <p:cNvPr id="6246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ln/>
        </p:spPr>
        <p:txBody>
          <a:bodyPr/>
          <a:lstStyle/>
          <a:p>
            <a:pPr marL="349415" indent="-349415">
              <a:lnSpc>
                <a:spcPct val="90000"/>
              </a:lnSpc>
              <a:spcBef>
                <a:spcPct val="60000"/>
              </a:spcBef>
              <a:buClr>
                <a:schemeClr val="hlink"/>
              </a:buClr>
              <a:buSzPct val="65000"/>
              <a:defRPr/>
            </a:pPr>
            <a:r>
              <a:rPr lang="en-CA" dirty="0" smtClean="0">
                <a:effectLst>
                  <a:outerShdw blurRad="38100" dist="38100" dir="2700000" algn="tl">
                    <a:srgbClr val="000000">
                      <a:alpha val="43137"/>
                    </a:srgbClr>
                  </a:outerShdw>
                </a:effectLst>
              </a:rPr>
              <a:t>	</a:t>
            </a:r>
            <a:endParaRPr lang="en-CA" dirty="0"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B52E9A4B-5AC9-483C-AF28-BE0D33AF8BD7}" type="slidenum">
              <a:rPr lang="en-US" smtClean="0"/>
              <a:pPr/>
              <a:t>32</a:t>
            </a:fld>
            <a:endParaRPr lang="en-US" smtClean="0"/>
          </a:p>
        </p:txBody>
      </p:sp>
      <p:sp>
        <p:nvSpPr>
          <p:cNvPr id="6246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ln/>
        </p:spPr>
        <p:txBody>
          <a:bodyPr/>
          <a:lstStyle/>
          <a:p>
            <a:pPr marL="349415" indent="-349415">
              <a:lnSpc>
                <a:spcPct val="90000"/>
              </a:lnSpc>
              <a:spcBef>
                <a:spcPct val="60000"/>
              </a:spcBef>
              <a:buClr>
                <a:schemeClr val="hlink"/>
              </a:buClr>
              <a:buSzPct val="65000"/>
              <a:defRPr/>
            </a:pPr>
            <a:r>
              <a:rPr lang="en-CA" dirty="0" smtClean="0">
                <a:effectLst>
                  <a:outerShdw blurRad="38100" dist="38100" dir="2700000" algn="tl">
                    <a:srgbClr val="000000">
                      <a:alpha val="43137"/>
                    </a:srgbClr>
                  </a:outerShdw>
                </a:effectLst>
              </a:rPr>
              <a:t>	</a:t>
            </a:r>
            <a:endParaRPr lang="en-CA" dirty="0"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5B56A381-9479-4D55-A66B-060D8E61F314}" type="slidenum">
              <a:rPr lang="en-US" smtClean="0"/>
              <a:pPr/>
              <a:t>33</a:t>
            </a:fld>
            <a:endParaRPr lang="en-US" smtClean="0"/>
          </a:p>
        </p:txBody>
      </p:sp>
      <p:sp>
        <p:nvSpPr>
          <p:cNvPr id="63491"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ln/>
        </p:spPr>
        <p:txBody>
          <a:bodyPr/>
          <a:lstStyle/>
          <a:p>
            <a:pPr marL="349415" indent="-349415">
              <a:lnSpc>
                <a:spcPct val="90000"/>
              </a:lnSpc>
              <a:spcBef>
                <a:spcPct val="60000"/>
              </a:spcBef>
              <a:buClr>
                <a:schemeClr val="hlink"/>
              </a:buClr>
              <a:buSzPct val="65000"/>
              <a:defRPr/>
            </a:pPr>
            <a:endParaRPr lang="en-CA" dirty="0" smtClean="0">
              <a:effectLst>
                <a:outerShdw blurRad="38100" dist="38100" dir="2700000" algn="tl">
                  <a:srgbClr val="000000">
                    <a:alpha val="43137"/>
                  </a:srgbClr>
                </a:outerShdw>
              </a:effectLst>
              <a:latin typeface="Arial" charset="0"/>
            </a:endParaRPr>
          </a:p>
          <a:p>
            <a:pPr marL="815302" lvl="1" indent="-349415">
              <a:lnSpc>
                <a:spcPct val="90000"/>
              </a:lnSpc>
              <a:spcBef>
                <a:spcPct val="60000"/>
              </a:spcBef>
              <a:buClr>
                <a:schemeClr val="hlink"/>
              </a:buClr>
              <a:buSzPct val="65000"/>
              <a:buFont typeface="Wingdings" pitchFamily="2" charset="2"/>
              <a:buChar char="q"/>
              <a:defRPr/>
            </a:pPr>
            <a:endParaRPr lang="en-CA" dirty="0" smtClean="0">
              <a:effectLst>
                <a:outerShdw blurRad="38100" dist="38100" dir="2700000" algn="tl">
                  <a:srgbClr val="000000">
                    <a:alpha val="43137"/>
                  </a:srgbClr>
                </a:outerShdw>
              </a:effectLst>
              <a:latin typeface="Arial" charset="0"/>
            </a:endParaRPr>
          </a:p>
          <a:p>
            <a:pPr marL="1514132" lvl="2" indent="-582359">
              <a:lnSpc>
                <a:spcPct val="90000"/>
              </a:lnSpc>
              <a:spcBef>
                <a:spcPct val="60000"/>
              </a:spcBef>
              <a:buClr>
                <a:schemeClr val="hlink"/>
              </a:buClr>
              <a:buSzPct val="65000"/>
              <a:defRPr/>
            </a:pPr>
            <a:endParaRPr lang="en-CA"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90A1A97-34BB-48C2-B951-1CDF7334EE6B}" type="slidenum">
              <a:rPr lang="en-US" smtClean="0"/>
              <a:pPr/>
              <a:t>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CA"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5B56A381-9479-4D55-A66B-060D8E61F314}" type="slidenum">
              <a:rPr lang="en-US" smtClean="0"/>
              <a:pPr/>
              <a:t>34</a:t>
            </a:fld>
            <a:endParaRPr lang="en-US" smtClean="0"/>
          </a:p>
        </p:txBody>
      </p:sp>
      <p:sp>
        <p:nvSpPr>
          <p:cNvPr id="63491"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ln/>
        </p:spPr>
        <p:txBody>
          <a:bodyPr/>
          <a:lstStyle/>
          <a:p>
            <a:pPr marL="349415" indent="-349415">
              <a:lnSpc>
                <a:spcPct val="90000"/>
              </a:lnSpc>
              <a:spcBef>
                <a:spcPct val="60000"/>
              </a:spcBef>
              <a:buClr>
                <a:schemeClr val="hlink"/>
              </a:buClr>
              <a:buSzPct val="65000"/>
              <a:defRPr/>
            </a:pPr>
            <a:endParaRPr lang="en-CA" dirty="0" smtClean="0">
              <a:effectLst>
                <a:outerShdw blurRad="38100" dist="38100" dir="2700000" algn="tl">
                  <a:srgbClr val="000000">
                    <a:alpha val="43137"/>
                  </a:srgbClr>
                </a:outerShdw>
              </a:effectLst>
              <a:latin typeface="Arial" charset="0"/>
            </a:endParaRPr>
          </a:p>
          <a:p>
            <a:pPr marL="815302" lvl="1" indent="-349415">
              <a:lnSpc>
                <a:spcPct val="90000"/>
              </a:lnSpc>
              <a:spcBef>
                <a:spcPct val="60000"/>
              </a:spcBef>
              <a:buClr>
                <a:schemeClr val="hlink"/>
              </a:buClr>
              <a:buSzPct val="65000"/>
              <a:buFont typeface="Wingdings" pitchFamily="2" charset="2"/>
              <a:buChar char="q"/>
              <a:defRPr/>
            </a:pPr>
            <a:endParaRPr lang="en-CA" dirty="0" smtClean="0">
              <a:effectLst>
                <a:outerShdw blurRad="38100" dist="38100" dir="2700000" algn="tl">
                  <a:srgbClr val="000000">
                    <a:alpha val="43137"/>
                  </a:srgbClr>
                </a:outerShdw>
              </a:effectLst>
              <a:latin typeface="Arial" charset="0"/>
            </a:endParaRPr>
          </a:p>
          <a:p>
            <a:pPr marL="1514132" lvl="2" indent="-582359">
              <a:lnSpc>
                <a:spcPct val="90000"/>
              </a:lnSpc>
              <a:spcBef>
                <a:spcPct val="60000"/>
              </a:spcBef>
              <a:buClr>
                <a:schemeClr val="hlink"/>
              </a:buClr>
              <a:buSzPct val="65000"/>
              <a:defRPr/>
            </a:pPr>
            <a:endParaRPr lang="en-CA"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48BDC5E-B27D-4D7E-B308-0316E6E7EE5D}" type="slidenum">
              <a:rPr lang="en-US" smtClean="0"/>
              <a:pPr/>
              <a:t>4</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CA"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0D556399-B98E-4752-B195-DC78FBAE8097}" type="slidenum">
              <a:rPr lang="en-US" smtClean="0"/>
              <a:pPr/>
              <a:t>5</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CA"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6228119-61DC-49CF-82C8-7BBC26FC02AC}" type="slidenum">
              <a:rPr lang="en-US" smtClean="0"/>
              <a:pPr/>
              <a:t>6</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CA"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C1A073CC-5473-4730-9310-B33DAA6B8F34}" type="slidenum">
              <a:rPr lang="en-US" smtClean="0"/>
              <a:pPr/>
              <a:t>7</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CA"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79FBEFC4-B1A3-4702-9FF1-F8456E9CB757}" type="slidenum">
              <a:rPr lang="en-US" smtClean="0"/>
              <a:pPr/>
              <a:t>9</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CA"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98FAC870-6D88-40CE-B278-550803DA0570}" type="slidenum">
              <a:rPr lang="en-US" smtClean="0"/>
              <a:pPr/>
              <a:t>10</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CA"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pPr>
              <a:defRPr/>
            </a:pPr>
            <a:endParaRPr lang="en-CA"/>
          </a:p>
        </p:txBody>
      </p:sp>
      <p:sp>
        <p:nvSpPr>
          <p:cNvPr id="17" name="Footer Placeholder 16"/>
          <p:cNvSpPr>
            <a:spLocks noGrp="1"/>
          </p:cNvSpPr>
          <p:nvPr>
            <p:ph type="ftr" sz="quarter" idx="11"/>
          </p:nvPr>
        </p:nvSpPr>
        <p:spPr/>
        <p:txBody>
          <a:bodyPr/>
          <a:lstStyle>
            <a:extLst/>
          </a:lstStyle>
          <a:p>
            <a:pPr>
              <a:defRPr/>
            </a:pPr>
            <a:endParaRPr lang="en-CA"/>
          </a:p>
        </p:txBody>
      </p:sp>
      <p:sp>
        <p:nvSpPr>
          <p:cNvPr id="29" name="Slide Number Placeholder 28"/>
          <p:cNvSpPr>
            <a:spLocks noGrp="1"/>
          </p:cNvSpPr>
          <p:nvPr>
            <p:ph type="sldNum" sz="quarter" idx="12"/>
          </p:nvPr>
        </p:nvSpPr>
        <p:spPr/>
        <p:txBody>
          <a:bodyPr/>
          <a:lstStyle>
            <a:extLst/>
          </a:lstStyle>
          <a:p>
            <a:pPr>
              <a:defRPr/>
            </a:pPr>
            <a:fld id="{5D88C5ED-6F08-4C7D-A281-97D1050941A8}" type="slidenum">
              <a:rPr lang="en-CA" smtClean="0"/>
              <a:pPr>
                <a:defRPr/>
              </a:pPr>
              <a:t>‹#›</a:t>
            </a:fld>
            <a:endParaRPr lang="en-CA"/>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CA"/>
          </a:p>
        </p:txBody>
      </p:sp>
      <p:sp>
        <p:nvSpPr>
          <p:cNvPr id="5" name="Footer Placeholder 4"/>
          <p:cNvSpPr>
            <a:spLocks noGrp="1"/>
          </p:cNvSpPr>
          <p:nvPr>
            <p:ph type="ftr" sz="quarter" idx="11"/>
          </p:nvPr>
        </p:nvSpPr>
        <p:spPr/>
        <p:txBody>
          <a:bodyPr/>
          <a:lstStyle>
            <a:extLst/>
          </a:lstStyle>
          <a:p>
            <a:pPr>
              <a:defRPr/>
            </a:pPr>
            <a:endParaRPr lang="en-CA"/>
          </a:p>
        </p:txBody>
      </p:sp>
      <p:sp>
        <p:nvSpPr>
          <p:cNvPr id="6" name="Slide Number Placeholder 5"/>
          <p:cNvSpPr>
            <a:spLocks noGrp="1"/>
          </p:cNvSpPr>
          <p:nvPr>
            <p:ph type="sldNum" sz="quarter" idx="12"/>
          </p:nvPr>
        </p:nvSpPr>
        <p:spPr/>
        <p:txBody>
          <a:bodyPr/>
          <a:lstStyle>
            <a:extLst/>
          </a:lstStyle>
          <a:p>
            <a:pPr>
              <a:defRPr/>
            </a:pPr>
            <a:fld id="{F7385230-9356-4774-A401-35A63C9FC3AD}"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CA"/>
          </a:p>
        </p:txBody>
      </p:sp>
      <p:sp>
        <p:nvSpPr>
          <p:cNvPr id="5" name="Footer Placeholder 4"/>
          <p:cNvSpPr>
            <a:spLocks noGrp="1"/>
          </p:cNvSpPr>
          <p:nvPr>
            <p:ph type="ftr" sz="quarter" idx="11"/>
          </p:nvPr>
        </p:nvSpPr>
        <p:spPr/>
        <p:txBody>
          <a:bodyPr/>
          <a:lstStyle>
            <a:extLst/>
          </a:lstStyle>
          <a:p>
            <a:pPr>
              <a:defRPr/>
            </a:pPr>
            <a:endParaRPr lang="en-CA"/>
          </a:p>
        </p:txBody>
      </p:sp>
      <p:sp>
        <p:nvSpPr>
          <p:cNvPr id="6" name="Slide Number Placeholder 5"/>
          <p:cNvSpPr>
            <a:spLocks noGrp="1"/>
          </p:cNvSpPr>
          <p:nvPr>
            <p:ph type="sldNum" sz="quarter" idx="12"/>
          </p:nvPr>
        </p:nvSpPr>
        <p:spPr/>
        <p:txBody>
          <a:bodyPr/>
          <a:lstStyle>
            <a:extLst/>
          </a:lstStyle>
          <a:p>
            <a:pPr>
              <a:defRPr/>
            </a:pPr>
            <a:fld id="{3021407B-A6A2-4AA1-96B1-0CC16E5C439F}"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CA"/>
          </a:p>
        </p:txBody>
      </p:sp>
      <p:sp>
        <p:nvSpPr>
          <p:cNvPr id="5" name="Footer Placeholder 4"/>
          <p:cNvSpPr>
            <a:spLocks noGrp="1"/>
          </p:cNvSpPr>
          <p:nvPr>
            <p:ph type="ftr" sz="quarter" idx="11"/>
          </p:nvPr>
        </p:nvSpPr>
        <p:spPr/>
        <p:txBody>
          <a:bodyPr/>
          <a:lstStyle>
            <a:extLst/>
          </a:lstStyle>
          <a:p>
            <a:pPr>
              <a:defRPr/>
            </a:pPr>
            <a:endParaRPr lang="en-CA"/>
          </a:p>
        </p:txBody>
      </p:sp>
      <p:sp>
        <p:nvSpPr>
          <p:cNvPr id="6" name="Slide Number Placeholder 5"/>
          <p:cNvSpPr>
            <a:spLocks noGrp="1"/>
          </p:cNvSpPr>
          <p:nvPr>
            <p:ph type="sldNum" sz="quarter" idx="12"/>
          </p:nvPr>
        </p:nvSpPr>
        <p:spPr/>
        <p:txBody>
          <a:bodyPr/>
          <a:lstStyle>
            <a:extLst/>
          </a:lstStyle>
          <a:p>
            <a:pPr>
              <a:defRPr/>
            </a:pPr>
            <a:fld id="{A8C81340-52D5-4797-B38F-18BE687D2FBE}" type="slidenum">
              <a:rPr lang="en-CA" smtClean="0"/>
              <a:pPr>
                <a:defRPr/>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CA"/>
          </a:p>
        </p:txBody>
      </p:sp>
      <p:sp>
        <p:nvSpPr>
          <p:cNvPr id="5" name="Footer Placeholder 4"/>
          <p:cNvSpPr>
            <a:spLocks noGrp="1"/>
          </p:cNvSpPr>
          <p:nvPr>
            <p:ph type="ftr" sz="quarter" idx="11"/>
          </p:nvPr>
        </p:nvSpPr>
        <p:spPr/>
        <p:txBody>
          <a:bodyPr/>
          <a:lstStyle>
            <a:extLst/>
          </a:lstStyle>
          <a:p>
            <a:pPr>
              <a:defRPr/>
            </a:pPr>
            <a:endParaRPr lang="en-CA"/>
          </a:p>
        </p:txBody>
      </p:sp>
      <p:sp>
        <p:nvSpPr>
          <p:cNvPr id="6" name="Slide Number Placeholder 5"/>
          <p:cNvSpPr>
            <a:spLocks noGrp="1"/>
          </p:cNvSpPr>
          <p:nvPr>
            <p:ph type="sldNum" sz="quarter" idx="12"/>
          </p:nvPr>
        </p:nvSpPr>
        <p:spPr/>
        <p:txBody>
          <a:bodyPr/>
          <a:lstStyle>
            <a:extLst/>
          </a:lstStyle>
          <a:p>
            <a:pPr>
              <a:defRPr/>
            </a:pPr>
            <a:fld id="{4179AFA1-4C8D-4C13-AA67-1D2794BF12D2}" type="slidenum">
              <a:rPr lang="en-CA" smtClean="0"/>
              <a:pPr>
                <a:defRPr/>
              </a:pPr>
              <a:t>‹#›</a:t>
            </a:fld>
            <a:endParaRPr lang="en-CA"/>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CA"/>
          </a:p>
        </p:txBody>
      </p:sp>
      <p:sp>
        <p:nvSpPr>
          <p:cNvPr id="6" name="Footer Placeholder 5"/>
          <p:cNvSpPr>
            <a:spLocks noGrp="1"/>
          </p:cNvSpPr>
          <p:nvPr>
            <p:ph type="ftr" sz="quarter" idx="11"/>
          </p:nvPr>
        </p:nvSpPr>
        <p:spPr/>
        <p:txBody>
          <a:bodyPr/>
          <a:lstStyle>
            <a:extLst/>
          </a:lstStyle>
          <a:p>
            <a:pPr>
              <a:defRPr/>
            </a:pPr>
            <a:endParaRPr lang="en-CA"/>
          </a:p>
        </p:txBody>
      </p:sp>
      <p:sp>
        <p:nvSpPr>
          <p:cNvPr id="7" name="Slide Number Placeholder 6"/>
          <p:cNvSpPr>
            <a:spLocks noGrp="1"/>
          </p:cNvSpPr>
          <p:nvPr>
            <p:ph type="sldNum" sz="quarter" idx="12"/>
          </p:nvPr>
        </p:nvSpPr>
        <p:spPr/>
        <p:txBody>
          <a:bodyPr/>
          <a:lstStyle>
            <a:extLst/>
          </a:lstStyle>
          <a:p>
            <a:pPr>
              <a:defRPr/>
            </a:pPr>
            <a:fld id="{A3915464-83F9-421B-B44B-F54A0B5A6EBB}" type="slidenum">
              <a:rPr lang="en-CA" smtClean="0"/>
              <a:pPr>
                <a:defRPr/>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CA"/>
          </a:p>
        </p:txBody>
      </p:sp>
      <p:sp>
        <p:nvSpPr>
          <p:cNvPr id="8" name="Footer Placeholder 7"/>
          <p:cNvSpPr>
            <a:spLocks noGrp="1"/>
          </p:cNvSpPr>
          <p:nvPr>
            <p:ph type="ftr" sz="quarter" idx="11"/>
          </p:nvPr>
        </p:nvSpPr>
        <p:spPr/>
        <p:txBody>
          <a:bodyPr/>
          <a:lstStyle>
            <a:extLst/>
          </a:lstStyle>
          <a:p>
            <a:pPr>
              <a:defRPr/>
            </a:pPr>
            <a:endParaRPr lang="en-CA"/>
          </a:p>
        </p:txBody>
      </p:sp>
      <p:sp>
        <p:nvSpPr>
          <p:cNvPr id="9" name="Slide Number Placeholder 8"/>
          <p:cNvSpPr>
            <a:spLocks noGrp="1"/>
          </p:cNvSpPr>
          <p:nvPr>
            <p:ph type="sldNum" sz="quarter" idx="12"/>
          </p:nvPr>
        </p:nvSpPr>
        <p:spPr/>
        <p:txBody>
          <a:bodyPr/>
          <a:lstStyle>
            <a:extLst/>
          </a:lstStyle>
          <a:p>
            <a:pPr>
              <a:defRPr/>
            </a:pPr>
            <a:fld id="{A1C19754-3F89-4394-8B1F-2D5C8F7CAA42}" type="slidenum">
              <a:rPr lang="en-CA" smtClean="0"/>
              <a:pPr>
                <a:defRPr/>
              </a:pPr>
              <a:t>‹#›</a:t>
            </a:fld>
            <a:endParaRPr lang="en-CA"/>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endParaRPr lang="en-CA"/>
          </a:p>
        </p:txBody>
      </p:sp>
      <p:sp>
        <p:nvSpPr>
          <p:cNvPr id="4" name="Footer Placeholder 3"/>
          <p:cNvSpPr>
            <a:spLocks noGrp="1"/>
          </p:cNvSpPr>
          <p:nvPr>
            <p:ph type="ftr" sz="quarter" idx="11"/>
          </p:nvPr>
        </p:nvSpPr>
        <p:spPr/>
        <p:txBody>
          <a:bodyPr/>
          <a:lstStyle>
            <a:extLst/>
          </a:lstStyle>
          <a:p>
            <a:pPr>
              <a:defRPr/>
            </a:pPr>
            <a:endParaRPr lang="en-CA"/>
          </a:p>
        </p:txBody>
      </p:sp>
      <p:sp>
        <p:nvSpPr>
          <p:cNvPr id="5" name="Slide Number Placeholder 4"/>
          <p:cNvSpPr>
            <a:spLocks noGrp="1"/>
          </p:cNvSpPr>
          <p:nvPr>
            <p:ph type="sldNum" sz="quarter" idx="12"/>
          </p:nvPr>
        </p:nvSpPr>
        <p:spPr/>
        <p:txBody>
          <a:bodyPr/>
          <a:lstStyle>
            <a:extLst/>
          </a:lstStyle>
          <a:p>
            <a:pPr>
              <a:defRPr/>
            </a:pPr>
            <a:fld id="{7DE72845-1160-42BB-AB53-17C61F80BBDC}"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CA"/>
          </a:p>
        </p:txBody>
      </p:sp>
      <p:sp>
        <p:nvSpPr>
          <p:cNvPr id="3" name="Footer Placeholder 2"/>
          <p:cNvSpPr>
            <a:spLocks noGrp="1"/>
          </p:cNvSpPr>
          <p:nvPr>
            <p:ph type="ftr" sz="quarter" idx="11"/>
          </p:nvPr>
        </p:nvSpPr>
        <p:spPr/>
        <p:txBody>
          <a:bodyPr/>
          <a:lstStyle>
            <a:extLst/>
          </a:lstStyle>
          <a:p>
            <a:pPr>
              <a:defRPr/>
            </a:pPr>
            <a:endParaRPr lang="en-CA"/>
          </a:p>
        </p:txBody>
      </p:sp>
      <p:sp>
        <p:nvSpPr>
          <p:cNvPr id="4" name="Slide Number Placeholder 3"/>
          <p:cNvSpPr>
            <a:spLocks noGrp="1"/>
          </p:cNvSpPr>
          <p:nvPr>
            <p:ph type="sldNum" sz="quarter" idx="12"/>
          </p:nvPr>
        </p:nvSpPr>
        <p:spPr/>
        <p:txBody>
          <a:bodyPr/>
          <a:lstStyle>
            <a:extLst/>
          </a:lstStyle>
          <a:p>
            <a:pPr>
              <a:defRPr/>
            </a:pPr>
            <a:fld id="{0EC58F27-B22C-4313-87D1-D54EF33572A7}"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CA"/>
          </a:p>
        </p:txBody>
      </p:sp>
      <p:sp>
        <p:nvSpPr>
          <p:cNvPr id="6" name="Footer Placeholder 5"/>
          <p:cNvSpPr>
            <a:spLocks noGrp="1"/>
          </p:cNvSpPr>
          <p:nvPr>
            <p:ph type="ftr" sz="quarter" idx="11"/>
          </p:nvPr>
        </p:nvSpPr>
        <p:spPr/>
        <p:txBody>
          <a:bodyPr/>
          <a:lstStyle>
            <a:extLst/>
          </a:lstStyle>
          <a:p>
            <a:pPr>
              <a:defRPr/>
            </a:pPr>
            <a:endParaRPr lang="en-CA"/>
          </a:p>
        </p:txBody>
      </p:sp>
      <p:sp>
        <p:nvSpPr>
          <p:cNvPr id="7" name="Slide Number Placeholder 6"/>
          <p:cNvSpPr>
            <a:spLocks noGrp="1"/>
          </p:cNvSpPr>
          <p:nvPr>
            <p:ph type="sldNum" sz="quarter" idx="12"/>
          </p:nvPr>
        </p:nvSpPr>
        <p:spPr/>
        <p:txBody>
          <a:bodyPr/>
          <a:lstStyle>
            <a:extLst/>
          </a:lstStyle>
          <a:p>
            <a:pPr>
              <a:defRPr/>
            </a:pPr>
            <a:fld id="{E694EFFD-2BBB-4B36-B8FD-61FE54B5205A}" type="slidenum">
              <a:rPr lang="en-CA" smtClean="0"/>
              <a:pPr>
                <a:defRPr/>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pPr>
              <a:defRPr/>
            </a:pPr>
            <a:endParaRPr lang="en-CA"/>
          </a:p>
        </p:txBody>
      </p:sp>
      <p:sp>
        <p:nvSpPr>
          <p:cNvPr id="6" name="Footer Placeholder 5"/>
          <p:cNvSpPr>
            <a:spLocks noGrp="1"/>
          </p:cNvSpPr>
          <p:nvPr>
            <p:ph type="ftr" sz="quarter" idx="11"/>
          </p:nvPr>
        </p:nvSpPr>
        <p:spPr>
          <a:xfrm>
            <a:off x="914400" y="55499"/>
            <a:ext cx="5562600" cy="365125"/>
          </a:xfrm>
        </p:spPr>
        <p:txBody>
          <a:bodyPr/>
          <a:lstStyle>
            <a:extLst/>
          </a:lstStyle>
          <a:p>
            <a:pPr>
              <a:defRPr/>
            </a:pPr>
            <a:endParaRPr lang="en-CA"/>
          </a:p>
        </p:txBody>
      </p:sp>
      <p:sp>
        <p:nvSpPr>
          <p:cNvPr id="7" name="Slide Number Placeholder 6"/>
          <p:cNvSpPr>
            <a:spLocks noGrp="1"/>
          </p:cNvSpPr>
          <p:nvPr>
            <p:ph type="sldNum" sz="quarter" idx="12"/>
          </p:nvPr>
        </p:nvSpPr>
        <p:spPr>
          <a:xfrm>
            <a:off x="8610600" y="55499"/>
            <a:ext cx="457200" cy="365125"/>
          </a:xfrm>
        </p:spPr>
        <p:txBody>
          <a:bodyPr/>
          <a:lstStyle>
            <a:extLst/>
          </a:lstStyle>
          <a:p>
            <a:pPr>
              <a:defRPr/>
            </a:pPr>
            <a:fld id="{F5D2CEBD-5392-4357-A0D1-A01EA16B77EE}"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pPr>
              <a:defRPr/>
            </a:pPr>
            <a:endParaRPr lang="en-CA"/>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defRPr/>
            </a:pPr>
            <a:endParaRPr lang="en-CA"/>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a:defRPr/>
            </a:pPr>
            <a:fld id="{E7DFC6F3-06D8-4212-BF3B-F15B08EF5AAE}"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2057400"/>
            <a:ext cx="9144000" cy="2743200"/>
          </a:xfrm>
        </p:spPr>
        <p:txBody>
          <a:bodyPr lIns="91440" rIns="91440">
            <a:normAutofit fontScale="90000"/>
          </a:bodyPr>
          <a:lstStyle/>
          <a:p>
            <a:pPr algn="ctr" fontAlgn="auto">
              <a:spcAft>
                <a:spcPts val="0"/>
              </a:spcAft>
              <a:defRPr/>
            </a:pPr>
            <a:r>
              <a:rPr lang="en-CA" sz="3600" dirty="0" smtClean="0">
                <a:latin typeface="Arial" charset="0"/>
              </a:rPr>
              <a:t>A Qualitative Study on the Implementation of the FRIENDS Anxiety Management and </a:t>
            </a:r>
            <a:br>
              <a:rPr lang="en-CA" sz="3600" dirty="0" smtClean="0">
                <a:latin typeface="Arial" charset="0"/>
              </a:rPr>
            </a:br>
            <a:r>
              <a:rPr lang="en-CA" sz="3600" dirty="0" smtClean="0">
                <a:latin typeface="Arial" charset="0"/>
              </a:rPr>
              <a:t>Mental Health Promotion Program</a:t>
            </a:r>
            <a:br>
              <a:rPr lang="en-CA" sz="3600" dirty="0" smtClean="0">
                <a:latin typeface="Arial" charset="0"/>
              </a:rPr>
            </a:br>
            <a:r>
              <a:rPr lang="en-CA" sz="3600" dirty="0" smtClean="0">
                <a:latin typeface="Arial" charset="0"/>
              </a:rPr>
              <a:t/>
            </a:r>
            <a:br>
              <a:rPr lang="en-CA" sz="3600" dirty="0" smtClean="0">
                <a:latin typeface="Arial" charset="0"/>
              </a:rPr>
            </a:br>
            <a:r>
              <a:rPr lang="en-CA" sz="3600" dirty="0" err="1" smtClean="0">
                <a:solidFill>
                  <a:schemeClr val="accent4"/>
                </a:solidFill>
                <a:latin typeface="Arial" charset="0"/>
              </a:rPr>
              <a:t>Kafui</a:t>
            </a:r>
            <a:r>
              <a:rPr lang="en-CA" sz="3600" dirty="0" smtClean="0">
                <a:solidFill>
                  <a:schemeClr val="accent4"/>
                </a:solidFill>
                <a:latin typeface="Arial" charset="0"/>
              </a:rPr>
              <a:t> Sawyer, MA (</a:t>
            </a:r>
            <a:r>
              <a:rPr lang="en-CA" sz="3600" dirty="0" err="1" smtClean="0">
                <a:solidFill>
                  <a:schemeClr val="accent4"/>
                </a:solidFill>
                <a:latin typeface="Arial" charset="0"/>
              </a:rPr>
              <a:t>Cand</a:t>
            </a:r>
            <a:r>
              <a:rPr lang="en-CA" sz="3600" dirty="0" smtClean="0">
                <a:solidFill>
                  <a:schemeClr val="accent4"/>
                </a:solidFill>
                <a:latin typeface="Arial" charset="0"/>
              </a:rPr>
              <a:t>.)</a:t>
            </a:r>
            <a:br>
              <a:rPr lang="en-CA" sz="3600" dirty="0" smtClean="0">
                <a:solidFill>
                  <a:schemeClr val="accent4"/>
                </a:solidFill>
                <a:latin typeface="Arial" charset="0"/>
              </a:rPr>
            </a:br>
            <a:r>
              <a:rPr lang="en-CA" sz="3600" dirty="0" smtClean="0">
                <a:solidFill>
                  <a:schemeClr val="accent4"/>
                </a:solidFill>
                <a:latin typeface="Arial" charset="0"/>
              </a:rPr>
              <a:t>Trinity Western University</a:t>
            </a:r>
            <a:endParaRPr lang="en-US" sz="3600" dirty="0" smtClean="0">
              <a:solidFill>
                <a:schemeClr val="accent4"/>
              </a:solidFill>
              <a:latin typeface="Arial" charset="0"/>
            </a:endParaRPr>
          </a:p>
        </p:txBody>
      </p:sp>
      <p:sp>
        <p:nvSpPr>
          <p:cNvPr id="216067" name="Rectangle 3"/>
          <p:cNvSpPr>
            <a:spLocks noChangeArrowheads="1"/>
          </p:cNvSpPr>
          <p:nvPr/>
        </p:nvSpPr>
        <p:spPr bwMode="auto">
          <a:xfrm>
            <a:off x="0" y="1905000"/>
            <a:ext cx="9144000" cy="28956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defRPr/>
            </a:pP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defRPr/>
            </a:pP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buFont typeface="Wingdings" pitchFamily="-109" charset="2"/>
              <a:buBlip>
                <a:blip r:embed="rId3"/>
              </a:buBlip>
              <a:defRPr/>
            </a:pPr>
            <a:endParaRPr lang="en-US" sz="1400" i="0" dirty="0">
              <a:effectLst>
                <a:outerShdw blurRad="38100" dist="38100" dir="2700000" algn="tl">
                  <a:srgbClr val="000000">
                    <a:alpha val="43137"/>
                  </a:srgbClr>
                </a:outerShdw>
              </a:effectLst>
              <a:latin typeface="Tahoma" pitchFamily="-109"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8229600" cy="1066800"/>
          </a:xfrm>
        </p:spPr>
        <p:txBody>
          <a:bodyPr rtlCol="0">
            <a:normAutofit/>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Theoretical Perspectives</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The implementation of FRIENDS within schools is an:</a:t>
            </a:r>
          </a:p>
          <a:p>
            <a:pPr marL="800100" lvl="1"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Evidence-based program</a:t>
            </a: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It is the only evidence-based program endorsed by the World Health Organization as an effective program for the prevention and treatment of anxiety and depression in children and youth (WHO, 2004).</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8229600" cy="1066800"/>
          </a:xfrm>
        </p:spPr>
        <p:txBody>
          <a:bodyPr rtlCol="0">
            <a:normAutofit/>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Theoretical Perspectives Cont’d</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lvl="1"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Cognitive-behavioural program which emphasizes the:</a:t>
            </a:r>
          </a:p>
          <a:p>
            <a:pPr marL="342900" indent="-342900" algn="l">
              <a:lnSpc>
                <a:spcPct val="90000"/>
              </a:lnSpc>
              <a:spcBef>
                <a:spcPct val="60000"/>
              </a:spcBef>
              <a:buClr>
                <a:schemeClr val="hlink"/>
              </a:buClr>
              <a:buSzPct val="65000"/>
              <a:buFont typeface="Wingdings" pitchFamily="2" charset="2"/>
              <a:buChar char="q"/>
              <a:defRPr/>
            </a:pPr>
            <a:r>
              <a:rPr lang="en-CA" i="0" dirty="0">
                <a:solidFill>
                  <a:srgbClr val="C00000"/>
                </a:solidFill>
                <a:effectLst>
                  <a:outerShdw blurRad="38100" dist="38100" dir="2700000" algn="tl">
                    <a:srgbClr val="000000">
                      <a:alpha val="43137"/>
                    </a:srgbClr>
                  </a:outerShdw>
                </a:effectLst>
              </a:rPr>
              <a:t>Physiological</a:t>
            </a:r>
            <a:r>
              <a:rPr lang="en-CA" i="0" dirty="0">
                <a:effectLst>
                  <a:outerShdw blurRad="38100" dist="38100" dir="2700000" algn="tl">
                    <a:srgbClr val="000000">
                      <a:alpha val="43137"/>
                    </a:srgbClr>
                  </a:outerShdw>
                </a:effectLst>
              </a:rPr>
              <a:t>: Awareness of body clues (includes sweaty palms, nausea and increased heart rate) </a:t>
            </a:r>
          </a:p>
          <a:p>
            <a:pPr marL="342900" indent="-342900" algn="l">
              <a:lnSpc>
                <a:spcPct val="90000"/>
              </a:lnSpc>
              <a:spcBef>
                <a:spcPct val="60000"/>
              </a:spcBef>
              <a:buClr>
                <a:schemeClr val="hlink"/>
              </a:buClr>
              <a:buSzPct val="65000"/>
              <a:buFont typeface="Wingdings" pitchFamily="2" charset="2"/>
              <a:buChar char="Ø"/>
              <a:defRPr/>
            </a:pPr>
            <a:r>
              <a:rPr lang="en-CA" i="0" dirty="0">
                <a:effectLst>
                  <a:outerShdw blurRad="38100" dist="38100" dir="2700000" algn="tl">
                    <a:srgbClr val="000000">
                      <a:alpha val="43137"/>
                    </a:srgbClr>
                  </a:outerShdw>
                </a:effectLst>
              </a:rPr>
              <a:t>Implementation teaches: Relaxation / deep breathing</a:t>
            </a:r>
          </a:p>
          <a:p>
            <a:pPr marL="342900" indent="-342900" algn="l">
              <a:lnSpc>
                <a:spcPct val="90000"/>
              </a:lnSpc>
              <a:spcBef>
                <a:spcPct val="60000"/>
              </a:spcBef>
              <a:buClr>
                <a:schemeClr val="hlink"/>
              </a:buClr>
              <a:buSzPct val="65000"/>
              <a:buFont typeface="Wingdings" pitchFamily="2" charset="2"/>
              <a:buChar char="q"/>
              <a:defRPr/>
            </a:pPr>
            <a:r>
              <a:rPr lang="en-CA" i="0" dirty="0">
                <a:solidFill>
                  <a:srgbClr val="C00000"/>
                </a:solidFill>
                <a:effectLst>
                  <a:outerShdw blurRad="38100" dist="38100" dir="2700000" algn="tl">
                    <a:srgbClr val="000000">
                      <a:alpha val="43137"/>
                    </a:srgbClr>
                  </a:outerShdw>
                </a:effectLst>
              </a:rPr>
              <a:t>Cognitive</a:t>
            </a:r>
            <a:r>
              <a:rPr lang="en-CA" i="0" dirty="0">
                <a:effectLst>
                  <a:outerShdw blurRad="38100" dist="38100" dir="2700000" algn="tl">
                    <a:srgbClr val="000000">
                      <a:alpha val="43137"/>
                    </a:srgbClr>
                  </a:outerShdw>
                </a:effectLst>
              </a:rPr>
              <a:t>: Negative self-talk, negative view of self, worrying, helplessness and hopelessness.</a:t>
            </a:r>
          </a:p>
          <a:p>
            <a:pPr marL="342900" indent="-342900" algn="l">
              <a:lnSpc>
                <a:spcPct val="90000"/>
              </a:lnSpc>
              <a:spcBef>
                <a:spcPct val="60000"/>
              </a:spcBef>
              <a:buClr>
                <a:schemeClr val="hlink"/>
              </a:buClr>
              <a:buSzPct val="65000"/>
              <a:buFont typeface="Wingdings" pitchFamily="2" charset="2"/>
              <a:buChar char="Ø"/>
              <a:defRPr/>
            </a:pPr>
            <a:r>
              <a:rPr lang="en-CA" i="0" dirty="0">
                <a:effectLst>
                  <a:outerShdw blurRad="38100" dist="38100" dir="2700000" algn="tl">
                    <a:srgbClr val="000000">
                      <a:alpha val="43137"/>
                    </a:srgbClr>
                  </a:outerShdw>
                </a:effectLst>
              </a:rPr>
              <a:t>Implementation teaches: Positive self-talk, self-reward.</a:t>
            </a:r>
          </a:p>
          <a:p>
            <a:pPr marL="342900" indent="-342900" algn="l">
              <a:lnSpc>
                <a:spcPct val="90000"/>
              </a:lnSpc>
              <a:spcBef>
                <a:spcPct val="60000"/>
              </a:spcBef>
              <a:buClr>
                <a:schemeClr val="hlink"/>
              </a:buClr>
              <a:buSzPct val="65000"/>
              <a:buFont typeface="Wingdings" pitchFamily="2" charset="2"/>
              <a:buChar char="q"/>
              <a:defRPr/>
            </a:pPr>
            <a:r>
              <a:rPr lang="en-CA" i="0" dirty="0">
                <a:solidFill>
                  <a:srgbClr val="C00000"/>
                </a:solidFill>
                <a:effectLst>
                  <a:outerShdw blurRad="38100" dist="38100" dir="2700000" algn="tl">
                    <a:srgbClr val="000000">
                      <a:alpha val="43137"/>
                    </a:srgbClr>
                  </a:outerShdw>
                </a:effectLst>
              </a:rPr>
              <a:t>Learning</a:t>
            </a:r>
            <a:r>
              <a:rPr lang="en-CA" i="0" dirty="0">
                <a:effectLst>
                  <a:outerShdw blurRad="38100" dist="38100" dir="2700000" algn="tl">
                    <a:srgbClr val="000000">
                      <a:alpha val="43137"/>
                    </a:srgbClr>
                  </a:outerShdw>
                </a:effectLst>
              </a:rPr>
              <a:t>: Negative social learning experiences, lack of positive coping skills and problem-solving deficits.</a:t>
            </a:r>
          </a:p>
          <a:p>
            <a:pPr marL="342900" indent="-342900" algn="l">
              <a:lnSpc>
                <a:spcPct val="90000"/>
              </a:lnSpc>
              <a:spcBef>
                <a:spcPct val="60000"/>
              </a:spcBef>
              <a:buClr>
                <a:schemeClr val="hlink"/>
              </a:buClr>
              <a:buSzPct val="65000"/>
              <a:buFont typeface="Wingdings" pitchFamily="2" charset="2"/>
              <a:buChar char="Ø"/>
              <a:defRPr/>
            </a:pPr>
            <a:r>
              <a:rPr lang="en-CA" i="0" dirty="0">
                <a:effectLst>
                  <a:outerShdw blurRad="38100" dist="38100" dir="2700000" algn="tl">
                    <a:srgbClr val="000000">
                      <a:alpha val="43137"/>
                    </a:srgbClr>
                  </a:outerShdw>
                </a:effectLst>
              </a:rPr>
              <a:t>Implementation teaches: Coping skills, problem-solving skills and peer support.</a:t>
            </a:r>
          </a:p>
          <a:p>
            <a:pPr marL="342900" indent="-342900" algn="l">
              <a:lnSpc>
                <a:spcPct val="90000"/>
              </a:lnSpc>
              <a:spcBef>
                <a:spcPct val="60000"/>
              </a:spcBef>
              <a:buClr>
                <a:schemeClr val="hlink"/>
              </a:buClr>
              <a:buSzPct val="65000"/>
              <a:defRPr/>
            </a:pP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defRPr/>
            </a:pP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buFont typeface="Wingdings" pitchFamily="2" charset="2"/>
              <a:buChar char="q"/>
              <a:defRPr/>
            </a:pPr>
            <a:endParaRPr lang="en-CA" i="0" dirty="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000125"/>
            <a:ext cx="8229600" cy="1143000"/>
          </a:xfrm>
        </p:spPr>
        <p:txBody>
          <a:bodyPr>
            <a:normAutofit fontScale="90000"/>
          </a:bodyPr>
          <a:lstStyle/>
          <a:p>
            <a:pPr algn="ctr" fontAlgn="auto">
              <a:spcAft>
                <a:spcPts val="0"/>
              </a:spcAft>
              <a:defRPr/>
            </a:pPr>
            <a:r>
              <a:rPr lang="en-CA" b="1" dirty="0" smtClean="0">
                <a:solidFill>
                  <a:schemeClr val="accent3"/>
                </a:solidFill>
              </a:rPr>
              <a:t>The Development, Maintenance and Experience of Anxiety</a:t>
            </a:r>
            <a:endParaRPr lang="en-CA" b="1" dirty="0">
              <a:solidFill>
                <a:schemeClr val="accent3"/>
              </a:solidFill>
            </a:endParaRPr>
          </a:p>
        </p:txBody>
      </p:sp>
      <p:graphicFrame>
        <p:nvGraphicFramePr>
          <p:cNvPr id="5" name="Content Placeholder 4"/>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fontAlgn="auto">
              <a:spcAft>
                <a:spcPts val="0"/>
              </a:spcAft>
              <a:defRPr/>
            </a:pPr>
            <a:r>
              <a:rPr lang="en-CA" b="1" dirty="0" smtClean="0">
                <a:solidFill>
                  <a:schemeClr val="accent3"/>
                </a:solidFill>
              </a:rPr>
              <a:t>FRIENDS</a:t>
            </a:r>
            <a:endParaRPr lang="en-CA" b="1" dirty="0">
              <a:solidFill>
                <a:schemeClr val="accent3"/>
              </a:solidFill>
            </a:endParaRPr>
          </a:p>
        </p:txBody>
      </p:sp>
      <p:sp>
        <p:nvSpPr>
          <p:cNvPr id="3" name="Content Placeholder 2"/>
          <p:cNvSpPr>
            <a:spLocks noGrp="1"/>
          </p:cNvSpPr>
          <p:nvPr>
            <p:ph idx="1"/>
          </p:nvPr>
        </p:nvSpPr>
        <p:spPr/>
        <p:txBody>
          <a:bodyPr>
            <a:normAutofit/>
          </a:bodyPr>
          <a:lstStyle/>
          <a:p>
            <a:pPr marL="420624" indent="-384048" fontAlgn="auto">
              <a:spcAft>
                <a:spcPts val="0"/>
              </a:spcAft>
              <a:buFont typeface="Wingdings 2"/>
              <a:buNone/>
              <a:defRPr/>
            </a:pPr>
            <a:r>
              <a:rPr lang="en-CA" sz="3600" b="1" dirty="0" smtClean="0"/>
              <a:t>F</a:t>
            </a:r>
            <a:r>
              <a:rPr lang="en-CA" dirty="0" smtClean="0"/>
              <a:t>eelings</a:t>
            </a:r>
          </a:p>
          <a:p>
            <a:pPr marL="420624" indent="-384048" fontAlgn="auto">
              <a:spcAft>
                <a:spcPts val="0"/>
              </a:spcAft>
              <a:buFont typeface="Wingdings 2"/>
              <a:buNone/>
              <a:defRPr/>
            </a:pPr>
            <a:r>
              <a:rPr lang="en-CA" sz="3600" b="1" dirty="0" smtClean="0"/>
              <a:t>R</a:t>
            </a:r>
            <a:r>
              <a:rPr lang="en-CA" dirty="0" smtClean="0"/>
              <a:t>emember to relax</a:t>
            </a:r>
          </a:p>
          <a:p>
            <a:pPr marL="420624" indent="-384048" fontAlgn="auto">
              <a:spcAft>
                <a:spcPts val="0"/>
              </a:spcAft>
              <a:buFont typeface="Wingdings 2"/>
              <a:buNone/>
              <a:defRPr/>
            </a:pPr>
            <a:r>
              <a:rPr lang="en-CA" sz="3600" b="1" dirty="0" smtClean="0"/>
              <a:t>I</a:t>
            </a:r>
            <a:r>
              <a:rPr lang="en-CA" dirty="0" smtClean="0"/>
              <a:t> can do it! I can try my best!</a:t>
            </a:r>
          </a:p>
          <a:p>
            <a:pPr marL="420624" indent="-384048" fontAlgn="auto">
              <a:spcAft>
                <a:spcPts val="0"/>
              </a:spcAft>
              <a:buFont typeface="Wingdings 2"/>
              <a:buNone/>
              <a:defRPr/>
            </a:pPr>
            <a:r>
              <a:rPr lang="en-CA" sz="3600" b="1" dirty="0" smtClean="0"/>
              <a:t>E</a:t>
            </a:r>
            <a:r>
              <a:rPr lang="en-CA" dirty="0" smtClean="0"/>
              <a:t>xplore solutions and coping step plans</a:t>
            </a:r>
          </a:p>
          <a:p>
            <a:pPr marL="420624" indent="-384048" fontAlgn="auto">
              <a:spcAft>
                <a:spcPts val="0"/>
              </a:spcAft>
              <a:buFont typeface="Wingdings 2"/>
              <a:buNone/>
              <a:defRPr/>
            </a:pPr>
            <a:r>
              <a:rPr lang="en-CA" sz="3600" b="1" dirty="0" smtClean="0"/>
              <a:t>N</a:t>
            </a:r>
            <a:r>
              <a:rPr lang="en-CA" dirty="0" smtClean="0"/>
              <a:t>ow reward yourself! You’ve done your best!</a:t>
            </a:r>
          </a:p>
          <a:p>
            <a:pPr marL="420624" indent="-384048" fontAlgn="auto">
              <a:spcAft>
                <a:spcPts val="0"/>
              </a:spcAft>
              <a:buFont typeface="Wingdings 2"/>
              <a:buNone/>
              <a:defRPr/>
            </a:pPr>
            <a:r>
              <a:rPr lang="en-CA" sz="3600" b="1" dirty="0" smtClean="0"/>
              <a:t>D</a:t>
            </a:r>
            <a:r>
              <a:rPr lang="en-CA" dirty="0" smtClean="0"/>
              <a:t>on’t forget to practice!</a:t>
            </a:r>
          </a:p>
          <a:p>
            <a:pPr marL="420624" indent="-384048" fontAlgn="auto">
              <a:spcAft>
                <a:spcPts val="0"/>
              </a:spcAft>
              <a:buFont typeface="Wingdings 2"/>
              <a:buNone/>
              <a:defRPr/>
            </a:pPr>
            <a:r>
              <a:rPr lang="en-CA" sz="3600" b="1" dirty="0" smtClean="0"/>
              <a:t>S</a:t>
            </a:r>
            <a:r>
              <a:rPr lang="en-CA" dirty="0" smtClean="0"/>
              <a:t>mile! Stay calm for life!</a:t>
            </a:r>
            <a:endParaRPr lang="en-CA"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8229600" cy="1066800"/>
          </a:xfrm>
        </p:spPr>
        <p:txBody>
          <a:bodyPr rtlCol="0">
            <a:normAutofit/>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Research Questions</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Type of research: Qualitative</a:t>
            </a: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Research Questions 1: What will help educators in implementing FRIENDS as required by the </a:t>
            </a:r>
            <a:r>
              <a:rPr lang="en-CA" i="0" dirty="0" smtClean="0">
                <a:effectLst>
                  <a:outerShdw blurRad="38100" dist="38100" dir="2700000" algn="tl">
                    <a:srgbClr val="000000">
                      <a:alpha val="43137"/>
                    </a:srgbClr>
                  </a:outerShdw>
                </a:effectLst>
              </a:rPr>
              <a:t>licensee?</a:t>
            </a: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Research Question 2: What is hindering educators in implementing FRIENDS as required by the </a:t>
            </a:r>
            <a:r>
              <a:rPr lang="en-CA" i="0" dirty="0" smtClean="0">
                <a:effectLst>
                  <a:outerShdw blurRad="38100" dist="38100" dir="2700000" algn="tl">
                    <a:srgbClr val="000000">
                      <a:alpha val="43137"/>
                    </a:srgbClr>
                  </a:outerShdw>
                </a:effectLst>
              </a:rPr>
              <a:t>licensee?</a:t>
            </a: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defRPr/>
            </a:pPr>
            <a:endParaRPr lang="en-CA" i="0" dirty="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8229600" cy="1066800"/>
          </a:xfrm>
        </p:spPr>
        <p:txBody>
          <a:bodyPr rtlCol="0">
            <a:normAutofit/>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Lit Review on Program Implementation</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Policymakers, program developers and program </a:t>
            </a:r>
            <a:r>
              <a:rPr lang="en-CA" i="0" dirty="0" smtClean="0">
                <a:effectLst>
                  <a:outerShdw blurRad="38100" dist="38100" dir="2700000" algn="tl">
                    <a:srgbClr val="000000">
                      <a:alpha val="43137"/>
                    </a:srgbClr>
                  </a:outerShdw>
                </a:effectLst>
              </a:rPr>
              <a:t>managers are </a:t>
            </a:r>
            <a:r>
              <a:rPr lang="en-CA" i="0" dirty="0">
                <a:effectLst>
                  <a:outerShdw blurRad="38100" dist="38100" dir="2700000" algn="tl">
                    <a:srgbClr val="000000">
                      <a:alpha val="43137"/>
                    </a:srgbClr>
                  </a:outerShdw>
                </a:effectLst>
              </a:rPr>
              <a:t>responsible for promoting programs</a:t>
            </a: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Implementation research seeks to understand: </a:t>
            </a:r>
          </a:p>
          <a:p>
            <a:pPr marL="342900"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Why a program operates as it does (Werner, 2004).</a:t>
            </a:r>
          </a:p>
          <a:p>
            <a:pPr marL="342900"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Develop recommendations for change or lessons for effective program design and administration.</a:t>
            </a: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Implementation research:</a:t>
            </a:r>
          </a:p>
          <a:p>
            <a:pPr marL="342900"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Can uncover plausible reasons why  a program is working or not</a:t>
            </a:r>
          </a:p>
          <a:p>
            <a:pPr marL="342900"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Can build hypotheses, themes and theories (Shannon, Robert &amp; Blevins, 2009).</a:t>
            </a:r>
          </a:p>
          <a:p>
            <a:pPr marL="342900" indent="-342900" algn="l">
              <a:lnSpc>
                <a:spcPct val="90000"/>
              </a:lnSpc>
              <a:spcBef>
                <a:spcPct val="60000"/>
              </a:spcBef>
              <a:buClr>
                <a:schemeClr val="hlink"/>
              </a:buClr>
              <a:buSzPct val="65000"/>
              <a:buFont typeface="Wingdings" pitchFamily="2" charset="2"/>
              <a:buChar char="v"/>
              <a:defRPr/>
            </a:pPr>
            <a:endParaRPr lang="en-CA" i="0" dirty="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1066800"/>
          </a:xfrm>
        </p:spPr>
        <p:txBody>
          <a:bodyPr rtlCol="0">
            <a:normAutofit fontScale="90000"/>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Lit Review on Program Implementation (Cont’d)</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Implementation studies according to (Jenson &amp; Fraser, 2006) is quite different from Evaluation research: </a:t>
            </a:r>
          </a:p>
          <a:p>
            <a:pPr marL="342900"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It does not estimate the impact, programs have on clients and other stakeholders</a:t>
            </a:r>
          </a:p>
          <a:p>
            <a:pPr marL="342900"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It does not answer what would have happened in the program's absence</a:t>
            </a: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Rather implementation research:</a:t>
            </a:r>
          </a:p>
          <a:p>
            <a:pPr marL="342900"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Looks at what is happening in the design, administration, operation and services</a:t>
            </a:r>
          </a:p>
          <a:p>
            <a:pPr marL="342900"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Explains the effectiveness and efficacy of the designed program (</a:t>
            </a:r>
            <a:r>
              <a:rPr lang="en-CA" i="0" dirty="0" err="1">
                <a:effectLst>
                  <a:outerShdw blurRad="38100" dist="38100" dir="2700000" algn="tl">
                    <a:srgbClr val="000000">
                      <a:alpha val="43137"/>
                    </a:srgbClr>
                  </a:outerShdw>
                </a:effectLst>
              </a:rPr>
              <a:t>Quint</a:t>
            </a:r>
            <a:r>
              <a:rPr lang="en-CA" i="0" dirty="0">
                <a:effectLst>
                  <a:outerShdw blurRad="38100" dist="38100" dir="2700000" algn="tl">
                    <a:srgbClr val="000000">
                      <a:alpha val="43137"/>
                    </a:srgbClr>
                  </a:outerShdw>
                </a:effectLst>
              </a:rPr>
              <a:t>, Fink &amp; </a:t>
            </a:r>
            <a:r>
              <a:rPr lang="en-CA" i="0" dirty="0" err="1">
                <a:effectLst>
                  <a:outerShdw blurRad="38100" dist="38100" dir="2700000" algn="tl">
                    <a:srgbClr val="000000">
                      <a:alpha val="43137"/>
                    </a:srgbClr>
                  </a:outerShdw>
                </a:effectLst>
              </a:rPr>
              <a:t>Rowser</a:t>
            </a:r>
            <a:r>
              <a:rPr lang="en-CA" i="0" dirty="0">
                <a:effectLst>
                  <a:outerShdw blurRad="38100" dist="38100" dir="2700000" algn="tl">
                    <a:srgbClr val="000000">
                      <a:alpha val="43137"/>
                    </a:srgbClr>
                  </a:outerShdw>
                </a:effectLst>
              </a:rPr>
              <a:t>, 1991).</a:t>
            </a:r>
          </a:p>
          <a:p>
            <a:pPr marL="342900" indent="-342900" algn="l">
              <a:lnSpc>
                <a:spcPct val="90000"/>
              </a:lnSpc>
              <a:spcBef>
                <a:spcPct val="60000"/>
              </a:spcBef>
              <a:buClr>
                <a:schemeClr val="hlink"/>
              </a:buClr>
              <a:buSzPct val="65000"/>
              <a:buFont typeface="Wingdings" pitchFamily="2" charset="2"/>
              <a:buChar char="v"/>
              <a:defRPr/>
            </a:pPr>
            <a:endParaRPr lang="en-CA" i="0" dirty="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8229600" cy="1066800"/>
          </a:xfrm>
        </p:spPr>
        <p:txBody>
          <a:bodyPr rtlCol="0">
            <a:normAutofit fontScale="90000"/>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Lit Review on Program Implementation Cont’d</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The core mission of implementation research is:</a:t>
            </a:r>
          </a:p>
          <a:p>
            <a:pPr marL="342900"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To describe, assess and explain “what is happening and why</a:t>
            </a:r>
            <a:r>
              <a:rPr lang="en-CA" i="0" dirty="0" smtClean="0">
                <a:effectLst>
                  <a:outerShdw blurRad="38100" dist="38100" dir="2700000" algn="tl">
                    <a:srgbClr val="000000">
                      <a:alpha val="43137"/>
                    </a:srgbClr>
                  </a:outerShdw>
                </a:effectLst>
              </a:rPr>
              <a:t>”</a:t>
            </a: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Reynolds, 2000; Werner, 2004 and </a:t>
            </a:r>
            <a:r>
              <a:rPr lang="en-CA" i="0" dirty="0" err="1">
                <a:effectLst>
                  <a:outerShdw blurRad="38100" dist="38100" dir="2700000" algn="tl">
                    <a:srgbClr val="000000">
                      <a:alpha val="43137"/>
                    </a:srgbClr>
                  </a:outerShdw>
                </a:effectLst>
              </a:rPr>
              <a:t>Mertens</a:t>
            </a:r>
            <a:r>
              <a:rPr lang="en-CA" i="0" dirty="0">
                <a:effectLst>
                  <a:outerShdw blurRad="38100" dist="38100" dir="2700000" algn="tl">
                    <a:srgbClr val="000000">
                      <a:alpha val="43137"/>
                    </a:srgbClr>
                  </a:outerShdw>
                </a:effectLst>
              </a:rPr>
              <a:t>, 2005 agree that:</a:t>
            </a:r>
          </a:p>
          <a:p>
            <a:pPr marL="342900"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Program Implementation research asks the question;</a:t>
            </a:r>
          </a:p>
          <a:p>
            <a:pPr marL="342900" indent="-342900" algn="l">
              <a:lnSpc>
                <a:spcPct val="90000"/>
              </a:lnSpc>
              <a:spcBef>
                <a:spcPct val="60000"/>
              </a:spcBef>
              <a:buClr>
                <a:schemeClr val="hlink"/>
              </a:buClr>
              <a:buSzPct val="65000"/>
              <a:buFont typeface="Wingdings" pitchFamily="2" charset="2"/>
              <a:buChar char="Ø"/>
              <a:defRPr/>
            </a:pPr>
            <a:r>
              <a:rPr lang="en-CA" i="0" dirty="0">
                <a:effectLst>
                  <a:outerShdw blurRad="38100" dist="38100" dir="2700000" algn="tl">
                    <a:srgbClr val="000000">
                      <a:alpha val="43137"/>
                    </a:srgbClr>
                  </a:outerShdw>
                </a:effectLst>
              </a:rPr>
              <a:t>“Are program processes and systems operating as planned and if not, how and why?”</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8229600" cy="1066800"/>
          </a:xfrm>
        </p:spPr>
        <p:txBody>
          <a:bodyPr rtlCol="0">
            <a:normAutofit fontScale="90000"/>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Factors and Issues in the Implementation of FRIENDS</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The literature on the FRIENDS implementation is quite scarce as research on FRIENDS has been mostly conducted to look at the effectiveness and impact studies. However, 3 issues stand out the most in the implementation of FRIENDS:</a:t>
            </a:r>
          </a:p>
          <a:p>
            <a:pPr marL="342900"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The role of the school (</a:t>
            </a:r>
            <a:r>
              <a:rPr lang="en-CA" i="0" dirty="0" err="1">
                <a:effectLst>
                  <a:outerShdw blurRad="38100" dist="38100" dir="2700000" algn="tl">
                    <a:srgbClr val="000000">
                      <a:alpha val="43137"/>
                    </a:srgbClr>
                  </a:outerShdw>
                </a:effectLst>
              </a:rPr>
              <a:t>Misfud</a:t>
            </a:r>
            <a:r>
              <a:rPr lang="en-CA" i="0" dirty="0">
                <a:effectLst>
                  <a:outerShdw blurRad="38100" dist="38100" dir="2700000" algn="tl">
                    <a:srgbClr val="000000">
                      <a:alpha val="43137"/>
                    </a:srgbClr>
                  </a:outerShdw>
                </a:effectLst>
              </a:rPr>
              <a:t> &amp; </a:t>
            </a:r>
            <a:r>
              <a:rPr lang="en-CA" i="0" dirty="0" err="1">
                <a:effectLst>
                  <a:outerShdw blurRad="38100" dist="38100" dir="2700000" algn="tl">
                    <a:srgbClr val="000000">
                      <a:alpha val="43137"/>
                    </a:srgbClr>
                  </a:outerShdw>
                </a:effectLst>
              </a:rPr>
              <a:t>Rapee</a:t>
            </a:r>
            <a:r>
              <a:rPr lang="en-CA" i="0" dirty="0">
                <a:effectLst>
                  <a:outerShdw blurRad="38100" dist="38100" dir="2700000" algn="tl">
                    <a:srgbClr val="000000">
                      <a:alpha val="43137"/>
                    </a:srgbClr>
                  </a:outerShdw>
                </a:effectLst>
              </a:rPr>
              <a:t>, 2005; </a:t>
            </a:r>
            <a:r>
              <a:rPr lang="en-CA" i="0" dirty="0" err="1">
                <a:effectLst>
                  <a:outerShdw blurRad="38100" dist="38100" dir="2700000" algn="tl">
                    <a:srgbClr val="000000">
                      <a:alpha val="43137"/>
                    </a:srgbClr>
                  </a:outerShdw>
                </a:effectLst>
              </a:rPr>
              <a:t>Chavira</a:t>
            </a:r>
            <a:r>
              <a:rPr lang="en-CA" i="0" dirty="0">
                <a:effectLst>
                  <a:outerShdw blurRad="38100" dist="38100" dir="2700000" algn="tl">
                    <a:srgbClr val="000000">
                      <a:alpha val="43137"/>
                    </a:srgbClr>
                  </a:outerShdw>
                </a:effectLst>
              </a:rPr>
              <a:t> &amp; Stein, 2005, </a:t>
            </a:r>
            <a:r>
              <a:rPr lang="en-CA" i="0" dirty="0" err="1">
                <a:effectLst>
                  <a:outerShdw blurRad="38100" dist="38100" dir="2700000" algn="tl">
                    <a:srgbClr val="000000">
                      <a:alpha val="43137"/>
                    </a:srgbClr>
                  </a:outerShdw>
                </a:effectLst>
              </a:rPr>
              <a:t>Lockman</a:t>
            </a:r>
            <a:r>
              <a:rPr lang="en-CA" i="0" dirty="0">
                <a:effectLst>
                  <a:outerShdw blurRad="38100" dist="38100" dir="2700000" algn="tl">
                    <a:srgbClr val="000000">
                      <a:alpha val="43137"/>
                    </a:srgbClr>
                  </a:outerShdw>
                </a:effectLst>
              </a:rPr>
              <a:t> et al., 2009 &amp; Samson, 2009).</a:t>
            </a:r>
          </a:p>
          <a:p>
            <a:pPr marL="342900"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Parental concerns (Farrell &amp; Barrett, 2007; </a:t>
            </a:r>
            <a:r>
              <a:rPr lang="en-CA" i="0" dirty="0" err="1">
                <a:effectLst>
                  <a:outerShdw blurRad="38100" dist="38100" dir="2700000" algn="tl">
                    <a:srgbClr val="000000">
                      <a:alpha val="43137"/>
                    </a:srgbClr>
                  </a:outerShdw>
                </a:effectLst>
              </a:rPr>
              <a:t>McLone</a:t>
            </a:r>
            <a:r>
              <a:rPr lang="en-CA" i="0" dirty="0">
                <a:effectLst>
                  <a:outerShdw blurRad="38100" dist="38100" dir="2700000" algn="tl">
                    <a:srgbClr val="000000">
                      <a:alpha val="43137"/>
                    </a:srgbClr>
                  </a:outerShdw>
                </a:effectLst>
              </a:rPr>
              <a:t> et al., 2006).</a:t>
            </a:r>
          </a:p>
          <a:p>
            <a:pPr marL="342900" indent="-342900" algn="l">
              <a:lnSpc>
                <a:spcPct val="90000"/>
              </a:lnSpc>
              <a:spcBef>
                <a:spcPct val="60000"/>
              </a:spcBef>
              <a:buClr>
                <a:schemeClr val="hlink"/>
              </a:buClr>
              <a:buSzPct val="65000"/>
              <a:buFont typeface="Wingdings" pitchFamily="2" charset="2"/>
              <a:buChar char="q"/>
              <a:defRPr/>
            </a:pPr>
            <a:r>
              <a:rPr lang="en-CA" i="0" dirty="0" smtClean="0">
                <a:effectLst>
                  <a:outerShdw blurRad="38100" dist="38100" dir="2700000" algn="tl">
                    <a:srgbClr val="000000">
                      <a:alpha val="43137"/>
                    </a:srgbClr>
                  </a:outerShdw>
                </a:effectLst>
              </a:rPr>
              <a:t>Treatment fidelity </a:t>
            </a:r>
            <a:r>
              <a:rPr lang="en-CA" i="0" dirty="0">
                <a:effectLst>
                  <a:outerShdw blurRad="38100" dist="38100" dir="2700000" algn="tl">
                    <a:srgbClr val="000000">
                      <a:alpha val="43137"/>
                    </a:srgbClr>
                  </a:outerShdw>
                </a:effectLst>
              </a:rPr>
              <a:t>(Miller, 2008; Evan &amp; </a:t>
            </a:r>
            <a:r>
              <a:rPr lang="en-CA" i="0" dirty="0" err="1">
                <a:effectLst>
                  <a:outerShdw blurRad="38100" dist="38100" dir="2700000" algn="tl">
                    <a:srgbClr val="000000">
                      <a:alpha val="43137"/>
                    </a:srgbClr>
                  </a:outerShdw>
                </a:effectLst>
              </a:rPr>
              <a:t>Weist</a:t>
            </a:r>
            <a:r>
              <a:rPr lang="en-CA" i="0" dirty="0">
                <a:effectLst>
                  <a:outerShdw blurRad="38100" dist="38100" dir="2700000" algn="tl">
                    <a:srgbClr val="000000">
                      <a:alpha val="43137"/>
                    </a:srgbClr>
                  </a:outerShdw>
                </a:effectLst>
              </a:rPr>
              <a:t>, 2004; </a:t>
            </a:r>
            <a:r>
              <a:rPr lang="en-CA" i="0" dirty="0" err="1">
                <a:effectLst>
                  <a:outerShdw blurRad="38100" dist="38100" dir="2700000" algn="tl">
                    <a:srgbClr val="000000">
                      <a:alpha val="43137"/>
                    </a:srgbClr>
                  </a:outerShdw>
                </a:effectLst>
              </a:rPr>
              <a:t>Henggeler</a:t>
            </a:r>
            <a:r>
              <a:rPr lang="en-CA" i="0" dirty="0">
                <a:effectLst>
                  <a:outerShdw blurRad="38100" dist="38100" dir="2700000" algn="tl">
                    <a:srgbClr val="000000">
                      <a:alpha val="43137"/>
                    </a:srgbClr>
                  </a:outerShdw>
                </a:effectLst>
              </a:rPr>
              <a:t> et al., 1997).</a:t>
            </a:r>
          </a:p>
          <a:p>
            <a:pPr marL="342900" indent="-342900" algn="l">
              <a:lnSpc>
                <a:spcPct val="90000"/>
              </a:lnSpc>
              <a:spcBef>
                <a:spcPct val="60000"/>
              </a:spcBef>
              <a:buClr>
                <a:schemeClr val="hlink"/>
              </a:buClr>
              <a:buSzPct val="65000"/>
              <a:buFont typeface="Wingdings" pitchFamily="2" charset="2"/>
              <a:buChar char="v"/>
              <a:defRPr/>
            </a:pPr>
            <a:endParaRPr lang="en-CA" i="0" dirty="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8229600" cy="1066800"/>
          </a:xfrm>
        </p:spPr>
        <p:txBody>
          <a:bodyPr rtlCol="0">
            <a:normAutofit/>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Research Paradigm</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Post Positivist Paradigm and Constructivist paradigm</a:t>
            </a:r>
          </a:p>
          <a:p>
            <a:pPr marL="342900"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Post Positivist (more prominent in data analysis)</a:t>
            </a:r>
          </a:p>
          <a:p>
            <a:pPr marL="342900" indent="-342900" algn="l">
              <a:lnSpc>
                <a:spcPct val="90000"/>
              </a:lnSpc>
              <a:spcBef>
                <a:spcPct val="60000"/>
              </a:spcBef>
              <a:buClr>
                <a:schemeClr val="hlink"/>
              </a:buClr>
              <a:buSzPct val="65000"/>
              <a:buFont typeface="Wingdings" pitchFamily="2" charset="2"/>
              <a:buChar char="Ø"/>
              <a:defRPr/>
            </a:pPr>
            <a:r>
              <a:rPr lang="en-CA" i="0" dirty="0">
                <a:effectLst>
                  <a:outerShdw blurRad="38100" dist="38100" dir="2700000" algn="tl">
                    <a:srgbClr val="000000">
                      <a:alpha val="43137"/>
                    </a:srgbClr>
                  </a:outerShdw>
                </a:effectLst>
              </a:rPr>
              <a:t>Objectivity –reality does exist but can only be known imperfectly because of researcher’s human limitations.</a:t>
            </a:r>
          </a:p>
          <a:p>
            <a:pPr marL="342900" indent="-342900" algn="l">
              <a:lnSpc>
                <a:spcPct val="90000"/>
              </a:lnSpc>
              <a:spcBef>
                <a:spcPct val="60000"/>
              </a:spcBef>
              <a:buClr>
                <a:schemeClr val="hlink"/>
              </a:buClr>
              <a:buSzPct val="65000"/>
              <a:buFont typeface="Wingdings" pitchFamily="2" charset="2"/>
              <a:buChar char="Ø"/>
              <a:defRPr/>
            </a:pPr>
            <a:r>
              <a:rPr lang="en-CA" i="0" dirty="0">
                <a:effectLst>
                  <a:outerShdw blurRad="38100" dist="38100" dir="2700000" algn="tl">
                    <a:srgbClr val="000000">
                      <a:alpha val="43137"/>
                    </a:srgbClr>
                  </a:outerShdw>
                </a:effectLst>
              </a:rPr>
              <a:t>Thus a level of detachment will be maintained from participants.</a:t>
            </a:r>
          </a:p>
          <a:p>
            <a:pPr marL="514350" indent="-51435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Constructivist (when collecting data)</a:t>
            </a:r>
          </a:p>
          <a:p>
            <a:pPr marL="514350" indent="-514350" algn="l">
              <a:lnSpc>
                <a:spcPct val="90000"/>
              </a:lnSpc>
              <a:spcBef>
                <a:spcPct val="60000"/>
              </a:spcBef>
              <a:buClr>
                <a:schemeClr val="hlink"/>
              </a:buClr>
              <a:buSzPct val="65000"/>
              <a:buFont typeface="Wingdings" pitchFamily="2" charset="2"/>
              <a:buChar char="Ø"/>
              <a:defRPr/>
            </a:pPr>
            <a:r>
              <a:rPr lang="en-CA" i="0" dirty="0">
                <a:effectLst>
                  <a:outerShdw blurRad="38100" dist="38100" dir="2700000" algn="tl">
                    <a:srgbClr val="000000">
                      <a:alpha val="43137"/>
                    </a:srgbClr>
                  </a:outerShdw>
                </a:effectLst>
              </a:rPr>
              <a:t>Emphasizes a relativistic nature of reality, rejecting the notion of an objective truth.</a:t>
            </a:r>
          </a:p>
          <a:p>
            <a:pPr marL="514350" indent="-514350" algn="l">
              <a:lnSpc>
                <a:spcPct val="90000"/>
              </a:lnSpc>
              <a:spcBef>
                <a:spcPct val="60000"/>
              </a:spcBef>
              <a:buClr>
                <a:schemeClr val="hlink"/>
              </a:buClr>
              <a:buSzPct val="65000"/>
              <a:buFont typeface="Wingdings" pitchFamily="2" charset="2"/>
              <a:buChar char="Ø"/>
              <a:defRPr/>
            </a:pPr>
            <a:r>
              <a:rPr lang="en-CA" i="0" dirty="0">
                <a:effectLst>
                  <a:outerShdw blurRad="38100" dist="38100" dir="2700000" algn="tl">
                    <a:srgbClr val="000000">
                      <a:alpha val="43137"/>
                    </a:srgbClr>
                  </a:outerShdw>
                </a:effectLst>
              </a:rPr>
              <a:t>Participants and researcher construct reality and meaning throughout the study.</a:t>
            </a:r>
          </a:p>
          <a:p>
            <a:pPr marL="514350" indent="-514350" algn="l">
              <a:lnSpc>
                <a:spcPct val="90000"/>
              </a:lnSpc>
              <a:spcBef>
                <a:spcPct val="60000"/>
              </a:spcBef>
              <a:buClr>
                <a:schemeClr val="hlink"/>
              </a:buClr>
              <a:buSzPct val="65000"/>
              <a:defRPr/>
            </a:pPr>
            <a:r>
              <a:rPr lang="en-CA" i="0" dirty="0">
                <a:solidFill>
                  <a:srgbClr val="C00000"/>
                </a:solidFill>
                <a:effectLst>
                  <a:outerShdw blurRad="38100" dist="38100" dir="2700000" algn="tl">
                    <a:srgbClr val="000000">
                      <a:alpha val="43137"/>
                    </a:srgbClr>
                  </a:outerShdw>
                </a:effectLst>
              </a:rPr>
              <a:t>	</a:t>
            </a: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defRPr/>
            </a:pP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defRPr/>
            </a:pP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defRPr/>
            </a:pPr>
            <a:endParaRPr lang="en-CA" i="0" dirty="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8229600" cy="1066800"/>
          </a:xfrm>
        </p:spPr>
        <p:txBody>
          <a:bodyPr rtlCol="0">
            <a:normAutofit/>
          </a:bodyPr>
          <a:lstStyle/>
          <a:p>
            <a:pPr algn="ctr" fontAlgn="auto">
              <a:spcAft>
                <a:spcPts val="0"/>
              </a:spcAft>
              <a:defRPr/>
            </a:pPr>
            <a:r>
              <a:rPr lang="en-CA" sz="3600" dirty="0" smtClean="0">
                <a:effectLst>
                  <a:outerShdw blurRad="38100" dist="38100" dir="2700000" algn="tl">
                    <a:srgbClr val="000000">
                      <a:alpha val="43137"/>
                    </a:srgbClr>
                  </a:outerShdw>
                </a:effectLst>
                <a:latin typeface="Arial" charset="0"/>
              </a:rPr>
              <a:t>Overview</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buFont typeface="Wingdings" pitchFamily="2" charset="2"/>
              <a:buChar char="v"/>
              <a:defRPr/>
            </a:pPr>
            <a:endParaRPr lang="en-CA" i="0" dirty="0" smtClean="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Brief Introduction to the FRIENDS program</a:t>
            </a:r>
          </a:p>
          <a:p>
            <a:pPr marL="342900"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Orientation to my study</a:t>
            </a:r>
          </a:p>
          <a:p>
            <a:pPr marL="342900"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Using CIT </a:t>
            </a:r>
          </a:p>
          <a:p>
            <a:pPr marL="800100" lvl="1"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With examples from my program implementation research </a:t>
            </a:r>
          </a:p>
          <a:p>
            <a:pPr marL="342900" indent="-342900" algn="l">
              <a:lnSpc>
                <a:spcPct val="90000"/>
              </a:lnSpc>
              <a:spcBef>
                <a:spcPct val="60000"/>
              </a:spcBef>
              <a:buClr>
                <a:schemeClr val="hlink"/>
              </a:buClr>
              <a:buSzPct val="65000"/>
              <a:defRPr/>
            </a:pPr>
            <a:r>
              <a:rPr lang="en-CA" i="0" dirty="0">
                <a:effectLst>
                  <a:outerShdw blurRad="38100" dist="38100" dir="2700000" algn="tl">
                    <a:srgbClr val="000000">
                      <a:alpha val="43137"/>
                    </a:srgbClr>
                  </a:outerShdw>
                </a:effectLst>
              </a:rPr>
              <a:t>	</a:t>
            </a:r>
            <a:endParaRPr lang="en-US" sz="1400" i="0" dirty="0">
              <a:effectLst>
                <a:outerShdw blurRad="38100" dist="38100" dir="2700000" algn="tl">
                  <a:srgbClr val="000000">
                    <a:alpha val="43137"/>
                  </a:srgbClr>
                </a:outerShdw>
              </a:effectLst>
              <a:latin typeface="Tahoma" pitchFamily="-109"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1066800"/>
          </a:xfrm>
        </p:spPr>
        <p:txBody>
          <a:bodyPr rtlCol="0">
            <a:normAutofit/>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Proposed Sample</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School District 33, Chilliwack</a:t>
            </a: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Because 1) an environmental scan has shown that schools in this district do not adhere to treatment fidelity and 2) educators in this district have a minimal show-up rate at the FRIENDS training program.</a:t>
            </a: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Sampling strategy: Criterion Sampling </a:t>
            </a: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Sample size: </a:t>
            </a:r>
            <a:r>
              <a:rPr lang="en-CA" i="0" dirty="0" smtClean="0">
                <a:effectLst>
                  <a:outerShdw blurRad="38100" dist="38100" dir="2700000" algn="tl">
                    <a:srgbClr val="000000">
                      <a:alpha val="43137"/>
                    </a:srgbClr>
                  </a:outerShdw>
                </a:effectLst>
              </a:rPr>
              <a:t>12</a:t>
            </a: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Focus is on:</a:t>
            </a:r>
          </a:p>
          <a:p>
            <a:pPr marL="800100" lvl="1"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Principals and grade 4/5 teachers who have in the past implemented FRIENDS. </a:t>
            </a:r>
          </a:p>
          <a:p>
            <a:pPr marL="800100" lvl="1"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Those who are currently/or not doing it.  </a:t>
            </a:r>
          </a:p>
          <a:p>
            <a:pPr marL="342900" indent="-342900" algn="l">
              <a:lnSpc>
                <a:spcPct val="90000"/>
              </a:lnSpc>
              <a:spcBef>
                <a:spcPct val="60000"/>
              </a:spcBef>
              <a:buClr>
                <a:schemeClr val="hlink"/>
              </a:buClr>
              <a:buSzPct val="65000"/>
              <a:buFont typeface="Wingdings" pitchFamily="2" charset="2"/>
              <a:buChar char="v"/>
              <a:defRPr/>
            </a:pPr>
            <a:endParaRPr lang="en-CA" i="0" dirty="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1066800"/>
          </a:xfrm>
        </p:spPr>
        <p:txBody>
          <a:bodyPr rtlCol="0">
            <a:normAutofit/>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Method</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Critical Incident Technique (CIT) – because it </a:t>
            </a:r>
            <a:r>
              <a:rPr lang="en-CA" i="0" dirty="0" smtClean="0">
                <a:effectLst>
                  <a:outerShdw blurRad="38100" dist="38100" dir="2700000" algn="tl">
                    <a:srgbClr val="000000">
                      <a:alpha val="43137"/>
                    </a:srgbClr>
                  </a:outerShdw>
                </a:effectLst>
              </a:rPr>
              <a:t>is a unique research method that encompasses both qualitative and quantitative aspects of research to explore and analyze a social problem.</a:t>
            </a: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Purpose – CIT is used to describe an experience by identifying helpful as well as hindering critical incidents related to a specific experience such as FRIENDS. </a:t>
            </a: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Usefulness - We are using CIT to understand what helps and hinders educators in the implementation of FRIENDS in schools.</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1066800"/>
          </a:xfrm>
        </p:spPr>
        <p:txBody>
          <a:bodyPr rtlCol="0">
            <a:normAutofit/>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Method Cont’d</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CIT is also a flexible method comprising of 5 steps:</a:t>
            </a:r>
          </a:p>
          <a:p>
            <a:pPr marL="1028700" lvl="1" indent="-571500" algn="l">
              <a:lnSpc>
                <a:spcPct val="90000"/>
              </a:lnSpc>
              <a:spcBef>
                <a:spcPct val="60000"/>
              </a:spcBef>
              <a:buClr>
                <a:schemeClr val="hlink"/>
              </a:buClr>
              <a:buSzPct val="65000"/>
              <a:buFont typeface="+mj-lt"/>
              <a:buAutoNum type="romanUcPeriod"/>
              <a:defRPr/>
            </a:pPr>
            <a:r>
              <a:rPr lang="en-CA" i="0" dirty="0" smtClean="0">
                <a:effectLst>
                  <a:outerShdw blurRad="38100" dist="38100" dir="2700000" algn="tl">
                    <a:srgbClr val="000000">
                      <a:alpha val="43137"/>
                    </a:srgbClr>
                  </a:outerShdw>
                </a:effectLst>
              </a:rPr>
              <a:t>General aims of the study </a:t>
            </a:r>
          </a:p>
          <a:p>
            <a:pPr marL="1943100" lvl="3" indent="-571500" algn="l">
              <a:lnSpc>
                <a:spcPct val="90000"/>
              </a:lnSpc>
              <a:spcBef>
                <a:spcPct val="60000"/>
              </a:spcBef>
              <a:buClr>
                <a:schemeClr val="hlink"/>
              </a:buClr>
              <a:buSzPct val="65000"/>
              <a:buFont typeface="Arial" pitchFamily="34" charset="0"/>
              <a:buChar char="•"/>
              <a:defRPr/>
            </a:pPr>
            <a:r>
              <a:rPr lang="en-CA" i="0" dirty="0" smtClean="0">
                <a:effectLst>
                  <a:outerShdw blurRad="38100" dist="38100" dir="2700000" algn="tl">
                    <a:srgbClr val="000000">
                      <a:alpha val="43137"/>
                    </a:srgbClr>
                  </a:outerShdw>
                </a:effectLst>
              </a:rPr>
              <a:t>In my study this implied </a:t>
            </a:r>
            <a:r>
              <a:rPr lang="en-CA" i="0" dirty="0">
                <a:effectLst>
                  <a:outerShdw blurRad="38100" dist="38100" dir="2700000" algn="tl">
                    <a:srgbClr val="000000">
                      <a:alpha val="43137"/>
                    </a:srgbClr>
                  </a:outerShdw>
                </a:effectLst>
              </a:rPr>
              <a:t>knowing 1) the objective of the FRIENDS program and 2) what is the teacher or student who engages in  FRIENDS expected to accomplish?</a:t>
            </a:r>
          </a:p>
          <a:p>
            <a:pPr marL="1028700" lvl="1" indent="-571500" algn="l">
              <a:lnSpc>
                <a:spcPct val="90000"/>
              </a:lnSpc>
              <a:spcBef>
                <a:spcPct val="60000"/>
              </a:spcBef>
              <a:buClr>
                <a:schemeClr val="hlink"/>
              </a:buClr>
              <a:buSzPct val="65000"/>
              <a:buFont typeface="+mj-lt"/>
              <a:buAutoNum type="romanUcPeriod"/>
              <a:defRPr/>
            </a:pPr>
            <a:r>
              <a:rPr lang="en-CA" i="0" dirty="0" smtClean="0">
                <a:effectLst>
                  <a:outerShdw blurRad="38100" dist="38100" dir="2700000" algn="tl">
                    <a:srgbClr val="000000">
                      <a:alpha val="43137"/>
                    </a:srgbClr>
                  </a:outerShdw>
                </a:effectLst>
              </a:rPr>
              <a:t>Plans and specifications of the study </a:t>
            </a:r>
            <a:r>
              <a:rPr lang="en-CA" i="0" dirty="0">
                <a:effectLst>
                  <a:outerShdw blurRad="38100" dist="38100" dir="2700000" algn="tl">
                    <a:srgbClr val="000000">
                      <a:alpha val="43137"/>
                    </a:srgbClr>
                  </a:outerShdw>
                </a:effectLst>
              </a:rPr>
              <a:t>– Plan and specify how critical incidents regarding the general aim will be collected. </a:t>
            </a:r>
            <a:endParaRPr lang="en-CA" i="0" dirty="0" smtClean="0">
              <a:effectLst>
                <a:outerShdw blurRad="38100" dist="38100" dir="2700000" algn="tl">
                  <a:srgbClr val="000000">
                    <a:alpha val="43137"/>
                  </a:srgbClr>
                </a:outerShdw>
              </a:effectLst>
            </a:endParaRPr>
          </a:p>
          <a:p>
            <a:pPr marL="1943100" lvl="3" indent="-571500" algn="l">
              <a:lnSpc>
                <a:spcPct val="90000"/>
              </a:lnSpc>
              <a:spcBef>
                <a:spcPct val="60000"/>
              </a:spcBef>
              <a:buClr>
                <a:schemeClr val="hlink"/>
              </a:buClr>
              <a:buSzPct val="65000"/>
              <a:buFont typeface="Arial" pitchFamily="34" charset="0"/>
              <a:buChar char="•"/>
              <a:defRPr/>
            </a:pPr>
            <a:r>
              <a:rPr lang="en-CA" i="0" dirty="0" smtClean="0">
                <a:effectLst>
                  <a:outerShdw blurRad="38100" dist="38100" dir="2700000" algn="tl">
                    <a:srgbClr val="000000">
                      <a:alpha val="43137"/>
                    </a:srgbClr>
                  </a:outerShdw>
                </a:effectLst>
              </a:rPr>
              <a:t>Attention was </a:t>
            </a:r>
            <a:r>
              <a:rPr lang="en-CA" i="0" dirty="0">
                <a:effectLst>
                  <a:outerShdw blurRad="38100" dist="38100" dir="2700000" algn="tl">
                    <a:srgbClr val="000000">
                      <a:alpha val="43137"/>
                    </a:srgbClr>
                  </a:outerShdw>
                </a:effectLst>
              </a:rPr>
              <a:t>focussed on maintaining consistency to increase credibility.</a:t>
            </a:r>
          </a:p>
          <a:p>
            <a:pPr marL="342900" indent="-342900" algn="l">
              <a:lnSpc>
                <a:spcPct val="90000"/>
              </a:lnSpc>
              <a:spcBef>
                <a:spcPct val="60000"/>
              </a:spcBef>
              <a:buClr>
                <a:schemeClr val="hlink"/>
              </a:buClr>
              <a:buSzPct val="65000"/>
              <a:defRPr/>
            </a:pP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buFont typeface="Wingdings" pitchFamily="2" charset="2"/>
              <a:buChar char="v"/>
              <a:defRPr/>
            </a:pPr>
            <a:endParaRPr lang="en-CA" i="0" dirty="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1066800"/>
          </a:xfrm>
        </p:spPr>
        <p:txBody>
          <a:bodyPr rtlCol="0">
            <a:normAutofit/>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Method Cont’d</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1028700" lvl="1" indent="-571500" algn="l">
              <a:lnSpc>
                <a:spcPct val="90000"/>
              </a:lnSpc>
              <a:spcBef>
                <a:spcPct val="60000"/>
              </a:spcBef>
              <a:buClr>
                <a:schemeClr val="hlink"/>
              </a:buClr>
              <a:buSzPct val="65000"/>
              <a:buFont typeface="+mj-lt"/>
              <a:buAutoNum type="romanUcPeriod" startAt="3"/>
              <a:defRPr/>
            </a:pPr>
            <a:r>
              <a:rPr lang="en-CA" i="0" dirty="0">
                <a:effectLst>
                  <a:outerShdw blurRad="38100" dist="38100" dir="2700000" algn="tl">
                    <a:srgbClr val="000000">
                      <a:alpha val="43137"/>
                    </a:srgbClr>
                  </a:outerShdw>
                </a:effectLst>
              </a:rPr>
              <a:t>Data Collection </a:t>
            </a:r>
            <a:endParaRPr lang="en-CA" i="0" dirty="0" smtClean="0">
              <a:effectLst>
                <a:outerShdw blurRad="38100" dist="38100" dir="2700000" algn="tl">
                  <a:srgbClr val="000000">
                    <a:alpha val="43137"/>
                  </a:srgbClr>
                </a:outerShdw>
              </a:effectLst>
            </a:endParaRPr>
          </a:p>
          <a:p>
            <a:pPr marL="1485900" lvl="2" indent="-571500" algn="l">
              <a:lnSpc>
                <a:spcPct val="90000"/>
              </a:lnSpc>
              <a:spcBef>
                <a:spcPct val="60000"/>
              </a:spcBef>
              <a:buClr>
                <a:schemeClr val="hlink"/>
              </a:buClr>
              <a:buSzPct val="65000"/>
              <a:buFont typeface="Arial" pitchFamily="34" charset="0"/>
              <a:buChar char="•"/>
              <a:defRPr/>
            </a:pPr>
            <a:r>
              <a:rPr lang="en-CA" i="0" dirty="0" smtClean="0">
                <a:effectLst>
                  <a:outerShdw blurRad="38100" dist="38100" dir="2700000" algn="tl">
                    <a:srgbClr val="000000">
                      <a:alpha val="43137"/>
                    </a:srgbClr>
                  </a:outerShdw>
                </a:effectLst>
              </a:rPr>
              <a:t>1) interviews </a:t>
            </a:r>
            <a:r>
              <a:rPr lang="en-CA" i="0" dirty="0">
                <a:effectLst>
                  <a:outerShdw blurRad="38100" dist="38100" dir="2700000" algn="tl">
                    <a:srgbClr val="000000">
                      <a:alpha val="43137"/>
                    </a:srgbClr>
                  </a:outerShdw>
                </a:effectLst>
              </a:rPr>
              <a:t>with teachers and school workers who are implementing FRIENDS and </a:t>
            </a:r>
            <a:endParaRPr lang="en-CA" i="0" dirty="0" smtClean="0">
              <a:effectLst>
                <a:outerShdw blurRad="38100" dist="38100" dir="2700000" algn="tl">
                  <a:srgbClr val="000000">
                    <a:alpha val="43137"/>
                  </a:srgbClr>
                </a:outerShdw>
              </a:effectLst>
            </a:endParaRPr>
          </a:p>
          <a:p>
            <a:pPr marL="1485900" lvl="2" indent="-571500" algn="l">
              <a:lnSpc>
                <a:spcPct val="90000"/>
              </a:lnSpc>
              <a:spcBef>
                <a:spcPct val="60000"/>
              </a:spcBef>
              <a:buClr>
                <a:schemeClr val="hlink"/>
              </a:buClr>
              <a:buSzPct val="65000"/>
              <a:buFont typeface="Arial" pitchFamily="34" charset="0"/>
              <a:buChar char="•"/>
              <a:defRPr/>
            </a:pPr>
            <a:r>
              <a:rPr lang="en-CA" i="0" dirty="0" smtClean="0">
                <a:effectLst>
                  <a:outerShdw blurRad="38100" dist="38100" dir="2700000" algn="tl">
                    <a:srgbClr val="000000">
                      <a:alpha val="43137"/>
                    </a:srgbClr>
                  </a:outerShdw>
                </a:effectLst>
              </a:rPr>
              <a:t>(</a:t>
            </a:r>
            <a:r>
              <a:rPr lang="en-CA" i="0" dirty="0">
                <a:effectLst>
                  <a:outerShdw blurRad="38100" dist="38100" dir="2700000" algn="tl">
                    <a:srgbClr val="000000">
                      <a:alpha val="43137"/>
                    </a:srgbClr>
                  </a:outerShdw>
                </a:effectLst>
              </a:rPr>
              <a:t>2) interviews with teachers and school workers who are NOT implementing FRIENDS. Critical incidents </a:t>
            </a:r>
            <a:r>
              <a:rPr lang="en-CA" i="0" dirty="0" smtClean="0">
                <a:effectLst>
                  <a:outerShdw blurRad="38100" dist="38100" dir="2700000" algn="tl">
                    <a:srgbClr val="000000">
                      <a:alpha val="43137"/>
                    </a:srgbClr>
                  </a:outerShdw>
                </a:effectLst>
              </a:rPr>
              <a:t>were </a:t>
            </a:r>
            <a:r>
              <a:rPr lang="en-CA" i="0" dirty="0">
                <a:effectLst>
                  <a:outerShdw blurRad="38100" dist="38100" dir="2700000" algn="tl">
                    <a:srgbClr val="000000">
                      <a:alpha val="43137"/>
                    </a:srgbClr>
                  </a:outerShdw>
                </a:effectLst>
              </a:rPr>
              <a:t>reported and reviewed.</a:t>
            </a:r>
          </a:p>
          <a:p>
            <a:pPr marL="1028700" lvl="1" indent="-571500" algn="l">
              <a:lnSpc>
                <a:spcPct val="90000"/>
              </a:lnSpc>
              <a:spcBef>
                <a:spcPct val="60000"/>
              </a:spcBef>
              <a:buClr>
                <a:schemeClr val="hlink"/>
              </a:buClr>
              <a:buSzPct val="65000"/>
              <a:defRPr/>
            </a:pPr>
            <a:r>
              <a:rPr lang="en-CA" i="0" dirty="0">
                <a:effectLst>
                  <a:outerShdw blurRad="38100" dist="38100" dir="2700000" algn="tl">
                    <a:srgbClr val="000000">
                      <a:alpha val="43137"/>
                    </a:srgbClr>
                  </a:outerShdw>
                </a:effectLst>
              </a:rPr>
              <a:t>	Note: Redundancy = Comprehensiveness and </a:t>
            </a:r>
            <a:r>
              <a:rPr lang="en-CA" i="0" dirty="0" smtClean="0">
                <a:effectLst>
                  <a:outerShdw blurRad="38100" dist="38100" dir="2700000" algn="tl">
                    <a:srgbClr val="000000">
                      <a:alpha val="43137"/>
                    </a:srgbClr>
                  </a:outerShdw>
                </a:effectLst>
              </a:rPr>
              <a:t>Accuracy</a:t>
            </a:r>
          </a:p>
          <a:p>
            <a:pPr marL="1028700" lvl="1" indent="-571500" algn="l">
              <a:lnSpc>
                <a:spcPct val="90000"/>
              </a:lnSpc>
              <a:spcBef>
                <a:spcPct val="60000"/>
              </a:spcBef>
              <a:buClr>
                <a:schemeClr val="hlink"/>
              </a:buClr>
              <a:buSzPct val="65000"/>
              <a:defRPr/>
            </a:pPr>
            <a:r>
              <a:rPr lang="en-CA" i="0" dirty="0" smtClean="0">
                <a:effectLst>
                  <a:outerShdw blurRad="38100" dist="38100" dir="2700000" algn="tl">
                    <a:srgbClr val="000000">
                      <a:alpha val="43137"/>
                    </a:srgbClr>
                  </a:outerShdw>
                </a:effectLst>
              </a:rPr>
              <a:t>	In CIT the number of incidents extracted is more important than the sample size.</a:t>
            </a:r>
            <a:endParaRPr lang="en-CA" i="0" dirty="0">
              <a:effectLst>
                <a:outerShdw blurRad="38100" dist="38100" dir="2700000" algn="tl">
                  <a:srgbClr val="000000">
                    <a:alpha val="43137"/>
                  </a:srgbClr>
                </a:outerShdw>
              </a:effectLst>
            </a:endParaRPr>
          </a:p>
          <a:p>
            <a:pPr marL="1028700" lvl="1" indent="-571500" algn="l">
              <a:lnSpc>
                <a:spcPct val="90000"/>
              </a:lnSpc>
              <a:spcBef>
                <a:spcPct val="60000"/>
              </a:spcBef>
              <a:buClr>
                <a:schemeClr val="hlink"/>
              </a:buClr>
              <a:buSzPct val="65000"/>
              <a:defRPr/>
            </a:pPr>
            <a:endParaRPr lang="en-CA" i="0" dirty="0">
              <a:effectLst>
                <a:outerShdw blurRad="38100" dist="38100" dir="2700000" algn="tl">
                  <a:srgbClr val="000000">
                    <a:alpha val="43137"/>
                  </a:srgbClr>
                </a:outerShdw>
              </a:effectLst>
            </a:endParaRPr>
          </a:p>
          <a:p>
            <a:pPr marL="1028700" lvl="1" indent="-571500" algn="l">
              <a:lnSpc>
                <a:spcPct val="90000"/>
              </a:lnSpc>
              <a:spcBef>
                <a:spcPct val="60000"/>
              </a:spcBef>
              <a:buClr>
                <a:schemeClr val="hlink"/>
              </a:buClr>
              <a:buSzPct val="65000"/>
              <a:buFont typeface="+mj-lt"/>
              <a:buAutoNum type="romanUcPeriod" startAt="3"/>
              <a:defRPr/>
            </a:pP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defRPr/>
            </a:pPr>
            <a:endParaRPr lang="en-CA" i="0" dirty="0" smtClean="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defRPr/>
            </a:pPr>
            <a:endParaRPr lang="en-CA" i="0" dirty="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1066800"/>
          </a:xfrm>
        </p:spPr>
        <p:txBody>
          <a:bodyPr rtlCol="0">
            <a:normAutofit/>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Method Cont’d</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1028700" lvl="1" indent="-571500" algn="l">
              <a:lnSpc>
                <a:spcPct val="90000"/>
              </a:lnSpc>
              <a:spcBef>
                <a:spcPct val="60000"/>
              </a:spcBef>
              <a:buClr>
                <a:schemeClr val="hlink"/>
              </a:buClr>
              <a:buSzPct val="65000"/>
              <a:buFont typeface="+mj-lt"/>
              <a:buAutoNum type="romanUcPeriod" startAt="4"/>
              <a:defRPr/>
            </a:pPr>
            <a:r>
              <a:rPr lang="en-CA" i="0" dirty="0" smtClean="0">
                <a:effectLst>
                  <a:outerShdw blurRad="38100" dist="38100" dir="2700000" algn="tl">
                    <a:srgbClr val="000000">
                      <a:alpha val="43137"/>
                    </a:srgbClr>
                  </a:outerShdw>
                </a:effectLst>
              </a:rPr>
              <a:t>Data Analysis</a:t>
            </a:r>
          </a:p>
          <a:p>
            <a:pPr marL="1485900" lvl="2" indent="-571500" algn="l">
              <a:lnSpc>
                <a:spcPct val="90000"/>
              </a:lnSpc>
              <a:spcBef>
                <a:spcPct val="60000"/>
              </a:spcBef>
              <a:buClr>
                <a:schemeClr val="hlink"/>
              </a:buClr>
              <a:buSzPct val="65000"/>
              <a:buFont typeface="Arial" pitchFamily="34" charset="0"/>
              <a:buChar char="•"/>
              <a:defRPr/>
            </a:pPr>
            <a:r>
              <a:rPr lang="en-CA" i="0" dirty="0" smtClean="0">
                <a:effectLst>
                  <a:outerShdw blurRad="38100" dist="38100" dir="2700000" algn="tl">
                    <a:srgbClr val="000000">
                      <a:alpha val="43137"/>
                    </a:srgbClr>
                  </a:outerShdw>
                </a:effectLst>
              </a:rPr>
              <a:t>Most </a:t>
            </a:r>
            <a:r>
              <a:rPr lang="en-CA" i="0" dirty="0">
                <a:effectLst>
                  <a:outerShdw blurRad="38100" dist="38100" dir="2700000" algn="tl">
                    <a:srgbClr val="000000">
                      <a:alpha val="43137"/>
                    </a:srgbClr>
                  </a:outerShdw>
                </a:effectLst>
              </a:rPr>
              <a:t>important </a:t>
            </a:r>
            <a:r>
              <a:rPr lang="en-CA" i="0" dirty="0" smtClean="0">
                <a:effectLst>
                  <a:outerShdw blurRad="38100" dist="38100" dir="2700000" algn="tl">
                    <a:srgbClr val="000000">
                      <a:alpha val="43137"/>
                    </a:srgbClr>
                  </a:outerShdw>
                </a:effectLst>
              </a:rPr>
              <a:t>because the categorization scheme that is used will determine how the data can be interpreted and by whom.</a:t>
            </a:r>
          </a:p>
          <a:p>
            <a:pPr marL="1485900" lvl="2" indent="-571500" algn="l">
              <a:lnSpc>
                <a:spcPct val="90000"/>
              </a:lnSpc>
              <a:spcBef>
                <a:spcPct val="60000"/>
              </a:spcBef>
              <a:buClr>
                <a:schemeClr val="hlink"/>
              </a:buClr>
              <a:buSzPct val="65000"/>
              <a:buFont typeface="Arial" pitchFamily="34" charset="0"/>
              <a:buChar char="•"/>
              <a:defRPr/>
            </a:pPr>
            <a:r>
              <a:rPr lang="en-CA" i="0" dirty="0" smtClean="0">
                <a:effectLst>
                  <a:outerShdw blurRad="38100" dist="38100" dir="2700000" algn="tl">
                    <a:srgbClr val="000000">
                      <a:alpha val="43137"/>
                    </a:srgbClr>
                  </a:outerShdw>
                </a:effectLst>
              </a:rPr>
              <a:t>For example the data from the FRIENDS study will be used for program evaluation.</a:t>
            </a:r>
            <a:endParaRPr lang="en-CA" i="0" dirty="0">
              <a:effectLst>
                <a:outerShdw blurRad="38100" dist="38100" dir="2700000" algn="tl">
                  <a:srgbClr val="000000">
                    <a:alpha val="43137"/>
                  </a:srgbClr>
                </a:outerShdw>
              </a:effectLst>
            </a:endParaRPr>
          </a:p>
          <a:p>
            <a:pPr marL="1028700" lvl="1" indent="-571500" algn="l">
              <a:lnSpc>
                <a:spcPct val="90000"/>
              </a:lnSpc>
              <a:spcBef>
                <a:spcPct val="60000"/>
              </a:spcBef>
              <a:buClr>
                <a:schemeClr val="hlink"/>
              </a:buClr>
              <a:buSzPct val="65000"/>
              <a:buFont typeface="+mj-lt"/>
              <a:buAutoNum type="romanUcPeriod" startAt="4"/>
              <a:defRPr/>
            </a:pPr>
            <a:r>
              <a:rPr lang="en-CA" i="0" dirty="0">
                <a:effectLst>
                  <a:outerShdw blurRad="38100" dist="38100" dir="2700000" algn="tl">
                    <a:srgbClr val="000000">
                      <a:alpha val="43137"/>
                    </a:srgbClr>
                  </a:outerShdw>
                </a:effectLst>
              </a:rPr>
              <a:t>Interpreting and </a:t>
            </a:r>
            <a:r>
              <a:rPr lang="en-CA" i="0" dirty="0" smtClean="0">
                <a:effectLst>
                  <a:outerShdw blurRad="38100" dist="38100" dir="2700000" algn="tl">
                    <a:srgbClr val="000000">
                      <a:alpha val="43137"/>
                    </a:srgbClr>
                  </a:outerShdw>
                </a:effectLst>
              </a:rPr>
              <a:t>Reporting </a:t>
            </a:r>
            <a:r>
              <a:rPr lang="en-CA" i="0" dirty="0">
                <a:effectLst>
                  <a:outerShdw blurRad="38100" dist="38100" dir="2700000" algn="tl">
                    <a:srgbClr val="000000">
                      <a:alpha val="43137"/>
                    </a:srgbClr>
                  </a:outerShdw>
                </a:effectLst>
              </a:rPr>
              <a:t>the </a:t>
            </a:r>
            <a:r>
              <a:rPr lang="en-CA" i="0" dirty="0" smtClean="0">
                <a:effectLst>
                  <a:outerShdw blurRad="38100" dist="38100" dir="2700000" algn="tl">
                    <a:srgbClr val="000000">
                      <a:alpha val="43137"/>
                    </a:srgbClr>
                  </a:outerShdw>
                </a:effectLst>
              </a:rPr>
              <a:t>Data </a:t>
            </a:r>
          </a:p>
          <a:p>
            <a:pPr marL="1485900" lvl="2" indent="-571500" algn="l">
              <a:lnSpc>
                <a:spcPct val="90000"/>
              </a:lnSpc>
              <a:spcBef>
                <a:spcPct val="60000"/>
              </a:spcBef>
              <a:buClr>
                <a:schemeClr val="hlink"/>
              </a:buClr>
              <a:buSzPct val="65000"/>
              <a:buFont typeface="Arial" pitchFamily="34" charset="0"/>
              <a:buChar char="•"/>
              <a:defRPr/>
            </a:pPr>
            <a:r>
              <a:rPr lang="en-CA" i="0" dirty="0" smtClean="0">
                <a:effectLst>
                  <a:outerShdw blurRad="38100" dist="38100" dir="2700000" algn="tl">
                    <a:srgbClr val="000000">
                      <a:alpha val="43137"/>
                    </a:srgbClr>
                  </a:outerShdw>
                </a:effectLst>
              </a:rPr>
              <a:t>Consider </a:t>
            </a:r>
            <a:r>
              <a:rPr lang="en-CA" i="0" dirty="0">
                <a:effectLst>
                  <a:outerShdw blurRad="38100" dist="38100" dir="2700000" algn="tl">
                    <a:srgbClr val="000000">
                      <a:alpha val="43137"/>
                    </a:srgbClr>
                  </a:outerShdw>
                </a:effectLst>
              </a:rPr>
              <a:t>all the previous steps, biases, credibility and </a:t>
            </a:r>
            <a:r>
              <a:rPr lang="en-CA" i="0" dirty="0" smtClean="0">
                <a:effectLst>
                  <a:outerShdw blurRad="38100" dist="38100" dir="2700000" algn="tl">
                    <a:srgbClr val="000000">
                      <a:alpha val="43137"/>
                    </a:srgbClr>
                  </a:outerShdw>
                </a:effectLst>
              </a:rPr>
              <a:t>limitations of the study.</a:t>
            </a:r>
            <a:endParaRPr lang="en-CA" i="0" dirty="0">
              <a:effectLst>
                <a:outerShdw blurRad="38100" dist="38100" dir="2700000" algn="tl">
                  <a:srgbClr val="000000">
                    <a:alpha val="43137"/>
                  </a:srgbClr>
                </a:outerShdw>
              </a:effectLst>
            </a:endParaRPr>
          </a:p>
          <a:p>
            <a:pPr marL="1028700" lvl="1" indent="-571500" algn="l">
              <a:lnSpc>
                <a:spcPct val="90000"/>
              </a:lnSpc>
              <a:spcBef>
                <a:spcPct val="60000"/>
              </a:spcBef>
              <a:buClr>
                <a:schemeClr val="hlink"/>
              </a:buClr>
              <a:buSzPct val="65000"/>
              <a:buFont typeface="+mj-lt"/>
              <a:buAutoNum type="romanUcPeriod" startAt="4"/>
              <a:defRPr/>
            </a:pPr>
            <a:endParaRPr lang="en-CA" i="0" dirty="0">
              <a:effectLst>
                <a:outerShdw blurRad="38100" dist="38100" dir="2700000" algn="tl">
                  <a:srgbClr val="000000">
                    <a:alpha val="43137"/>
                  </a:srgbClr>
                </a:outerShdw>
              </a:effectLst>
            </a:endParaRPr>
          </a:p>
          <a:p>
            <a:pPr marL="1028700" lvl="1" indent="-571500" algn="l">
              <a:lnSpc>
                <a:spcPct val="90000"/>
              </a:lnSpc>
              <a:spcBef>
                <a:spcPct val="60000"/>
              </a:spcBef>
              <a:buClr>
                <a:schemeClr val="hlink"/>
              </a:buClr>
              <a:buSzPct val="65000"/>
              <a:buFont typeface="+mj-lt"/>
              <a:buAutoNum type="romanUcPeriod" startAt="3"/>
              <a:defRPr/>
            </a:pP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defRPr/>
            </a:pPr>
            <a:endParaRPr lang="en-CA" i="0" dirty="0" smtClean="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defRPr/>
            </a:pPr>
            <a:endParaRPr lang="en-CA" i="0" dirty="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1066800"/>
          </a:xfrm>
        </p:spPr>
        <p:txBody>
          <a:bodyPr rtlCol="0">
            <a:normAutofit/>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Rigour</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Nine credibility checks to uphold rigour of the study (Butterfield, </a:t>
            </a:r>
            <a:r>
              <a:rPr lang="en-CA" i="0" dirty="0" err="1">
                <a:effectLst>
                  <a:outerShdw blurRad="38100" dist="38100" dir="2700000" algn="tl">
                    <a:srgbClr val="000000">
                      <a:alpha val="43137"/>
                    </a:srgbClr>
                  </a:outerShdw>
                </a:effectLst>
              </a:rPr>
              <a:t>Borgen</a:t>
            </a:r>
            <a:r>
              <a:rPr lang="en-CA" i="0" dirty="0">
                <a:effectLst>
                  <a:outerShdw blurRad="38100" dist="38100" dir="2700000" algn="tl">
                    <a:srgbClr val="000000">
                      <a:alpha val="43137"/>
                    </a:srgbClr>
                  </a:outerShdw>
                </a:effectLst>
              </a:rPr>
              <a:t>, </a:t>
            </a:r>
            <a:r>
              <a:rPr lang="en-CA" i="0" dirty="0" err="1">
                <a:effectLst>
                  <a:outerShdw blurRad="38100" dist="38100" dir="2700000" algn="tl">
                    <a:srgbClr val="000000">
                      <a:alpha val="43137"/>
                    </a:srgbClr>
                  </a:outerShdw>
                </a:effectLst>
              </a:rPr>
              <a:t>Amundson</a:t>
            </a:r>
            <a:r>
              <a:rPr lang="en-CA" i="0" dirty="0">
                <a:effectLst>
                  <a:outerShdw blurRad="38100" dist="38100" dir="2700000" algn="tl">
                    <a:srgbClr val="000000">
                      <a:alpha val="43137"/>
                    </a:srgbClr>
                  </a:outerShdw>
                </a:effectLst>
              </a:rPr>
              <a:t> &amp; </a:t>
            </a:r>
            <a:r>
              <a:rPr lang="en-CA" i="0" dirty="0" err="1">
                <a:effectLst>
                  <a:outerShdw blurRad="38100" dist="38100" dir="2700000" algn="tl">
                    <a:srgbClr val="000000">
                      <a:alpha val="43137"/>
                    </a:srgbClr>
                  </a:outerShdw>
                </a:effectLst>
              </a:rPr>
              <a:t>Maglio</a:t>
            </a:r>
            <a:r>
              <a:rPr lang="en-CA" i="0" dirty="0">
                <a:effectLst>
                  <a:outerShdw blurRad="38100" dist="38100" dir="2700000" algn="tl">
                    <a:srgbClr val="000000">
                      <a:alpha val="43137"/>
                    </a:srgbClr>
                  </a:outerShdw>
                </a:effectLst>
              </a:rPr>
              <a:t>, 2005). </a:t>
            </a:r>
          </a:p>
          <a:p>
            <a:pPr marL="342900"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These include:</a:t>
            </a:r>
            <a:endParaRPr lang="en-CA" i="0" dirty="0">
              <a:effectLst>
                <a:outerShdw blurRad="38100" dist="38100" dir="2700000" algn="tl">
                  <a:srgbClr val="000000">
                    <a:alpha val="43137"/>
                  </a:srgbClr>
                </a:outerShdw>
              </a:effectLst>
            </a:endParaRPr>
          </a:p>
          <a:p>
            <a:pPr marL="800100" lvl="1"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Participant cross-checking – to ensure interpretative validity and respect to participants.</a:t>
            </a:r>
          </a:p>
          <a:p>
            <a:pPr marL="800100" lvl="1"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Independent judges to check for reliability – to ensure that research produces same results when replicated.</a:t>
            </a:r>
          </a:p>
          <a:p>
            <a:pPr marL="800100" lvl="1"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Redundancy – tracking the point at which new categories stop emerging to prove comprehensiveness and accuracy. </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1066800"/>
          </a:xfrm>
        </p:spPr>
        <p:txBody>
          <a:bodyPr rtlCol="0">
            <a:normAutofit/>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Preliminary Findings</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Analysis of the interviews from the 12 participants that were recruited so far for this study produced a 267 incidents. </a:t>
            </a:r>
          </a:p>
          <a:p>
            <a:pPr marL="342900"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All educators, 5 principals and 7 grade 4/5 classroom teachers.</a:t>
            </a:r>
          </a:p>
          <a:p>
            <a:pPr marL="342900" indent="-342900" algn="l">
              <a:lnSpc>
                <a:spcPct val="90000"/>
              </a:lnSpc>
              <a:spcBef>
                <a:spcPct val="60000"/>
              </a:spcBef>
              <a:buClr>
                <a:schemeClr val="hlink"/>
              </a:buClr>
              <a:buSzPct val="65000"/>
              <a:defRPr/>
            </a:pPr>
            <a:r>
              <a:rPr lang="en-CA" i="0" dirty="0" smtClean="0">
                <a:effectLst>
                  <a:outerShdw blurRad="38100" dist="38100" dir="2700000" algn="tl">
                    <a:srgbClr val="000000">
                      <a:alpha val="43137"/>
                    </a:srgbClr>
                  </a:outerShdw>
                </a:effectLst>
              </a:rPr>
              <a:t>Results so far showed:</a:t>
            </a:r>
          </a:p>
          <a:p>
            <a:pPr marL="342900"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Helping Incidents – 120</a:t>
            </a:r>
          </a:p>
          <a:p>
            <a:pPr marL="342900"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Hindering Incidents – 147</a:t>
            </a:r>
          </a:p>
          <a:p>
            <a:pPr marL="342900" indent="-342900" algn="l">
              <a:lnSpc>
                <a:spcPct val="90000"/>
              </a:lnSpc>
              <a:spcBef>
                <a:spcPct val="60000"/>
              </a:spcBef>
              <a:buClr>
                <a:schemeClr val="hlink"/>
              </a:buClr>
              <a:buSzPct val="65000"/>
              <a:defRPr/>
            </a:pPr>
            <a:r>
              <a:rPr lang="en-CA" i="0" dirty="0" smtClean="0">
                <a:effectLst>
                  <a:outerShdw blurRad="38100" dist="38100" dir="2700000" algn="tl">
                    <a:srgbClr val="000000">
                      <a:alpha val="43137"/>
                    </a:srgbClr>
                  </a:outerShdw>
                </a:effectLst>
              </a:rPr>
              <a:t>  </a:t>
            </a:r>
            <a:endParaRPr lang="en-CA" i="0" dirty="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1066800"/>
          </a:xfrm>
        </p:spPr>
        <p:txBody>
          <a:bodyPr rtlCol="0">
            <a:normAutofit/>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Emerging Categories</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Lack of knowledge about the program</a:t>
            </a:r>
          </a:p>
          <a:p>
            <a:pPr marL="342900"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Time</a:t>
            </a:r>
          </a:p>
          <a:p>
            <a:pPr marL="342900"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Training</a:t>
            </a:r>
          </a:p>
          <a:p>
            <a:pPr marL="342900"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Resources</a:t>
            </a:r>
          </a:p>
          <a:p>
            <a:pPr marL="342900"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Administration support</a:t>
            </a:r>
          </a:p>
          <a:p>
            <a:pPr marL="342900"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Teacher modelling</a:t>
            </a:r>
          </a:p>
          <a:p>
            <a:pPr marL="342900"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Program validation</a:t>
            </a:r>
          </a:p>
          <a:p>
            <a:pPr marL="342900"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Enthusiasm and passion </a:t>
            </a:r>
          </a:p>
          <a:p>
            <a:pPr marL="342900"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Classroom Dynamics</a:t>
            </a:r>
          </a:p>
          <a:p>
            <a:pPr marL="342900" indent="-342900" algn="l">
              <a:lnSpc>
                <a:spcPct val="90000"/>
              </a:lnSpc>
              <a:spcBef>
                <a:spcPct val="60000"/>
              </a:spcBef>
              <a:buClr>
                <a:schemeClr val="hlink"/>
              </a:buClr>
              <a:buSzPct val="65000"/>
              <a:buFont typeface="Wingdings" pitchFamily="2" charset="2"/>
              <a:buChar char="v"/>
              <a:defRPr/>
            </a:pPr>
            <a:endParaRPr lang="en-CA" i="0" dirty="0" smtClean="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buFont typeface="Wingdings" pitchFamily="2" charset="2"/>
              <a:buChar char="v"/>
              <a:defRPr/>
            </a:pPr>
            <a:endParaRPr lang="en-CA" i="0" dirty="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000125"/>
            <a:ext cx="8229600" cy="1143000"/>
          </a:xfrm>
        </p:spPr>
        <p:txBody>
          <a:bodyPr>
            <a:normAutofit/>
          </a:bodyPr>
          <a:lstStyle/>
          <a:p>
            <a:pPr algn="ctr" fontAlgn="auto">
              <a:spcAft>
                <a:spcPts val="0"/>
              </a:spcAft>
              <a:defRPr/>
            </a:pPr>
            <a:r>
              <a:rPr lang="en-CA" b="1" dirty="0" smtClean="0">
                <a:solidFill>
                  <a:schemeClr val="accent3"/>
                </a:solidFill>
              </a:rPr>
              <a:t>Emerging Themes</a:t>
            </a:r>
            <a:endParaRPr lang="en-CA" b="1" dirty="0">
              <a:solidFill>
                <a:schemeClr val="accent3"/>
              </a:solidFill>
            </a:endParaRPr>
          </a:p>
        </p:txBody>
      </p:sp>
      <p:graphicFrame>
        <p:nvGraphicFramePr>
          <p:cNvPr id="4" name="Content Placeholder 3"/>
          <p:cNvGraphicFramePr>
            <a:graphicFrameLocks noGrp="1"/>
          </p:cNvGraphicFramePr>
          <p:nvPr>
            <p:ph idx="1"/>
          </p:nvPr>
        </p:nvGraphicFramePr>
        <p:xfrm>
          <a:off x="500063" y="2500313"/>
          <a:ext cx="8358246" cy="3843351"/>
        </p:xfrm>
        <a:graphic>
          <a:graphicData uri="http://schemas.openxmlformats.org/drawingml/2006/table">
            <a:tbl>
              <a:tblPr firstRow="1" bandRow="1">
                <a:tableStyleId>{5C22544A-7EE6-4342-B048-85BDC9FD1C3A}</a:tableStyleId>
              </a:tblPr>
              <a:tblGrid>
                <a:gridCol w="4179123"/>
                <a:gridCol w="4179123"/>
              </a:tblGrid>
              <a:tr h="1000132">
                <a:tc>
                  <a:txBody>
                    <a:bodyPr/>
                    <a:lstStyle/>
                    <a:p>
                      <a:r>
                        <a:rPr lang="en-CA" sz="3200" dirty="0" smtClean="0"/>
                        <a:t>Helpful</a:t>
                      </a:r>
                      <a:endParaRPr lang="en-CA" sz="3200" dirty="0"/>
                    </a:p>
                  </a:txBody>
                  <a:tcPr>
                    <a:solidFill>
                      <a:schemeClr val="accent2"/>
                    </a:solidFill>
                  </a:tcPr>
                </a:tc>
                <a:tc>
                  <a:txBody>
                    <a:bodyPr/>
                    <a:lstStyle/>
                    <a:p>
                      <a:r>
                        <a:rPr lang="en-CA" sz="3200" dirty="0" smtClean="0"/>
                        <a:t>Hindering</a:t>
                      </a:r>
                      <a:endParaRPr lang="en-CA" sz="3200" dirty="0"/>
                    </a:p>
                  </a:txBody>
                  <a:tcPr>
                    <a:solidFill>
                      <a:schemeClr val="accent2"/>
                    </a:solidFill>
                  </a:tcPr>
                </a:tc>
              </a:tr>
              <a:tr h="842955">
                <a:tc>
                  <a:txBody>
                    <a:bodyPr/>
                    <a:lstStyle/>
                    <a:p>
                      <a:r>
                        <a:rPr lang="en-CA" sz="2400" b="1" dirty="0" smtClean="0"/>
                        <a:t>Easy to follow program manual</a:t>
                      </a:r>
                      <a:endParaRPr lang="en-CA" sz="2400" b="1" dirty="0"/>
                    </a:p>
                  </a:txBody>
                  <a:tcPr>
                    <a:solidFill>
                      <a:schemeClr val="accent2">
                        <a:lumMod val="40000"/>
                        <a:lumOff val="60000"/>
                      </a:schemeClr>
                    </a:solidFill>
                  </a:tcPr>
                </a:tc>
                <a:tc>
                  <a:txBody>
                    <a:bodyPr/>
                    <a:lstStyle/>
                    <a:p>
                      <a:r>
                        <a:rPr lang="en-CA" sz="2400" b="1" dirty="0" smtClean="0"/>
                        <a:t>Lack</a:t>
                      </a:r>
                      <a:r>
                        <a:rPr lang="en-CA" sz="2400" b="1" baseline="0" dirty="0" smtClean="0"/>
                        <a:t> of knowledge</a:t>
                      </a:r>
                      <a:endParaRPr lang="en-CA" sz="2400" b="1" dirty="0"/>
                    </a:p>
                  </a:txBody>
                  <a:tcPr>
                    <a:solidFill>
                      <a:schemeClr val="accent2">
                        <a:lumMod val="40000"/>
                        <a:lumOff val="60000"/>
                      </a:schemeClr>
                    </a:solidFill>
                  </a:tcPr>
                </a:tc>
              </a:tr>
              <a:tr h="1000132">
                <a:tc>
                  <a:txBody>
                    <a:bodyPr/>
                    <a:lstStyle/>
                    <a:p>
                      <a:r>
                        <a:rPr lang="en-CA" sz="2400" b="1" dirty="0" smtClean="0"/>
                        <a:t>Passion about</a:t>
                      </a:r>
                      <a:r>
                        <a:rPr lang="en-CA" sz="2400" b="1" baseline="0" dirty="0" smtClean="0"/>
                        <a:t> the mental health of children</a:t>
                      </a:r>
                      <a:endParaRPr lang="en-CA" sz="2400" b="1" dirty="0"/>
                    </a:p>
                  </a:txBody>
                  <a:tcPr>
                    <a:solidFill>
                      <a:schemeClr val="accent2">
                        <a:lumMod val="40000"/>
                        <a:lumOff val="60000"/>
                      </a:schemeClr>
                    </a:solidFill>
                  </a:tcPr>
                </a:tc>
                <a:tc>
                  <a:txBody>
                    <a:bodyPr/>
                    <a:lstStyle/>
                    <a:p>
                      <a:r>
                        <a:rPr lang="en-CA" sz="2400" b="1" dirty="0" smtClean="0"/>
                        <a:t>Time</a:t>
                      </a:r>
                      <a:r>
                        <a:rPr lang="en-CA" sz="2400" b="1" baseline="0" dirty="0" smtClean="0"/>
                        <a:t> to implement the program</a:t>
                      </a:r>
                      <a:endParaRPr lang="en-CA" sz="2400" b="1" dirty="0"/>
                    </a:p>
                  </a:txBody>
                  <a:tcPr>
                    <a:solidFill>
                      <a:schemeClr val="accent2">
                        <a:lumMod val="40000"/>
                        <a:lumOff val="60000"/>
                      </a:schemeClr>
                    </a:solidFill>
                  </a:tcPr>
                </a:tc>
              </a:tr>
              <a:tr h="1000132">
                <a:tc>
                  <a:txBody>
                    <a:bodyPr/>
                    <a:lstStyle/>
                    <a:p>
                      <a:r>
                        <a:rPr lang="en-CA" sz="2400" b="1" dirty="0" smtClean="0"/>
                        <a:t>Principal</a:t>
                      </a:r>
                      <a:r>
                        <a:rPr lang="en-CA" sz="2400" b="1" baseline="0" dirty="0" smtClean="0"/>
                        <a:t> and District support</a:t>
                      </a:r>
                      <a:endParaRPr lang="en-CA" sz="2400" b="1" dirty="0"/>
                    </a:p>
                  </a:txBody>
                  <a:tcPr>
                    <a:solidFill>
                      <a:schemeClr val="accent2">
                        <a:lumMod val="40000"/>
                        <a:lumOff val="60000"/>
                      </a:schemeClr>
                    </a:solidFill>
                  </a:tcPr>
                </a:tc>
                <a:tc>
                  <a:txBody>
                    <a:bodyPr/>
                    <a:lstStyle/>
                    <a:p>
                      <a:r>
                        <a:rPr lang="en-CA" sz="2400" b="1" dirty="0" smtClean="0"/>
                        <a:t>Training</a:t>
                      </a:r>
                      <a:r>
                        <a:rPr lang="en-CA" sz="2400" b="1" baseline="0" dirty="0" smtClean="0"/>
                        <a:t> </a:t>
                      </a:r>
                      <a:endParaRPr lang="en-CA" sz="2400" b="1" dirty="0"/>
                    </a:p>
                  </a:txBody>
                  <a:tcPr>
                    <a:solidFill>
                      <a:schemeClr val="accent2">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1066800"/>
          </a:xfrm>
        </p:spPr>
        <p:txBody>
          <a:bodyPr rtlCol="0">
            <a:normAutofit/>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Preliminary Findings </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800100" lvl="1" indent="-342900" algn="l">
              <a:lnSpc>
                <a:spcPct val="90000"/>
              </a:lnSpc>
              <a:spcBef>
                <a:spcPct val="60000"/>
              </a:spcBef>
              <a:buClr>
                <a:schemeClr val="hlink"/>
              </a:buClr>
              <a:buSzPct val="65000"/>
              <a:defRPr/>
            </a:pPr>
            <a:r>
              <a:rPr lang="en-CA" i="0" dirty="0" smtClean="0">
                <a:effectLst>
                  <a:outerShdw blurRad="38100" dist="38100" dir="2700000" algn="tl">
                    <a:srgbClr val="000000">
                      <a:alpha val="43137"/>
                    </a:srgbClr>
                  </a:outerShdw>
                </a:effectLst>
              </a:rPr>
              <a:t>The main overarching categories of both helping and </a:t>
            </a:r>
          </a:p>
          <a:p>
            <a:pPr marL="800100" lvl="1" indent="-342900" algn="l">
              <a:spcBef>
                <a:spcPct val="60000"/>
              </a:spcBef>
              <a:buClr>
                <a:schemeClr val="hlink"/>
              </a:buClr>
              <a:buSzPct val="65000"/>
              <a:defRPr/>
            </a:pPr>
            <a:r>
              <a:rPr lang="en-CA" i="0" dirty="0" smtClean="0">
                <a:effectLst>
                  <a:outerShdw blurRad="38100" dist="38100" dir="2700000" algn="tl">
                    <a:srgbClr val="000000">
                      <a:alpha val="43137"/>
                    </a:srgbClr>
                  </a:outerShdw>
                </a:effectLst>
              </a:rPr>
              <a:t>hindering incidents </a:t>
            </a:r>
            <a:endParaRPr lang="en-CA" i="0" dirty="0">
              <a:effectLst>
                <a:outerShdw blurRad="38100" dist="38100" dir="2700000" algn="tl">
                  <a:srgbClr val="000000">
                    <a:alpha val="43137"/>
                  </a:srgbClr>
                </a:outerShdw>
              </a:effectLst>
            </a:endParaRPr>
          </a:p>
          <a:p>
            <a:pPr marL="800100" lvl="1" indent="-342900" algn="l">
              <a:lnSpc>
                <a:spcPct val="90000"/>
              </a:lnSpc>
              <a:spcBef>
                <a:spcPct val="60000"/>
              </a:spcBef>
              <a:buClr>
                <a:schemeClr val="hlink"/>
              </a:buClr>
              <a:buSzPct val="65000"/>
              <a:buFont typeface="Wingdings" pitchFamily="2" charset="2"/>
              <a:buChar char="q"/>
              <a:defRPr/>
            </a:pPr>
            <a:r>
              <a:rPr lang="en-CA" i="0" dirty="0" smtClean="0">
                <a:effectLst>
                  <a:outerShdw blurRad="38100" dist="38100" dir="2700000" algn="tl">
                    <a:srgbClr val="000000">
                      <a:alpha val="43137"/>
                    </a:srgbClr>
                  </a:outerShdw>
                </a:effectLst>
              </a:rPr>
              <a:t>Program Awareness</a:t>
            </a:r>
          </a:p>
          <a:p>
            <a:pPr marL="800100" lvl="1" indent="-342900" algn="l">
              <a:lnSpc>
                <a:spcPct val="90000"/>
              </a:lnSpc>
              <a:spcBef>
                <a:spcPct val="60000"/>
              </a:spcBef>
              <a:buClr>
                <a:schemeClr val="hlink"/>
              </a:buClr>
              <a:buSzPct val="65000"/>
              <a:buFont typeface="Wingdings" pitchFamily="2" charset="2"/>
              <a:buChar char="q"/>
              <a:defRPr/>
            </a:pPr>
            <a:r>
              <a:rPr lang="en-CA" i="0" dirty="0" smtClean="0">
                <a:effectLst>
                  <a:outerShdw blurRad="38100" dist="38100" dir="2700000" algn="tl">
                    <a:srgbClr val="000000">
                      <a:alpha val="43137"/>
                    </a:srgbClr>
                  </a:outerShdw>
                </a:effectLst>
              </a:rPr>
              <a:t>Time </a:t>
            </a:r>
            <a:endParaRPr lang="en-CA" i="0" dirty="0">
              <a:effectLst>
                <a:outerShdw blurRad="38100" dist="38100" dir="2700000" algn="tl">
                  <a:srgbClr val="000000">
                    <a:alpha val="43137"/>
                  </a:srgbClr>
                </a:outerShdw>
              </a:effectLst>
            </a:endParaRPr>
          </a:p>
          <a:p>
            <a:pPr marL="800100" lvl="1"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Training Educators </a:t>
            </a:r>
          </a:p>
          <a:p>
            <a:pPr marL="800100" lvl="1" indent="-342900" algn="l">
              <a:lnSpc>
                <a:spcPct val="90000"/>
              </a:lnSpc>
              <a:spcBef>
                <a:spcPct val="60000"/>
              </a:spcBef>
              <a:buClr>
                <a:schemeClr val="hlink"/>
              </a:buClr>
              <a:buSzPct val="65000"/>
              <a:buFont typeface="Wingdings" pitchFamily="2" charset="2"/>
              <a:buChar char="q"/>
              <a:defRPr/>
            </a:pPr>
            <a:r>
              <a:rPr lang="en-CA" i="0" dirty="0" smtClean="0">
                <a:effectLst>
                  <a:outerShdw blurRad="38100" dist="38100" dir="2700000" algn="tl">
                    <a:srgbClr val="000000">
                      <a:alpha val="43137"/>
                    </a:srgbClr>
                  </a:outerShdw>
                </a:effectLst>
              </a:rPr>
              <a:t>Administration Support</a:t>
            </a:r>
            <a:endParaRPr lang="en-CA" i="0" dirty="0">
              <a:effectLst>
                <a:outerShdw blurRad="38100" dist="38100" dir="2700000" algn="tl">
                  <a:srgbClr val="000000">
                    <a:alpha val="43137"/>
                  </a:srgbClr>
                </a:outerShdw>
              </a:effectLst>
            </a:endParaRPr>
          </a:p>
          <a:p>
            <a:pPr marL="800100" lvl="1" indent="-342900" algn="l">
              <a:lnSpc>
                <a:spcPct val="90000"/>
              </a:lnSpc>
              <a:spcBef>
                <a:spcPct val="60000"/>
              </a:spcBef>
              <a:buClr>
                <a:schemeClr val="hlink"/>
              </a:buClr>
              <a:buSzPct val="65000"/>
              <a:buFont typeface="Wingdings" pitchFamily="2" charset="2"/>
              <a:buChar char="q"/>
              <a:defRPr/>
            </a:pPr>
            <a:r>
              <a:rPr lang="en-CA" i="0" dirty="0" smtClean="0">
                <a:effectLst>
                  <a:outerShdw blurRad="38100" dist="38100" dir="2700000" algn="tl">
                    <a:srgbClr val="000000">
                      <a:alpha val="43137"/>
                    </a:srgbClr>
                  </a:outerShdw>
                </a:effectLst>
              </a:rPr>
              <a:t>Program design</a:t>
            </a:r>
            <a:endParaRPr lang="en-CA" i="0" dirty="0">
              <a:effectLst>
                <a:outerShdw blurRad="38100" dist="38100" dir="2700000" algn="tl">
                  <a:srgbClr val="000000">
                    <a:alpha val="43137"/>
                  </a:srgbClr>
                </a:outerShdw>
              </a:effectLst>
            </a:endParaRPr>
          </a:p>
          <a:p>
            <a:pPr marL="800100" lvl="1" indent="-342900" algn="l">
              <a:lnSpc>
                <a:spcPct val="90000"/>
              </a:lnSpc>
              <a:spcBef>
                <a:spcPct val="60000"/>
              </a:spcBef>
              <a:buClr>
                <a:schemeClr val="hlink"/>
              </a:buClr>
              <a:buSzPct val="65000"/>
              <a:defRPr/>
            </a:pP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buFont typeface="Wingdings" pitchFamily="2" charset="2"/>
              <a:buChar char="v"/>
              <a:defRPr/>
            </a:pPr>
            <a:endParaRPr lang="en-CA" i="0" dirty="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defRPr/>
            </a:pPr>
            <a:endParaRPr lang="en-CA" i="0" dirty="0">
              <a:effectLst>
                <a:outerShdw blurRad="38100" dist="38100" dir="2700000" algn="tl">
                  <a:srgbClr val="FFFFFF"/>
                </a:outerShdw>
              </a:effectLst>
            </a:endParaRPr>
          </a:p>
          <a:p>
            <a:pPr marL="342900" indent="-342900" algn="l">
              <a:lnSpc>
                <a:spcPct val="90000"/>
              </a:lnSpc>
              <a:spcBef>
                <a:spcPct val="60000"/>
              </a:spcBef>
              <a:buClr>
                <a:schemeClr val="hlink"/>
              </a:buClr>
              <a:buSzPct val="65000"/>
              <a:buFont typeface="Wingdings" pitchFamily="2" charset="2"/>
              <a:buChar char="v"/>
              <a:defRPr/>
            </a:pPr>
            <a:endParaRPr lang="en-CA" i="0" dirty="0">
              <a:effectLst>
                <a:outerShdw blurRad="38100" dist="38100" dir="2700000" algn="tl">
                  <a:srgbClr val="FFFFFF"/>
                </a:outerShdw>
              </a:effectLst>
            </a:endParaRPr>
          </a:p>
          <a:p>
            <a:pPr marL="342900" indent="-342900" algn="l">
              <a:lnSpc>
                <a:spcPct val="90000"/>
              </a:lnSpc>
              <a:spcBef>
                <a:spcPct val="60000"/>
              </a:spcBef>
              <a:buClr>
                <a:schemeClr val="hlink"/>
              </a:buClr>
              <a:buSzPct val="65000"/>
              <a:defRPr/>
            </a:pPr>
            <a:endParaRPr lang="en-CA" i="0" dirty="0">
              <a:effectLst>
                <a:outerShdw blurRad="38100" dist="38100" dir="2700000" algn="tl">
                  <a:srgbClr val="FFFFFF"/>
                </a:outerShdw>
              </a:effectLst>
            </a:endParaRPr>
          </a:p>
          <a:p>
            <a:pPr marL="342900" indent="-342900" algn="l">
              <a:lnSpc>
                <a:spcPct val="90000"/>
              </a:lnSpc>
              <a:spcBef>
                <a:spcPct val="60000"/>
              </a:spcBef>
              <a:buClr>
                <a:schemeClr val="hlink"/>
              </a:buClr>
              <a:buSzPct val="65000"/>
              <a:defRPr/>
            </a:pPr>
            <a:endParaRPr lang="en-CA" i="0" dirty="0">
              <a:effectLst>
                <a:outerShdw blurRad="38100" dist="38100" dir="2700000" algn="tl">
                  <a:srgbClr val="FFFFFF"/>
                </a:outerShdw>
              </a:effectLst>
            </a:endParaRPr>
          </a:p>
          <a:p>
            <a:pPr marL="342900" indent="-342900" algn="l">
              <a:lnSpc>
                <a:spcPct val="90000"/>
              </a:lnSpc>
              <a:spcBef>
                <a:spcPct val="60000"/>
              </a:spcBef>
              <a:buClr>
                <a:schemeClr val="hlink"/>
              </a:buClr>
              <a:buSzPct val="65000"/>
              <a:buFont typeface="Wingdings" pitchFamily="2" charset="2"/>
              <a:buBlip>
                <a:blip r:embed="rId3"/>
              </a:buBlip>
              <a:defRPr/>
            </a:pPr>
            <a:endParaRPr lang="en-US" sz="1400" i="0" dirty="0">
              <a:effectLst>
                <a:outerShdw blurRad="38100" dist="38100" dir="2700000" algn="tl">
                  <a:srgbClr val="FFFFFF"/>
                </a:outerShdw>
              </a:effectLst>
              <a:latin typeface="Tahoma" pitchFamily="34" charset="0"/>
            </a:endParaRPr>
          </a:p>
        </p:txBody>
      </p:sp>
      <p:pic>
        <p:nvPicPr>
          <p:cNvPr id="8196" name="Picture 2" descr="C:\Users\temp\Pictures\FRIENDS4LifeLogo.gif"/>
          <p:cNvPicPr>
            <a:picLocks noChangeAspect="1" noChangeArrowheads="1"/>
          </p:cNvPicPr>
          <p:nvPr/>
        </p:nvPicPr>
        <p:blipFill>
          <a:blip r:embed="rId4"/>
          <a:srcRect/>
          <a:stretch>
            <a:fillRect/>
          </a:stretch>
        </p:blipFill>
        <p:spPr bwMode="auto">
          <a:xfrm>
            <a:off x="304800" y="1524000"/>
            <a:ext cx="8620125" cy="35401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1066800"/>
          </a:xfrm>
        </p:spPr>
        <p:txBody>
          <a:bodyPr rtlCol="0">
            <a:normAutofit/>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Potential Implications for Practice</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Findings </a:t>
            </a:r>
            <a:r>
              <a:rPr lang="en-CA" i="0" dirty="0" smtClean="0">
                <a:effectLst>
                  <a:outerShdw blurRad="38100" dist="38100" dir="2700000" algn="tl">
                    <a:srgbClr val="000000">
                      <a:alpha val="43137"/>
                    </a:srgbClr>
                  </a:outerShdw>
                </a:effectLst>
              </a:rPr>
              <a:t>may </a:t>
            </a:r>
            <a:r>
              <a:rPr lang="en-CA" i="0" dirty="0">
                <a:effectLst>
                  <a:outerShdw blurRad="38100" dist="38100" dir="2700000" algn="tl">
                    <a:srgbClr val="000000">
                      <a:alpha val="43137"/>
                    </a:srgbClr>
                  </a:outerShdw>
                </a:effectLst>
              </a:rPr>
              <a:t>serve as useful feedback to those who implement  FRIENDS</a:t>
            </a: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Greater adherence to program/treatment fidelity and whether the interventions are contributing to the desired outcomes for the children</a:t>
            </a: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Transferability findings may be relevant for educators and schools in similar circumstances.</a:t>
            </a: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New insights for therapists promoting efficacious school-based programs that provide psychosocial benefits and mental health promotion initiatives.</a:t>
            </a: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Heuristic value for policy makers, program developers and program managers.</a:t>
            </a:r>
          </a:p>
          <a:p>
            <a:pPr marL="342900" indent="-342900" algn="l">
              <a:lnSpc>
                <a:spcPct val="90000"/>
              </a:lnSpc>
              <a:spcBef>
                <a:spcPct val="60000"/>
              </a:spcBef>
              <a:buClr>
                <a:schemeClr val="hlink"/>
              </a:buClr>
              <a:buSzPct val="65000"/>
              <a:defRPr/>
            </a:pPr>
            <a:r>
              <a:rPr lang="en-CA" i="0" dirty="0">
                <a:effectLst>
                  <a:outerShdw blurRad="38100" dist="38100" dir="2700000" algn="tl">
                    <a:srgbClr val="000000">
                      <a:alpha val="43137"/>
                    </a:srgbClr>
                  </a:outerShdw>
                </a:effectLst>
              </a:rPr>
              <a:t>                 </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1066800"/>
          </a:xfrm>
        </p:spPr>
        <p:txBody>
          <a:bodyPr rtlCol="0">
            <a:normAutofit/>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Potential Implications for Practice</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Findings </a:t>
            </a:r>
            <a:r>
              <a:rPr lang="en-CA" i="0" dirty="0" smtClean="0">
                <a:effectLst>
                  <a:outerShdw blurRad="38100" dist="38100" dir="2700000" algn="tl">
                    <a:srgbClr val="000000">
                      <a:alpha val="43137"/>
                    </a:srgbClr>
                  </a:outerShdw>
                </a:effectLst>
              </a:rPr>
              <a:t>may </a:t>
            </a:r>
            <a:r>
              <a:rPr lang="en-CA" i="0" dirty="0">
                <a:effectLst>
                  <a:outerShdw blurRad="38100" dist="38100" dir="2700000" algn="tl">
                    <a:srgbClr val="000000">
                      <a:alpha val="43137"/>
                    </a:srgbClr>
                  </a:outerShdw>
                </a:effectLst>
              </a:rPr>
              <a:t>serve as useful feedback to those who implement  FRIENDS</a:t>
            </a: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Greater adherence to program/treatment fidelity and whether the interventions are contributing to the desired outcomes for the children</a:t>
            </a: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Transferability findings may be relevant for educators and schools in similar circumstances.</a:t>
            </a: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New insights for therapists promoting efficacious school-based programs that provide psychosocial benefits and mental health promotion initiatives.</a:t>
            </a: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Heuristic value for policy makers, program developers and program managers.</a:t>
            </a:r>
          </a:p>
          <a:p>
            <a:pPr marL="342900" indent="-342900" algn="l">
              <a:lnSpc>
                <a:spcPct val="90000"/>
              </a:lnSpc>
              <a:spcBef>
                <a:spcPct val="60000"/>
              </a:spcBef>
              <a:buClr>
                <a:schemeClr val="hlink"/>
              </a:buClr>
              <a:buSzPct val="65000"/>
              <a:defRPr/>
            </a:pPr>
            <a:r>
              <a:rPr lang="en-CA" i="0" dirty="0">
                <a:effectLst>
                  <a:outerShdw blurRad="38100" dist="38100" dir="2700000" algn="tl">
                    <a:srgbClr val="000000">
                      <a:alpha val="43137"/>
                    </a:srgbClr>
                  </a:outerShdw>
                </a:effectLst>
              </a:rPr>
              <a:t>                 </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1066800"/>
          </a:xfrm>
        </p:spPr>
        <p:txBody>
          <a:bodyPr rtlCol="0">
            <a:normAutofit/>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Key References</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algn="l"/>
            <a:r>
              <a:rPr lang="en-CA" sz="2400" i="0" dirty="0"/>
              <a:t>Barrett, P. M</a:t>
            </a:r>
            <a:r>
              <a:rPr lang="en-CA" sz="2400" i="0" dirty="0" smtClean="0"/>
              <a:t>., </a:t>
            </a:r>
            <a:r>
              <a:rPr lang="en-CA" sz="2400" i="0" dirty="0"/>
              <a:t>&amp; </a:t>
            </a:r>
            <a:r>
              <a:rPr lang="en-CA" sz="2400" i="0" dirty="0" err="1"/>
              <a:t>Pahl</a:t>
            </a:r>
            <a:r>
              <a:rPr lang="en-CA" sz="2400" i="0" dirty="0"/>
              <a:t>, K. M. (2006). School-based </a:t>
            </a:r>
            <a:r>
              <a:rPr lang="en-CA" sz="2400" i="0" dirty="0" smtClean="0"/>
              <a:t>intervention</a:t>
            </a:r>
            <a:r>
              <a:rPr lang="en-CA" sz="2400" i="0" dirty="0"/>
              <a:t>: Examining a universal approach </a:t>
            </a:r>
            <a:r>
              <a:rPr lang="en-CA" sz="2400" i="0" dirty="0" smtClean="0"/>
              <a:t>to </a:t>
            </a:r>
            <a:r>
              <a:rPr lang="en-CA" sz="2400" i="0" dirty="0"/>
              <a:t>anxiety management</a:t>
            </a:r>
            <a:r>
              <a:rPr lang="en-CA" sz="2400" dirty="0"/>
              <a:t>. Australian Journal of Guidance &amp; Counselling, 16, </a:t>
            </a:r>
            <a:r>
              <a:rPr lang="en-CA" sz="2400" i="0" dirty="0" smtClean="0"/>
              <a:t>55-75.</a:t>
            </a:r>
          </a:p>
          <a:p>
            <a:pPr algn="l"/>
            <a:endParaRPr lang="en-CA" sz="2400" dirty="0" smtClean="0"/>
          </a:p>
          <a:p>
            <a:pPr algn="l"/>
            <a:r>
              <a:rPr lang="en-CA" sz="2400" i="0" dirty="0" smtClean="0"/>
              <a:t>Shannon</a:t>
            </a:r>
            <a:r>
              <a:rPr lang="en-CA" sz="2400" i="0" dirty="0"/>
              <a:t>, L., Robert, W., &amp; Blevins, M. (2009)</a:t>
            </a:r>
            <a:r>
              <a:rPr lang="en-CA" sz="2400" dirty="0"/>
              <a:t>. </a:t>
            </a:r>
            <a:r>
              <a:rPr lang="en-CA" sz="2400" i="0" dirty="0"/>
              <a:t>Developing a new system to measure outcomes </a:t>
            </a:r>
            <a:r>
              <a:rPr lang="en-CA" sz="2400" i="0" dirty="0" smtClean="0"/>
              <a:t>in </a:t>
            </a:r>
            <a:r>
              <a:rPr lang="en-CA" sz="2400" i="0" dirty="0"/>
              <a:t>a service coordination program for youth with </a:t>
            </a:r>
            <a:r>
              <a:rPr lang="en-CA" sz="2400" i="0" dirty="0" smtClean="0"/>
              <a:t>severe emotional </a:t>
            </a:r>
            <a:r>
              <a:rPr lang="en-CA" sz="2400" i="0" dirty="0"/>
              <a:t>disturbance</a:t>
            </a:r>
            <a:r>
              <a:rPr lang="en-CA" sz="2400" dirty="0"/>
              <a:t>. Evaluation and Program Planning, 32, </a:t>
            </a:r>
            <a:r>
              <a:rPr lang="en-CA" sz="2400" i="0" dirty="0" smtClean="0"/>
              <a:t>109-118.</a:t>
            </a:r>
          </a:p>
          <a:p>
            <a:pPr algn="l"/>
            <a:endParaRPr lang="en-CA" sz="2400" dirty="0" smtClean="0"/>
          </a:p>
          <a:p>
            <a:pPr algn="l"/>
            <a:r>
              <a:rPr lang="en-CA" sz="2400" i="0" dirty="0" smtClean="0"/>
              <a:t>World </a:t>
            </a:r>
            <a:r>
              <a:rPr lang="en-CA" sz="2400" i="0" dirty="0"/>
              <a:t>Health Organization (2004). </a:t>
            </a:r>
            <a:r>
              <a:rPr lang="en-CA" sz="2400" dirty="0"/>
              <a:t>Prevention of </a:t>
            </a:r>
            <a:r>
              <a:rPr lang="en-CA" sz="2400" dirty="0" smtClean="0"/>
              <a:t>mental</a:t>
            </a:r>
          </a:p>
          <a:p>
            <a:pPr algn="l"/>
            <a:r>
              <a:rPr lang="en-CA" sz="2400" dirty="0" smtClean="0"/>
              <a:t>disorders</a:t>
            </a:r>
            <a:r>
              <a:rPr lang="en-CA" sz="2400" dirty="0"/>
              <a:t>: Effective interventions </a:t>
            </a:r>
            <a:r>
              <a:rPr lang="en-CA" sz="2400" dirty="0" smtClean="0"/>
              <a:t>and policy </a:t>
            </a:r>
            <a:r>
              <a:rPr lang="en-CA" sz="2400" dirty="0"/>
              <a:t>options. </a:t>
            </a:r>
            <a:r>
              <a:rPr lang="en-CA" sz="2400" i="0" dirty="0"/>
              <a:t>42-43.</a:t>
            </a:r>
            <a:r>
              <a:rPr lang="en-CA" sz="2400" dirty="0"/>
              <a:t> </a:t>
            </a:r>
            <a:r>
              <a:rPr lang="en-CA" sz="2400" i="0" dirty="0"/>
              <a:t>Retrieved </a:t>
            </a:r>
            <a:r>
              <a:rPr lang="en-CA" sz="2400" i="0" dirty="0" smtClean="0"/>
              <a:t>from</a:t>
            </a:r>
          </a:p>
          <a:p>
            <a:pPr algn="l"/>
            <a:r>
              <a:rPr lang="en-CA" sz="2400" i="0" dirty="0" smtClean="0"/>
              <a:t>http</a:t>
            </a:r>
            <a:r>
              <a:rPr lang="en-CA" sz="2400" i="0" dirty="0"/>
              <a:t>://</a:t>
            </a:r>
            <a:r>
              <a:rPr lang="en-CA" sz="2400" i="0" dirty="0" smtClean="0"/>
              <a:t>www.who.int/mental_health/evidence/en/prevention_of_mental_disorders_sr.pdf</a:t>
            </a:r>
          </a:p>
          <a:p>
            <a:pPr algn="l"/>
            <a:endParaRPr lang="en-CA" dirty="0"/>
          </a:p>
          <a:p>
            <a:pPr algn="l"/>
            <a:endParaRPr lang="en-CA" dirty="0"/>
          </a:p>
          <a:p>
            <a:pPr marL="342900" indent="-342900" algn="l">
              <a:lnSpc>
                <a:spcPct val="90000"/>
              </a:lnSpc>
              <a:spcBef>
                <a:spcPct val="60000"/>
              </a:spcBef>
              <a:buClr>
                <a:schemeClr val="hlink"/>
              </a:buClr>
              <a:buSzPct val="65000"/>
              <a:buFont typeface="Wingdings" pitchFamily="2" charset="2"/>
              <a:buChar char="v"/>
              <a:defRPr/>
            </a:pPr>
            <a:endParaRPr lang="en-CA" i="0" dirty="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1066800"/>
          </a:xfrm>
        </p:spPr>
        <p:txBody>
          <a:bodyPr rtlCol="0">
            <a:normAutofit/>
          </a:bodyPr>
          <a:lstStyle/>
          <a:p>
            <a:pPr algn="ctr" fontAlgn="auto">
              <a:spcAft>
                <a:spcPts val="0"/>
              </a:spcAft>
              <a:defRPr/>
            </a:pPr>
            <a:r>
              <a:rPr lang="en-US" sz="3600" dirty="0" smtClean="0">
                <a:solidFill>
                  <a:schemeClr val="tx2">
                    <a:satMod val="200000"/>
                  </a:schemeClr>
                </a:solidFill>
                <a:effectLst>
                  <a:outerShdw blurRad="38100" dist="38100" dir="2700000" algn="tl">
                    <a:srgbClr val="000000">
                      <a:alpha val="43137"/>
                    </a:srgbClr>
                  </a:outerShdw>
                </a:effectLst>
                <a:latin typeface="Arial" charset="0"/>
              </a:rPr>
              <a:t>Acknowledgements</a:t>
            </a: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defRPr/>
            </a:pPr>
            <a:r>
              <a:rPr lang="en-CA" i="0" dirty="0" smtClean="0">
                <a:effectLst>
                  <a:outerShdw blurRad="38100" dist="38100" dir="2700000" algn="tl">
                    <a:srgbClr val="000000">
                      <a:alpha val="43137"/>
                    </a:srgbClr>
                  </a:outerShdw>
                </a:effectLst>
              </a:rPr>
              <a:t>	A special thanks to my family for all their support and patience in helping me engage in this research opportunity which is not yet complete.</a:t>
            </a:r>
          </a:p>
          <a:p>
            <a:pPr marL="342900" indent="-342900" algn="l">
              <a:lnSpc>
                <a:spcPct val="90000"/>
              </a:lnSpc>
              <a:spcBef>
                <a:spcPct val="60000"/>
              </a:spcBef>
              <a:buClr>
                <a:schemeClr val="hlink"/>
              </a:buClr>
              <a:buSzPct val="65000"/>
              <a:defRPr/>
            </a:pPr>
            <a:r>
              <a:rPr lang="en-CA" i="0" dirty="0">
                <a:effectLst>
                  <a:outerShdw blurRad="38100" dist="38100" dir="2700000" algn="tl">
                    <a:srgbClr val="000000">
                      <a:alpha val="43137"/>
                    </a:srgbClr>
                  </a:outerShdw>
                </a:effectLst>
              </a:rPr>
              <a:t>	</a:t>
            </a:r>
            <a:r>
              <a:rPr lang="en-CA" i="0" dirty="0" smtClean="0">
                <a:effectLst>
                  <a:outerShdw blurRad="38100" dist="38100" dir="2700000" algn="tl">
                    <a:srgbClr val="000000">
                      <a:alpha val="43137"/>
                    </a:srgbClr>
                  </a:outerShdw>
                </a:effectLst>
              </a:rPr>
              <a:t>Thank you to Dr. Robert Lees and Dr. Marvin McDonald especially for their encouragement and feedback throughout my research journey.</a:t>
            </a: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buFont typeface="Wingdings" pitchFamily="2" charset="2"/>
              <a:buChar char="v"/>
              <a:defRPr/>
            </a:pP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buFont typeface="Wingdings" pitchFamily="2" charset="2"/>
              <a:buChar char="v"/>
              <a:defRPr/>
            </a:pP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defRPr/>
            </a:pPr>
            <a:r>
              <a:rPr lang="en-CA" i="0" dirty="0">
                <a:effectLst>
                  <a:outerShdw blurRad="38100" dist="38100" dir="2700000" algn="tl">
                    <a:srgbClr val="000000">
                      <a:alpha val="43137"/>
                    </a:srgbClr>
                  </a:outerShdw>
                </a:effectLst>
              </a:rPr>
              <a:t>                 </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1066800"/>
          </a:xfrm>
        </p:spPr>
        <p:txBody>
          <a:bodyPr rtlCol="0">
            <a:normAutofit/>
          </a:bodyPr>
          <a:lstStyle/>
          <a:p>
            <a:pPr algn="ctr" fontAlgn="auto">
              <a:spcAft>
                <a:spcPts val="0"/>
              </a:spcAft>
              <a:defRPr/>
            </a:pPr>
            <a:r>
              <a:rPr lang="en-US" sz="3600" dirty="0" smtClean="0">
                <a:solidFill>
                  <a:schemeClr val="tx2">
                    <a:satMod val="200000"/>
                  </a:schemeClr>
                </a:solidFill>
                <a:effectLst>
                  <a:outerShdw blurRad="38100" dist="38100" dir="2700000" algn="tl">
                    <a:srgbClr val="000000">
                      <a:alpha val="43137"/>
                    </a:srgbClr>
                  </a:outerShdw>
                </a:effectLst>
                <a:latin typeface="Arial" charset="0"/>
              </a:rPr>
              <a:t>Author Information</a:t>
            </a: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defRPr/>
            </a:pPr>
            <a:r>
              <a:rPr lang="en-CA" i="0" dirty="0" smtClean="0">
                <a:effectLst>
                  <a:outerShdw blurRad="38100" dist="38100" dir="2700000" algn="tl">
                    <a:srgbClr val="000000">
                      <a:alpha val="43137"/>
                    </a:srgbClr>
                  </a:outerShdw>
                </a:effectLst>
              </a:rPr>
              <a:t>	</a:t>
            </a:r>
            <a:r>
              <a:rPr lang="en-CA" i="0" dirty="0" err="1"/>
              <a:t>Kafui</a:t>
            </a:r>
            <a:r>
              <a:rPr lang="en-CA" i="0" dirty="0"/>
              <a:t> Sawyer, Counselling Psychology, Trinity Western University; Robert Lees, Child and Youth Mental Health, Ministry of Children and Family Development, British Columbia; Marvin McDonald, Counselling Psychology, Trinity Western University. </a:t>
            </a:r>
            <a:endParaRPr lang="en-CA" i="0" dirty="0" smtClean="0"/>
          </a:p>
          <a:p>
            <a:pPr marL="342900" indent="-342900" algn="l">
              <a:lnSpc>
                <a:spcPct val="90000"/>
              </a:lnSpc>
              <a:spcBef>
                <a:spcPct val="60000"/>
              </a:spcBef>
              <a:buClr>
                <a:schemeClr val="hlink"/>
              </a:buClr>
              <a:buSzPct val="65000"/>
              <a:defRPr/>
            </a:pPr>
            <a:r>
              <a:rPr lang="en-CA" i="0" dirty="0" smtClean="0"/>
              <a:t>	This </a:t>
            </a:r>
            <a:r>
              <a:rPr lang="en-CA" i="0" dirty="0"/>
              <a:t>research is a thesis in progress. Correspondence concerning this </a:t>
            </a:r>
            <a:r>
              <a:rPr lang="en-CA" i="0" dirty="0" smtClean="0"/>
              <a:t>presentation </a:t>
            </a:r>
            <a:r>
              <a:rPr lang="en-CA" i="0" dirty="0"/>
              <a:t>should be addressed to </a:t>
            </a:r>
            <a:r>
              <a:rPr lang="en-CA" i="0" dirty="0" err="1"/>
              <a:t>Kafui</a:t>
            </a:r>
            <a:r>
              <a:rPr lang="en-CA" i="0" dirty="0"/>
              <a:t> Sawyer, Counselling Psychology, Trinity Western University, 7600 Glover Road, Langley, BC, V2Y1Y1. E-mail: kafui.sawyer@mytwu.ca</a:t>
            </a: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buFont typeface="Wingdings" pitchFamily="2" charset="2"/>
              <a:buChar char="v"/>
              <a:defRPr/>
            </a:pP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defRPr/>
            </a:pPr>
            <a:r>
              <a:rPr lang="en-CA" i="0" dirty="0">
                <a:effectLst>
                  <a:outerShdw blurRad="38100" dist="38100" dir="2700000" algn="tl">
                    <a:srgbClr val="000000">
                      <a:alpha val="43137"/>
                    </a:srgbClr>
                  </a:outerShdw>
                </a:effectLst>
              </a:rPr>
              <a:t>                 </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8229600" cy="1066800"/>
          </a:xfrm>
        </p:spPr>
        <p:txBody>
          <a:bodyPr rtlCol="0">
            <a:normAutofit/>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Introduction</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FRIENDS is an Australian-developed, world leading school-based  anxiety prevention and resiliency building program for children and youth (ages 7-16).</a:t>
            </a: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FRIENDS is a user-friendly early intervention program used as a universal preventative program. </a:t>
            </a: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Purpose:	To help children cope with and manage anxiety and depression now and in later life. </a:t>
            </a: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Developed by: Dr. Paula Barrett, a Clinical Child Psychologist and Associate Professor at Griffith University.</a:t>
            </a:r>
          </a:p>
          <a:p>
            <a:pPr marL="342900" indent="-342900" algn="l">
              <a:lnSpc>
                <a:spcPct val="90000"/>
              </a:lnSpc>
              <a:spcBef>
                <a:spcPct val="60000"/>
              </a:spcBef>
              <a:buClr>
                <a:schemeClr val="hlink"/>
              </a:buClr>
              <a:buSzPct val="65000"/>
              <a:defRPr/>
            </a:pPr>
            <a:r>
              <a:rPr lang="en-CA" i="0" dirty="0">
                <a:effectLst>
                  <a:outerShdw blurRad="38100" dist="38100" dir="2700000" algn="tl">
                    <a:srgbClr val="000000">
                      <a:alpha val="43137"/>
                    </a:srgbClr>
                  </a:outerShdw>
                </a:effectLst>
              </a:rPr>
              <a:t>	</a:t>
            </a:r>
            <a:endParaRPr lang="en-US" sz="1400" i="0" dirty="0">
              <a:effectLst>
                <a:outerShdw blurRad="38100" dist="38100" dir="2700000" algn="tl">
                  <a:srgbClr val="000000">
                    <a:alpha val="43137"/>
                  </a:srgbClr>
                </a:outerShdw>
              </a:effectLst>
              <a:latin typeface="Tahoma" pitchFamily="-109" charset="0"/>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8229600" cy="1066800"/>
          </a:xfrm>
        </p:spPr>
        <p:txBody>
          <a:bodyPr rtlCol="0">
            <a:normAutofit/>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 The FRIENDS Program </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FRIENDS program also called FRIENDS for life:</a:t>
            </a:r>
          </a:p>
          <a:p>
            <a:pPr marL="800100" lvl="1"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Assists children and youth in developing life skills to effectively cope with difficult and/or anxiety provoking situation (Barrett, 1998).</a:t>
            </a:r>
          </a:p>
          <a:p>
            <a:pPr marL="800100" lvl="1"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Promotes self esteem, and self-confidence.</a:t>
            </a:r>
          </a:p>
          <a:p>
            <a:pPr marL="800100" lvl="1"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Builds emotional and psychological resilience and problem-solving skills. </a:t>
            </a:r>
          </a:p>
          <a:p>
            <a:pPr marL="800100" lvl="1"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Encourages positive peer-learning, positive relationships and builds peer support networks.</a:t>
            </a:r>
          </a:p>
          <a:p>
            <a:pPr marL="800100" lvl="1"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Effectively prevents anxiety and depression in children and youth (WHO, 2004).</a:t>
            </a:r>
          </a:p>
          <a:p>
            <a:pPr marL="342900" indent="-342900" algn="l">
              <a:lnSpc>
                <a:spcPct val="90000"/>
              </a:lnSpc>
              <a:spcBef>
                <a:spcPct val="60000"/>
              </a:spcBef>
              <a:buClr>
                <a:schemeClr val="hlink"/>
              </a:buClr>
              <a:buSzPct val="65000"/>
              <a:defRPr/>
            </a:pPr>
            <a:endParaRPr lang="en-CA" i="0" dirty="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8229600" cy="1066800"/>
          </a:xfrm>
        </p:spPr>
        <p:txBody>
          <a:bodyPr rtlCol="0">
            <a:normAutofit/>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Reasons for Topic Interest</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As a past teacher, I know that most children with anxiety will benefit from the skills learned from FRIENDS.</a:t>
            </a:r>
          </a:p>
          <a:p>
            <a:pPr marL="342900"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FRIENDS </a:t>
            </a:r>
            <a:r>
              <a:rPr lang="en-CA" i="0" dirty="0">
                <a:effectLst>
                  <a:outerShdw blurRad="38100" dist="38100" dir="2700000" algn="tl">
                    <a:srgbClr val="000000">
                      <a:alpha val="43137"/>
                    </a:srgbClr>
                  </a:outerShdw>
                </a:effectLst>
              </a:rPr>
              <a:t>is a universal preventative program and does not involve any clinical assessment or diagnosis and avoids labelling students.</a:t>
            </a:r>
          </a:p>
          <a:p>
            <a:pPr marL="342900"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Personal </a:t>
            </a:r>
            <a:r>
              <a:rPr lang="en-CA" i="0" dirty="0">
                <a:effectLst>
                  <a:outerShdw blurRad="38100" dist="38100" dir="2700000" algn="tl">
                    <a:srgbClr val="000000">
                      <a:alpha val="43137"/>
                    </a:srgbClr>
                  </a:outerShdw>
                </a:effectLst>
              </a:rPr>
              <a:t>interest because as a mother of 3, I would like to see all schools actively participate in programs that combat anxiety and depression in children.</a:t>
            </a:r>
          </a:p>
          <a:p>
            <a:pPr marL="342900" indent="-342900" algn="l">
              <a:lnSpc>
                <a:spcPct val="90000"/>
              </a:lnSpc>
              <a:spcBef>
                <a:spcPct val="60000"/>
              </a:spcBef>
              <a:buClr>
                <a:schemeClr val="hlink"/>
              </a:buClr>
              <a:buSzPct val="65000"/>
              <a:defRPr/>
            </a:pPr>
            <a:r>
              <a:rPr lang="en-CA" i="0" dirty="0">
                <a:effectLst>
                  <a:outerShdw blurRad="38100" dist="38100" dir="2700000" algn="tl">
                    <a:srgbClr val="000000">
                      <a:alpha val="43137"/>
                    </a:srgbClr>
                  </a:outerShdw>
                </a:effectLst>
              </a:rPr>
              <a:t>	</a:t>
            </a:r>
            <a:endParaRPr lang="en-US" sz="1400" i="0" dirty="0">
              <a:effectLst>
                <a:outerShdw blurRad="38100" dist="38100" dir="2700000" algn="tl">
                  <a:srgbClr val="000000">
                    <a:alpha val="43137"/>
                  </a:srgbClr>
                </a:outerShdw>
              </a:effectLst>
              <a:latin typeface="Tahoma" pitchFamily="-109"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8229600" cy="1066800"/>
          </a:xfrm>
        </p:spPr>
        <p:txBody>
          <a:bodyPr rtlCol="0">
            <a:normAutofit/>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Rationale for Implementing FRIENDS</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Anxiety disorders are the most common mental health problem facing children </a:t>
            </a:r>
            <a:r>
              <a:rPr lang="en-CA" i="0" dirty="0" smtClean="0">
                <a:effectLst>
                  <a:outerShdw blurRad="38100" dist="38100" dir="2700000" algn="tl">
                    <a:srgbClr val="000000">
                      <a:alpha val="43137"/>
                    </a:srgbClr>
                  </a:outerShdw>
                </a:effectLst>
              </a:rPr>
              <a:t>today </a:t>
            </a:r>
            <a:r>
              <a:rPr lang="en-CA" dirty="0"/>
              <a:t>(</a:t>
            </a:r>
            <a:r>
              <a:rPr lang="en-US" i="0" dirty="0"/>
              <a:t>Costello, </a:t>
            </a:r>
            <a:r>
              <a:rPr lang="en-US" i="0" dirty="0" err="1"/>
              <a:t>Mustillo</a:t>
            </a:r>
            <a:r>
              <a:rPr lang="en-US" i="0" dirty="0"/>
              <a:t>, </a:t>
            </a:r>
            <a:r>
              <a:rPr lang="en-US" i="0" dirty="0" err="1"/>
              <a:t>Erkanli</a:t>
            </a:r>
            <a:r>
              <a:rPr lang="en-US" i="0" dirty="0"/>
              <a:t>, Keeler &amp; </a:t>
            </a:r>
            <a:r>
              <a:rPr lang="en-US" i="0" dirty="0" err="1"/>
              <a:t>Angold</a:t>
            </a:r>
            <a:r>
              <a:rPr lang="en-US" i="0" dirty="0"/>
              <a:t>, 2003). </a:t>
            </a: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If </a:t>
            </a:r>
            <a:r>
              <a:rPr lang="en-CA" i="0" dirty="0">
                <a:effectLst>
                  <a:outerShdw blurRad="38100" dist="38100" dir="2700000" algn="tl">
                    <a:srgbClr val="000000">
                      <a:alpha val="43137"/>
                    </a:srgbClr>
                  </a:outerShdw>
                </a:effectLst>
              </a:rPr>
              <a:t>left untreated, childhood anxiety may lead to severe adolescent and adult depression (</a:t>
            </a:r>
            <a:r>
              <a:rPr lang="en-CA" i="0" dirty="0" err="1">
                <a:effectLst>
                  <a:outerShdw blurRad="38100" dist="38100" dir="2700000" algn="tl">
                    <a:srgbClr val="000000">
                      <a:alpha val="43137"/>
                    </a:srgbClr>
                  </a:outerShdw>
                </a:effectLst>
              </a:rPr>
              <a:t>Kashani</a:t>
            </a:r>
            <a:r>
              <a:rPr lang="en-CA" i="0" dirty="0">
                <a:effectLst>
                  <a:outerShdw blurRad="38100" dist="38100" dir="2700000" algn="tl">
                    <a:srgbClr val="000000">
                      <a:alpha val="43137"/>
                    </a:srgbClr>
                  </a:outerShdw>
                </a:effectLst>
              </a:rPr>
              <a:t> &amp; </a:t>
            </a:r>
            <a:r>
              <a:rPr lang="en-CA" i="0" dirty="0" err="1">
                <a:effectLst>
                  <a:outerShdw blurRad="38100" dist="38100" dir="2700000" algn="tl">
                    <a:srgbClr val="000000">
                      <a:alpha val="43137"/>
                    </a:srgbClr>
                  </a:outerShdw>
                </a:effectLst>
              </a:rPr>
              <a:t>Orvaschel</a:t>
            </a:r>
            <a:r>
              <a:rPr lang="en-CA" i="0" dirty="0">
                <a:effectLst>
                  <a:outerShdw blurRad="38100" dist="38100" dir="2700000" algn="tl">
                    <a:srgbClr val="000000">
                      <a:alpha val="43137"/>
                    </a:srgbClr>
                  </a:outerShdw>
                </a:effectLst>
              </a:rPr>
              <a:t>, 1990).</a:t>
            </a: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All children experience anxiety as part of their normal development. However children experience different levels of anxiety (Barrett &amp; </a:t>
            </a:r>
            <a:r>
              <a:rPr lang="en-CA" i="0" dirty="0" err="1">
                <a:effectLst>
                  <a:outerShdw blurRad="38100" dist="38100" dir="2700000" algn="tl">
                    <a:srgbClr val="000000">
                      <a:alpha val="43137"/>
                    </a:srgbClr>
                  </a:outerShdw>
                </a:effectLst>
              </a:rPr>
              <a:t>Ollendick</a:t>
            </a:r>
            <a:r>
              <a:rPr lang="en-CA" i="0" dirty="0">
                <a:effectLst>
                  <a:outerShdw blurRad="38100" dist="38100" dir="2700000" algn="tl">
                    <a:srgbClr val="000000">
                      <a:alpha val="43137"/>
                    </a:srgbClr>
                  </a:outerShdw>
                </a:effectLst>
              </a:rPr>
              <a:t>, 2004). </a:t>
            </a:r>
            <a:endParaRPr lang="en-CA" i="0" dirty="0" smtClean="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buFont typeface="Wingdings" pitchFamily="2" charset="2"/>
              <a:buChar char="v"/>
              <a:defRPr/>
            </a:pPr>
            <a:r>
              <a:rPr lang="en-CA" i="0" dirty="0" smtClean="0">
                <a:effectLst>
                  <a:outerShdw blurRad="38100" dist="38100" dir="2700000" algn="tl">
                    <a:srgbClr val="000000">
                      <a:alpha val="43137"/>
                    </a:srgbClr>
                  </a:outerShdw>
                </a:effectLst>
              </a:rPr>
              <a:t>Early intervention programs are necessary and beneficial for children as they help to prevent the development of anxiety and depression</a:t>
            </a:r>
          </a:p>
          <a:p>
            <a:pPr marL="342900" indent="-342900" algn="l">
              <a:lnSpc>
                <a:spcPct val="90000"/>
              </a:lnSpc>
              <a:spcBef>
                <a:spcPct val="60000"/>
              </a:spcBef>
              <a:buClr>
                <a:schemeClr val="hlink"/>
              </a:buClr>
              <a:buSzPct val="65000"/>
              <a:buFont typeface="Wingdings" pitchFamily="2" charset="2"/>
              <a:buChar char="v"/>
              <a:defRPr/>
            </a:pPr>
            <a:endParaRPr lang="en-CA" i="0" dirty="0" smtClean="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buFont typeface="Wingdings" pitchFamily="2" charset="2"/>
              <a:buChar char="v"/>
              <a:defRPr/>
            </a:pPr>
            <a:endParaRPr lang="en-CA" i="0" dirty="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000125"/>
            <a:ext cx="8229600" cy="1143000"/>
          </a:xfrm>
        </p:spPr>
        <p:txBody>
          <a:bodyPr>
            <a:normAutofit fontScale="90000"/>
          </a:bodyPr>
          <a:lstStyle/>
          <a:p>
            <a:pPr algn="ctr" fontAlgn="auto">
              <a:spcAft>
                <a:spcPts val="0"/>
              </a:spcAft>
              <a:defRPr/>
            </a:pPr>
            <a:r>
              <a:rPr lang="en-CA" b="1" dirty="0" smtClean="0">
                <a:solidFill>
                  <a:schemeClr val="accent3"/>
                </a:solidFill>
              </a:rPr>
              <a:t>Percentage of Children and Youth with Anxiety Disorders</a:t>
            </a:r>
            <a:endParaRPr lang="en-CA" b="1" dirty="0">
              <a:solidFill>
                <a:schemeClr val="accent3"/>
              </a:solidFill>
            </a:endParaRPr>
          </a:p>
        </p:txBody>
      </p:sp>
      <p:graphicFrame>
        <p:nvGraphicFramePr>
          <p:cNvPr id="4" name="Content Placeholder 3"/>
          <p:cNvGraphicFramePr>
            <a:graphicFrameLocks noGrp="1"/>
          </p:cNvGraphicFramePr>
          <p:nvPr>
            <p:ph idx="1"/>
          </p:nvPr>
        </p:nvGraphicFramePr>
        <p:xfrm>
          <a:off x="500063" y="2500313"/>
          <a:ext cx="8358246" cy="4000528"/>
        </p:xfrm>
        <a:graphic>
          <a:graphicData uri="http://schemas.openxmlformats.org/drawingml/2006/table">
            <a:tbl>
              <a:tblPr firstRow="1" bandRow="1">
                <a:tableStyleId>{5C22544A-7EE6-4342-B048-85BDC9FD1C3A}</a:tableStyleId>
              </a:tblPr>
              <a:tblGrid>
                <a:gridCol w="4179123"/>
                <a:gridCol w="4179123"/>
              </a:tblGrid>
              <a:tr h="1000132">
                <a:tc>
                  <a:txBody>
                    <a:bodyPr/>
                    <a:lstStyle/>
                    <a:p>
                      <a:r>
                        <a:rPr lang="en-CA" sz="3200" dirty="0" smtClean="0"/>
                        <a:t>Age Group</a:t>
                      </a:r>
                      <a:endParaRPr lang="en-CA" sz="3200" dirty="0"/>
                    </a:p>
                  </a:txBody>
                  <a:tcPr>
                    <a:solidFill>
                      <a:schemeClr val="accent2"/>
                    </a:solidFill>
                  </a:tcPr>
                </a:tc>
                <a:tc>
                  <a:txBody>
                    <a:bodyPr/>
                    <a:lstStyle/>
                    <a:p>
                      <a:r>
                        <a:rPr lang="en-CA" sz="3200" dirty="0" smtClean="0"/>
                        <a:t>Overall</a:t>
                      </a:r>
                      <a:r>
                        <a:rPr lang="en-CA" sz="3200" baseline="0" dirty="0" smtClean="0"/>
                        <a:t> Rates</a:t>
                      </a:r>
                      <a:endParaRPr lang="en-CA" sz="3200" dirty="0"/>
                    </a:p>
                  </a:txBody>
                  <a:tcPr>
                    <a:solidFill>
                      <a:schemeClr val="accent2"/>
                    </a:solidFill>
                  </a:tcPr>
                </a:tc>
              </a:tr>
              <a:tr h="1000132">
                <a:tc>
                  <a:txBody>
                    <a:bodyPr/>
                    <a:lstStyle/>
                    <a:p>
                      <a:r>
                        <a:rPr lang="en-CA" sz="2400" b="1" dirty="0" smtClean="0"/>
                        <a:t>8 year old</a:t>
                      </a:r>
                      <a:endParaRPr lang="en-CA" sz="2400" b="1" dirty="0"/>
                    </a:p>
                  </a:txBody>
                  <a:tcPr>
                    <a:solidFill>
                      <a:schemeClr val="accent2">
                        <a:lumMod val="40000"/>
                        <a:lumOff val="60000"/>
                      </a:schemeClr>
                    </a:solidFill>
                  </a:tcPr>
                </a:tc>
                <a:tc>
                  <a:txBody>
                    <a:bodyPr/>
                    <a:lstStyle/>
                    <a:p>
                      <a:r>
                        <a:rPr lang="en-CA" sz="2400" b="1" dirty="0" smtClean="0"/>
                        <a:t>25.7%</a:t>
                      </a:r>
                      <a:endParaRPr lang="en-CA" sz="2400" b="1" dirty="0"/>
                    </a:p>
                  </a:txBody>
                  <a:tcPr>
                    <a:solidFill>
                      <a:schemeClr val="accent2">
                        <a:lumMod val="40000"/>
                        <a:lumOff val="60000"/>
                      </a:schemeClr>
                    </a:solidFill>
                  </a:tcPr>
                </a:tc>
              </a:tr>
              <a:tr h="1000132">
                <a:tc>
                  <a:txBody>
                    <a:bodyPr/>
                    <a:lstStyle/>
                    <a:p>
                      <a:r>
                        <a:rPr lang="en-CA" sz="2400" b="1" dirty="0" smtClean="0"/>
                        <a:t>12 year old</a:t>
                      </a:r>
                      <a:endParaRPr lang="en-CA" sz="2400" b="1" dirty="0"/>
                    </a:p>
                  </a:txBody>
                  <a:tcPr>
                    <a:solidFill>
                      <a:schemeClr val="accent2">
                        <a:lumMod val="40000"/>
                        <a:lumOff val="60000"/>
                      </a:schemeClr>
                    </a:solidFill>
                  </a:tcPr>
                </a:tc>
                <a:tc>
                  <a:txBody>
                    <a:bodyPr/>
                    <a:lstStyle/>
                    <a:p>
                      <a:r>
                        <a:rPr lang="en-CA" sz="2400" b="1" dirty="0" smtClean="0"/>
                        <a:t>15.7%</a:t>
                      </a:r>
                      <a:endParaRPr lang="en-CA" sz="2400" b="1" dirty="0"/>
                    </a:p>
                  </a:txBody>
                  <a:tcPr>
                    <a:solidFill>
                      <a:schemeClr val="accent2">
                        <a:lumMod val="40000"/>
                        <a:lumOff val="60000"/>
                      </a:schemeClr>
                    </a:solidFill>
                  </a:tcPr>
                </a:tc>
              </a:tr>
              <a:tr h="1000132">
                <a:tc>
                  <a:txBody>
                    <a:bodyPr/>
                    <a:lstStyle/>
                    <a:p>
                      <a:r>
                        <a:rPr lang="en-CA" sz="2400" b="1" dirty="0" smtClean="0"/>
                        <a:t>17 year old</a:t>
                      </a:r>
                      <a:endParaRPr lang="en-CA" sz="2400" b="1" dirty="0"/>
                    </a:p>
                  </a:txBody>
                  <a:tcPr>
                    <a:solidFill>
                      <a:schemeClr val="accent2">
                        <a:lumMod val="40000"/>
                        <a:lumOff val="60000"/>
                      </a:schemeClr>
                    </a:solidFill>
                  </a:tcPr>
                </a:tc>
                <a:tc>
                  <a:txBody>
                    <a:bodyPr/>
                    <a:lstStyle/>
                    <a:p>
                      <a:r>
                        <a:rPr lang="en-CA" sz="2400" b="1" dirty="0" smtClean="0"/>
                        <a:t>21.4%</a:t>
                      </a:r>
                      <a:endParaRPr lang="en-CA" sz="2400" b="1" dirty="0"/>
                    </a:p>
                  </a:txBody>
                  <a:tcPr>
                    <a:solidFill>
                      <a:schemeClr val="accent2">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1066800"/>
          </a:xfrm>
        </p:spPr>
        <p:txBody>
          <a:bodyPr rtlCol="0">
            <a:normAutofit/>
          </a:bodyPr>
          <a:lstStyle/>
          <a:p>
            <a:pPr algn="ctr" fontAlgn="auto">
              <a:spcAft>
                <a:spcPts val="0"/>
              </a:spcAft>
              <a:defRPr/>
            </a:pPr>
            <a:r>
              <a:rPr lang="en-CA" sz="3600" dirty="0" smtClean="0">
                <a:solidFill>
                  <a:schemeClr val="tx2">
                    <a:satMod val="200000"/>
                  </a:schemeClr>
                </a:solidFill>
                <a:effectLst>
                  <a:outerShdw blurRad="38100" dist="38100" dir="2700000" algn="tl">
                    <a:srgbClr val="000000">
                      <a:alpha val="43137"/>
                    </a:srgbClr>
                  </a:outerShdw>
                </a:effectLst>
                <a:latin typeface="Arial" charset="0"/>
              </a:rPr>
              <a:t>Key Concept: Implementation of FRIENDS</a:t>
            </a:r>
            <a:endParaRPr lang="en-US" sz="3600" dirty="0" smtClean="0">
              <a:solidFill>
                <a:schemeClr val="tx2">
                  <a:satMod val="200000"/>
                </a:schemeClr>
              </a:solidFill>
              <a:effectLst>
                <a:outerShdw blurRad="38100" dist="38100" dir="2700000" algn="tl">
                  <a:srgbClr val="000000">
                    <a:alpha val="43137"/>
                  </a:srgbClr>
                </a:outerShdw>
              </a:effectLst>
              <a:latin typeface="Arial" charset="0"/>
            </a:endParaRPr>
          </a:p>
        </p:txBody>
      </p:sp>
      <p:sp>
        <p:nvSpPr>
          <p:cNvPr id="216067" name="Rectangle 3"/>
          <p:cNvSpPr>
            <a:spLocks noChangeArrowheads="1"/>
          </p:cNvSpPr>
          <p:nvPr/>
        </p:nvSpPr>
        <p:spPr bwMode="auto">
          <a:xfrm>
            <a:off x="0" y="990600"/>
            <a:ext cx="9144000" cy="5867400"/>
          </a:xfrm>
          <a:prstGeom prst="rect">
            <a:avLst/>
          </a:prstGeom>
          <a:noFill/>
          <a:ln w="9525">
            <a:noFill/>
            <a:miter lim="800000"/>
            <a:headEnd/>
            <a:tailEnd/>
          </a:ln>
          <a:effectLst/>
        </p:spPr>
        <p:txBody>
          <a:bodyPr/>
          <a:lstStyle/>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FRIENDS</a:t>
            </a:r>
          </a:p>
          <a:p>
            <a:pPr marL="800100" lvl="1"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classroom based universal prevention program</a:t>
            </a:r>
          </a:p>
          <a:p>
            <a:pPr marL="800100" lvl="1"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comprises of 10 sessions – one session per week (takes about an hour to complete)</a:t>
            </a:r>
          </a:p>
          <a:p>
            <a:pPr marL="800100" lvl="1"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Run by Teachers in normal class times</a:t>
            </a:r>
          </a:p>
          <a:p>
            <a:pPr marL="800100" lvl="1" indent="-342900" algn="l">
              <a:lnSpc>
                <a:spcPct val="90000"/>
              </a:lnSpc>
              <a:spcBef>
                <a:spcPct val="60000"/>
              </a:spcBef>
              <a:buClr>
                <a:schemeClr val="hlink"/>
              </a:buClr>
              <a:buSzPct val="65000"/>
              <a:buFont typeface="Wingdings" pitchFamily="2" charset="2"/>
              <a:buChar char="q"/>
              <a:defRPr/>
            </a:pPr>
            <a:r>
              <a:rPr lang="en-CA" i="0" dirty="0">
                <a:effectLst>
                  <a:outerShdw blurRad="38100" dist="38100" dir="2700000" algn="tl">
                    <a:srgbClr val="000000">
                      <a:alpha val="43137"/>
                    </a:srgbClr>
                  </a:outerShdw>
                </a:effectLst>
              </a:rPr>
              <a:t>Described by teachers as a rewarding educational experience to share positive emotions with their students.</a:t>
            </a:r>
          </a:p>
          <a:p>
            <a:pPr marL="342900" indent="-342900" algn="l">
              <a:lnSpc>
                <a:spcPct val="90000"/>
              </a:lnSpc>
              <a:spcBef>
                <a:spcPct val="60000"/>
              </a:spcBef>
              <a:buClr>
                <a:schemeClr val="hlink"/>
              </a:buClr>
              <a:buSzPct val="65000"/>
              <a:buFont typeface="Wingdings" pitchFamily="2" charset="2"/>
              <a:buChar char="v"/>
              <a:defRPr/>
            </a:pPr>
            <a:r>
              <a:rPr lang="en-CA" i="0" dirty="0">
                <a:effectLst>
                  <a:outerShdw blurRad="38100" dist="38100" dir="2700000" algn="tl">
                    <a:srgbClr val="000000">
                      <a:alpha val="43137"/>
                    </a:srgbClr>
                  </a:outerShdw>
                </a:effectLst>
              </a:rPr>
              <a:t>The question is why are some educators not implementing it in their respective schools?</a:t>
            </a:r>
          </a:p>
          <a:p>
            <a:pPr marL="342900" indent="-342900" algn="l">
              <a:lnSpc>
                <a:spcPct val="90000"/>
              </a:lnSpc>
              <a:spcBef>
                <a:spcPct val="60000"/>
              </a:spcBef>
              <a:buClr>
                <a:schemeClr val="hlink"/>
              </a:buClr>
              <a:buSzPct val="65000"/>
              <a:defRPr/>
            </a:pP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buFont typeface="Wingdings" pitchFamily="2" charset="2"/>
              <a:buChar char="v"/>
              <a:defRPr/>
            </a:pPr>
            <a:endParaRPr lang="en-CA" i="0" dirty="0">
              <a:effectLst>
                <a:outerShdw blurRad="38100" dist="38100" dir="2700000" algn="tl">
                  <a:srgbClr val="000000">
                    <a:alpha val="43137"/>
                  </a:srgbClr>
                </a:outerShdw>
              </a:effectLst>
            </a:endParaRPr>
          </a:p>
          <a:p>
            <a:pPr marL="342900" indent="-342900" algn="l">
              <a:lnSpc>
                <a:spcPct val="90000"/>
              </a:lnSpc>
              <a:spcBef>
                <a:spcPct val="60000"/>
              </a:spcBef>
              <a:buClr>
                <a:schemeClr val="hlink"/>
              </a:buClr>
              <a:buSzPct val="65000"/>
              <a:defRPr/>
            </a:pPr>
            <a:endParaRPr lang="en-CA" i="0" dirty="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16409</TotalTime>
  <Words>1959</Words>
  <Application>Microsoft Office PowerPoint</Application>
  <PresentationFormat>On-screen Show (4:3)</PresentationFormat>
  <Paragraphs>288</Paragraphs>
  <Slides>34</Slides>
  <Notes>30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Metro</vt:lpstr>
      <vt:lpstr>A Qualitative Study on the Implementation of the FRIENDS Anxiety Management and  Mental Health Promotion Program  Kafui Sawyer, MA (Cand.) Trinity Western University</vt:lpstr>
      <vt:lpstr>Overview</vt:lpstr>
      <vt:lpstr>Slide 3</vt:lpstr>
      <vt:lpstr>Introduction</vt:lpstr>
      <vt:lpstr> The FRIENDS Program </vt:lpstr>
      <vt:lpstr>Reasons for Topic Interest</vt:lpstr>
      <vt:lpstr>Rationale for Implementing FRIENDS</vt:lpstr>
      <vt:lpstr>Percentage of Children and Youth with Anxiety Disorders</vt:lpstr>
      <vt:lpstr>Key Concept: Implementation of FRIENDS</vt:lpstr>
      <vt:lpstr>Theoretical Perspectives</vt:lpstr>
      <vt:lpstr>Theoretical Perspectives Cont’d</vt:lpstr>
      <vt:lpstr>The Development, Maintenance and Experience of Anxiety</vt:lpstr>
      <vt:lpstr>FRIENDS</vt:lpstr>
      <vt:lpstr>Research Questions</vt:lpstr>
      <vt:lpstr>Lit Review on Program Implementation</vt:lpstr>
      <vt:lpstr>Lit Review on Program Implementation (Cont’d)</vt:lpstr>
      <vt:lpstr>Lit Review on Program Implementation Cont’d</vt:lpstr>
      <vt:lpstr>Factors and Issues in the Implementation of FRIENDS</vt:lpstr>
      <vt:lpstr>Research Paradigm</vt:lpstr>
      <vt:lpstr>Proposed Sample</vt:lpstr>
      <vt:lpstr>Method</vt:lpstr>
      <vt:lpstr>Method Cont’d</vt:lpstr>
      <vt:lpstr>Method Cont’d</vt:lpstr>
      <vt:lpstr>Method Cont’d</vt:lpstr>
      <vt:lpstr>Rigour</vt:lpstr>
      <vt:lpstr>Preliminary Findings</vt:lpstr>
      <vt:lpstr>Emerging Categories</vt:lpstr>
      <vt:lpstr>Emerging Themes</vt:lpstr>
      <vt:lpstr>Preliminary Findings </vt:lpstr>
      <vt:lpstr>Potential Implications for Practice</vt:lpstr>
      <vt:lpstr>Potential Implications for Practice</vt:lpstr>
      <vt:lpstr>Key References</vt:lpstr>
      <vt:lpstr>Acknowledgements</vt:lpstr>
      <vt:lpstr>Author Information</vt:lpstr>
    </vt:vector>
  </TitlesOfParts>
  <Company>Trinity Western University</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CPSY 501: Advanced Statistics  Instructor: José  Domene</dc:title>
  <dc:creator>Jose.Domene</dc:creator>
  <cp:lastModifiedBy>KSawyer</cp:lastModifiedBy>
  <cp:revision>973</cp:revision>
  <dcterms:created xsi:type="dcterms:W3CDTF">2009-04-25T00:38:14Z</dcterms:created>
  <dcterms:modified xsi:type="dcterms:W3CDTF">2010-11-19T07:14:20Z</dcterms:modified>
</cp:coreProperties>
</file>