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394" r:id="rId2"/>
    <p:sldId id="366" r:id="rId3"/>
    <p:sldId id="370" r:id="rId4"/>
    <p:sldId id="367" r:id="rId5"/>
    <p:sldId id="365" r:id="rId6"/>
    <p:sldId id="368" r:id="rId7"/>
    <p:sldId id="391" r:id="rId8"/>
    <p:sldId id="390" r:id="rId9"/>
    <p:sldId id="389" r:id="rId10"/>
    <p:sldId id="388" r:id="rId11"/>
    <p:sldId id="387" r:id="rId12"/>
    <p:sldId id="386" r:id="rId13"/>
    <p:sldId id="385" r:id="rId14"/>
    <p:sldId id="384" r:id="rId15"/>
    <p:sldId id="383" r:id="rId16"/>
    <p:sldId id="382" r:id="rId17"/>
    <p:sldId id="381" r:id="rId18"/>
    <p:sldId id="397" r:id="rId19"/>
    <p:sldId id="396" r:id="rId20"/>
    <p:sldId id="380" r:id="rId21"/>
    <p:sldId id="379" r:id="rId22"/>
    <p:sldId id="378" r:id="rId23"/>
    <p:sldId id="377" r:id="rId24"/>
    <p:sldId id="376" r:id="rId25"/>
    <p:sldId id="374" r:id="rId26"/>
    <p:sldId id="373" r:id="rId27"/>
    <p:sldId id="372" r:id="rId28"/>
    <p:sldId id="371" r:id="rId29"/>
    <p:sldId id="393" r:id="rId30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3300"/>
    <a:srgbClr val="CC3300"/>
    <a:srgbClr val="CC99FF"/>
    <a:srgbClr val="3399FF"/>
    <a:srgbClr val="000066"/>
    <a:srgbClr val="FFFF99"/>
    <a:srgbClr val="00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00" autoAdjust="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42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95" d="100"/>
          <a:sy n="95" d="100"/>
        </p:scale>
        <p:origin x="-58" y="413"/>
      </p:cViewPr>
      <p:guideLst>
        <p:guide orient="horz" pos="289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76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376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D2AF100-7003-41A0-AA92-F5CB6623E2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0388"/>
            <a:ext cx="548640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76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376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A94ED16-86F6-46A7-9173-2A4A39A8D5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94ED16-86F6-46A7-9173-2A4A39A8D54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94ED16-86F6-46A7-9173-2A4A39A8D54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2" y="66"/>
                </a:cxn>
                <a:cxn ang="0">
                  <a:pos x="1722" y="60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1722" y="66"/>
                </a:cxn>
                <a:cxn ang="0">
                  <a:pos x="1722" y="66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5" y="48"/>
                </a:cxn>
                <a:cxn ang="0">
                  <a:pos x="975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5" y="48"/>
                </a:cxn>
                <a:cxn ang="0">
                  <a:pos x="975" y="48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41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41" y="0"/>
                </a:cxn>
                <a:cxn ang="0">
                  <a:pos x="2141" y="0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82" y="276"/>
                </a:cxn>
                <a:cxn ang="0">
                  <a:pos x="2517" y="204"/>
                </a:cxn>
                <a:cxn ang="0">
                  <a:pos x="2260" y="0"/>
                </a:cxn>
                <a:cxn ang="0">
                  <a:pos x="0" y="276"/>
                </a:cxn>
                <a:cxn ang="0">
                  <a:pos x="2182" y="276"/>
                </a:cxn>
                <a:cxn ang="0">
                  <a:pos x="2182" y="276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9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9" y="240"/>
                </a:cxn>
                <a:cxn ang="0">
                  <a:pos x="729" y="240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9" y="318"/>
                </a:cxn>
                <a:cxn ang="0">
                  <a:pos x="729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9" y="318"/>
                </a:cxn>
                <a:cxn ang="0">
                  <a:pos x="729" y="318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2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sp>
        <p:nvSpPr>
          <p:cNvPr id="129066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67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29864-D22F-4C28-8C3A-65CE017BBEF3}" type="datetime1">
              <a:rPr lang="en-US"/>
              <a:pPr>
                <a:defRPr/>
              </a:pPr>
              <a:t>3/15/2011</a:t>
            </a:fld>
            <a:endParaRPr lang="en-US" dirty="0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2004, Pearson Education Canada Inc.</a:t>
            </a:r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9EFAF-9E5B-48DF-9D9C-B2F2BE9ECA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5A633-CA93-4FDB-A058-29592DA757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72473-1B57-472E-A085-ED555085C7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92C28-20A8-428D-9CEA-2A083AF8D6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130E0-0F1A-4A7E-B85D-AE7DB5AF85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C955E-3680-43C3-B642-2639C6856D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B4882-8414-40E5-B87B-FFA3FF0D23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DEC97-68B2-449B-9557-4D549F55D4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40EA8-117A-4BB9-877F-A0154C31F3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1D836-6B02-4137-980C-CCD69FAEB7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E0D8A-276F-4037-AD78-F62692246C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128003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04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05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06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2" y="66"/>
                </a:cxn>
                <a:cxn ang="0">
                  <a:pos x="1722" y="60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1722" y="66"/>
                </a:cxn>
                <a:cxn ang="0">
                  <a:pos x="1722" y="66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07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08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5" y="48"/>
                </a:cxn>
                <a:cxn ang="0">
                  <a:pos x="975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5" y="48"/>
                </a:cxn>
                <a:cxn ang="0">
                  <a:pos x="975" y="48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09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41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41" y="0"/>
                </a:cxn>
                <a:cxn ang="0">
                  <a:pos x="2141" y="0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10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11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82" y="276"/>
                </a:cxn>
                <a:cxn ang="0">
                  <a:pos x="2517" y="204"/>
                </a:cxn>
                <a:cxn ang="0">
                  <a:pos x="2260" y="0"/>
                </a:cxn>
                <a:cxn ang="0">
                  <a:pos x="0" y="276"/>
                </a:cxn>
                <a:cxn ang="0">
                  <a:pos x="2182" y="276"/>
                </a:cxn>
                <a:cxn ang="0">
                  <a:pos x="2182" y="276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12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13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9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9" y="240"/>
                </a:cxn>
                <a:cxn ang="0">
                  <a:pos x="729" y="240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14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15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9" y="318"/>
                </a:cxn>
                <a:cxn ang="0">
                  <a:pos x="729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9" y="318"/>
                </a:cxn>
                <a:cxn ang="0">
                  <a:pos x="729" y="318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16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17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18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19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20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21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22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23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24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25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26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27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28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2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29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30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31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32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33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34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35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36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37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038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068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128040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041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sp>
        <p:nvSpPr>
          <p:cNvPr id="128042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804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8044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28045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28046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609DBEFB-DB7F-447D-A9E0-2324B75D4B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ransition>
    <p:dissolv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Life in the Games Industry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buNone/>
            </a:pPr>
            <a:endParaRPr lang="en-CA" dirty="0" smtClean="0"/>
          </a:p>
          <a:p>
            <a:pPr algn="r">
              <a:buNone/>
            </a:pPr>
            <a:endParaRPr lang="en-CA" dirty="0" smtClean="0"/>
          </a:p>
          <a:p>
            <a:pPr algn="r">
              <a:buNone/>
            </a:pPr>
            <a:endParaRPr lang="en-CA" dirty="0" smtClean="0"/>
          </a:p>
          <a:p>
            <a:pPr algn="r">
              <a:buNone/>
            </a:pPr>
            <a:endParaRPr lang="en-CA" dirty="0" smtClean="0"/>
          </a:p>
          <a:p>
            <a:pPr algn="r">
              <a:buNone/>
            </a:pPr>
            <a:r>
              <a:rPr lang="en-CA" dirty="0" smtClean="0"/>
              <a:t>Jonathan Young</a:t>
            </a:r>
          </a:p>
          <a:p>
            <a:pPr algn="r">
              <a:buNone/>
            </a:pPr>
            <a:r>
              <a:rPr lang="en-CA" dirty="0" smtClean="0"/>
              <a:t>Trinity Western University</a:t>
            </a:r>
          </a:p>
          <a:p>
            <a:pPr algn="r">
              <a:buNone/>
            </a:pPr>
            <a:r>
              <a:rPr lang="en-CA" dirty="0" smtClean="0"/>
              <a:t>March 15, 2011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92C28-20A8-428D-9CEA-2A083AF8D6B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Working With Others</a:t>
            </a:r>
            <a:br>
              <a:rPr lang="en-US" sz="3000" dirty="0" smtClean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CA" sz="2000" dirty="0" smtClean="0"/>
              <a:t>-be reliable "Show Up On Time"</a:t>
            </a:r>
          </a:p>
          <a:p>
            <a:pPr>
              <a:buNone/>
            </a:pPr>
            <a:r>
              <a:rPr lang="en-CA" sz="2000" dirty="0" smtClean="0"/>
              <a:t>-do quality work "Don't cut corners"</a:t>
            </a:r>
          </a:p>
          <a:p>
            <a:pPr>
              <a:buNone/>
            </a:pPr>
            <a:r>
              <a:rPr lang="en-CA" sz="2000" dirty="0" smtClean="0"/>
              <a:t>-keep your word "Finish on schedule"</a:t>
            </a:r>
          </a:p>
          <a:p>
            <a:pPr>
              <a:buNone/>
            </a:pPr>
            <a:r>
              <a:rPr lang="en-CA" sz="2000" dirty="0" smtClean="0"/>
              <a:t>-be easy to work with "Be humble and consider others better than yourself"</a:t>
            </a:r>
          </a:p>
          <a:p>
            <a:pPr>
              <a:buNone/>
            </a:pPr>
            <a:r>
              <a:rPr lang="en-CA" sz="2000" dirty="0" smtClean="0"/>
              <a:t>-"Do I want to work with this person?“ &gt; Ability</a:t>
            </a:r>
          </a:p>
          <a:p>
            <a:pPr>
              <a:buNone/>
            </a:pPr>
            <a:r>
              <a:rPr lang="en-CA" sz="2000" dirty="0" smtClean="0"/>
              <a:t>-Unpleasantness trumps ability- especially if you are starting out and do not have a reputation</a:t>
            </a:r>
          </a:p>
          <a:p>
            <a:pPr>
              <a:buNone/>
            </a:pPr>
            <a:endParaRPr lang="en-CA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CA" sz="2000" dirty="0" smtClean="0">
                <a:solidFill>
                  <a:srgbClr val="FFFF00"/>
                </a:solidFill>
              </a:rPr>
              <a:t>Does</a:t>
            </a:r>
            <a:r>
              <a:rPr lang="en-CA" sz="2000" baseline="0" dirty="0" smtClean="0">
                <a:solidFill>
                  <a:srgbClr val="FFFF00"/>
                </a:solidFill>
              </a:rPr>
              <a:t> it sound easy? Not everyone is like this!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92C28-20A8-428D-9CEA-2A083AF8D6B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How to Get Hired</a:t>
            </a:r>
            <a:br>
              <a:rPr lang="en-US" sz="3000" dirty="0" smtClean="0"/>
            </a:br>
            <a:r>
              <a:rPr lang="en-US" sz="3000" dirty="0" smtClean="0">
                <a:solidFill>
                  <a:srgbClr val="FF0000"/>
                </a:solidFill>
              </a:rPr>
              <a:t>(anywhere not just in the Games Industry)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CA" sz="2000" dirty="0" smtClean="0">
                <a:solidFill>
                  <a:srgbClr val="FFFF00"/>
                </a:solidFill>
              </a:rPr>
              <a:t>-apply with humility: it </a:t>
            </a:r>
            <a:r>
              <a:rPr lang="en-CA" sz="2000" baseline="0" dirty="0" smtClean="0">
                <a:solidFill>
                  <a:srgbClr val="FFFF00"/>
                </a:solidFill>
              </a:rPr>
              <a:t>helps!</a:t>
            </a:r>
          </a:p>
          <a:p>
            <a:pPr lvl="1">
              <a:buNone/>
            </a:pPr>
            <a:r>
              <a:rPr lang="en-CA" sz="1600" dirty="0" smtClean="0">
                <a:solidFill>
                  <a:srgbClr val="FFFF00"/>
                </a:solidFill>
              </a:rPr>
              <a:t>You may</a:t>
            </a:r>
            <a:r>
              <a:rPr lang="en-CA" sz="1600" baseline="0" dirty="0" smtClean="0">
                <a:solidFill>
                  <a:srgbClr val="FFFF00"/>
                </a:solidFill>
              </a:rPr>
              <a:t> accept a job in a lower than ideal starting position with the expectation of moving up over time</a:t>
            </a:r>
            <a:endParaRPr lang="en-CA" sz="16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CA" sz="2000" dirty="0" smtClean="0">
                <a:solidFill>
                  <a:srgbClr val="FFFF00"/>
                </a:solidFill>
              </a:rPr>
              <a:t>-tough market: apply to low positions to start!</a:t>
            </a:r>
          </a:p>
          <a:p>
            <a:pPr>
              <a:buNone/>
            </a:pPr>
            <a:r>
              <a:rPr lang="en-CA" sz="2000" dirty="0" smtClean="0">
                <a:solidFill>
                  <a:srgbClr val="FFFF00"/>
                </a:solidFill>
              </a:rPr>
              <a:t>-the best position to apply for jobs from, is with one</a:t>
            </a:r>
          </a:p>
          <a:p>
            <a:pPr>
              <a:buNone/>
            </a:pPr>
            <a:r>
              <a:rPr lang="en-CA" sz="2000" dirty="0" smtClean="0">
                <a:solidFill>
                  <a:srgbClr val="FFFF00"/>
                </a:solidFill>
              </a:rPr>
              <a:t>-make friends, since most available jobs are filled by friends' referrals!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92C28-20A8-428D-9CEA-2A083AF8D6B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The Technical Interview</a:t>
            </a:r>
            <a:br>
              <a:rPr lang="en-US" sz="3000" dirty="0" smtClean="0"/>
            </a:br>
            <a:r>
              <a:rPr lang="en-US" sz="3000" dirty="0" smtClean="0">
                <a:solidFill>
                  <a:srgbClr val="FF0000"/>
                </a:solidFill>
              </a:rPr>
              <a:t>Congratulations for making it this far!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CA" sz="2000" dirty="0" smtClean="0"/>
              <a:t>You will probably be asked about things from the reviewer's experience.</a:t>
            </a:r>
          </a:p>
          <a:p>
            <a:pPr>
              <a:buNone/>
            </a:pPr>
            <a:r>
              <a:rPr lang="en-CA" sz="2000" dirty="0" smtClean="0"/>
              <a:t>It is important to study: </a:t>
            </a:r>
          </a:p>
          <a:p>
            <a:pPr>
              <a:buNone/>
            </a:pPr>
            <a:r>
              <a:rPr lang="en-CA" sz="2000" dirty="0" smtClean="0"/>
              <a:t>Guess what will be asked beforehand and study it.</a:t>
            </a:r>
          </a:p>
          <a:p>
            <a:pPr>
              <a:buNone/>
            </a:pPr>
            <a:r>
              <a:rPr lang="en-CA" sz="2000" dirty="0" smtClean="0"/>
              <a:t>Know something about the company, enough to ask interesting questions about it. Guess on what their processes are. </a:t>
            </a:r>
          </a:p>
          <a:p>
            <a:pPr>
              <a:buNone/>
            </a:pPr>
            <a:r>
              <a:rPr lang="en-CA" sz="2000" dirty="0" smtClean="0"/>
              <a:t>Guess what their main challenges are. How to fix their problems? Offer your own solutions.</a:t>
            </a:r>
          </a:p>
          <a:p>
            <a:pPr>
              <a:buNone/>
            </a:pPr>
            <a:r>
              <a:rPr lang="en-CA" sz="2000" dirty="0" smtClean="0"/>
              <a:t>It is important to get every question right!</a:t>
            </a:r>
          </a:p>
          <a:p>
            <a:pPr>
              <a:buNone/>
            </a:pPr>
            <a:r>
              <a:rPr lang="en-CA" sz="2000" dirty="0" smtClean="0"/>
              <a:t>If you cannot answer the question, get vocal and talk your way through it.</a:t>
            </a:r>
          </a:p>
          <a:p>
            <a:pPr>
              <a:buNone/>
            </a:pPr>
            <a:r>
              <a:rPr lang="en-CA" sz="2000" dirty="0" smtClean="0"/>
              <a:t>Often the technical reviewer is ill prepared or tired:</a:t>
            </a:r>
          </a:p>
          <a:p>
            <a:pPr>
              <a:buNone/>
            </a:pPr>
            <a:r>
              <a:rPr lang="en-CA" sz="2000" dirty="0" smtClean="0"/>
              <a:t>- so use your preparedness to put him/her at ease!</a:t>
            </a:r>
          </a:p>
          <a:p>
            <a:pPr>
              <a:buNone/>
            </a:pPr>
            <a:r>
              <a:rPr lang="en-CA" sz="2000" dirty="0" smtClean="0"/>
              <a:t>- use the opportunity to sell yourself!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92C28-20A8-428D-9CEA-2A083AF8D6B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000" dirty="0" smtClean="0"/>
              <a:t>A Day In the Life Of</a:t>
            </a: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CA" sz="2000" dirty="0" smtClean="0"/>
              <a:t>arrive at work 10am</a:t>
            </a:r>
          </a:p>
          <a:p>
            <a:pPr>
              <a:buNone/>
            </a:pPr>
            <a:r>
              <a:rPr lang="en-CA" sz="2000" dirty="0" smtClean="0"/>
              <a:t>20% coding</a:t>
            </a:r>
          </a:p>
          <a:p>
            <a:pPr>
              <a:buNone/>
            </a:pPr>
            <a:r>
              <a:rPr lang="en-CA" sz="2000" dirty="0" smtClean="0"/>
              <a:t>20% thinking/organization</a:t>
            </a:r>
          </a:p>
          <a:p>
            <a:pPr>
              <a:buNone/>
            </a:pPr>
            <a:r>
              <a:rPr lang="en-CA" sz="2000" dirty="0" smtClean="0"/>
              <a:t>long lunch</a:t>
            </a:r>
          </a:p>
          <a:p>
            <a:pPr>
              <a:buNone/>
            </a:pPr>
            <a:r>
              <a:rPr lang="en-CA" sz="2000" dirty="0" smtClean="0"/>
              <a:t>20% outright waiting for build, fixing glitches or other delay</a:t>
            </a:r>
          </a:p>
          <a:p>
            <a:pPr>
              <a:buNone/>
            </a:pPr>
            <a:r>
              <a:rPr lang="en-CA" sz="2000" dirty="0" smtClean="0"/>
              <a:t>40% debugging</a:t>
            </a:r>
          </a:p>
          <a:p>
            <a:pPr>
              <a:buNone/>
            </a:pPr>
            <a:r>
              <a:rPr lang="en-CA" sz="2000" dirty="0" smtClean="0"/>
              <a:t>go home ~6:30pm</a:t>
            </a:r>
          </a:p>
          <a:p>
            <a:pPr>
              <a:buNone/>
            </a:pPr>
            <a:endParaRPr lang="en-CA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CA" sz="2000" dirty="0" smtClean="0">
                <a:solidFill>
                  <a:srgbClr val="FFFF00"/>
                </a:solidFill>
              </a:rPr>
              <a:t>20% coding is a high estimate!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92C28-20A8-428D-9CEA-2A083AF8D6B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000" dirty="0" smtClean="0"/>
              <a:t>For Your Reference: An Easy Project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>
                <a:solidFill>
                  <a:srgbClr val="FF0000"/>
                </a:solidFill>
              </a:rPr>
              <a:t>NHL ‘09 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CA" sz="2000" dirty="0" smtClean="0"/>
              <a:t>Crack Team</a:t>
            </a:r>
          </a:p>
          <a:p>
            <a:pPr>
              <a:buNone/>
            </a:pPr>
            <a:r>
              <a:rPr lang="en-CA" sz="2000" dirty="0" smtClean="0"/>
              <a:t>Working from established code base</a:t>
            </a:r>
          </a:p>
          <a:p>
            <a:pPr>
              <a:buNone/>
            </a:pPr>
            <a:r>
              <a:rPr lang="en-CA" sz="2000" dirty="0" smtClean="0"/>
              <a:t>Known release cycle</a:t>
            </a:r>
          </a:p>
          <a:p>
            <a:pPr>
              <a:buNone/>
            </a:pPr>
            <a:r>
              <a:rPr lang="en-CA" sz="2000" dirty="0" smtClean="0"/>
              <a:t>Clean and efficient code</a:t>
            </a:r>
          </a:p>
          <a:p>
            <a:pPr>
              <a:buNone/>
            </a:pPr>
            <a:r>
              <a:rPr lang="en-CA" sz="2000" dirty="0" smtClean="0"/>
              <a:t>Enthusiastic team (Canadian city works best!)</a:t>
            </a:r>
          </a:p>
          <a:p>
            <a:pPr>
              <a:buNone/>
            </a:pPr>
            <a:r>
              <a:rPr lang="en-CA" sz="2000" dirty="0" smtClean="0"/>
              <a:t>Personal interest in the subject!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92C28-20A8-428D-9CEA-2A083AF8D6B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000" dirty="0" smtClean="0"/>
              <a:t>For Your Reference: A Hard Project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>
                <a:solidFill>
                  <a:srgbClr val="FF0000"/>
                </a:solidFill>
              </a:rPr>
              <a:t>Sims 2 Pets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CA" sz="2000" dirty="0" smtClean="0"/>
              <a:t>delayed by 130+ days</a:t>
            </a:r>
          </a:p>
          <a:p>
            <a:pPr>
              <a:buNone/>
            </a:pPr>
            <a:r>
              <a:rPr lang="en-CA" sz="2000" dirty="0" smtClean="0"/>
              <a:t>missed simultaneous ship date with other consoles!</a:t>
            </a:r>
          </a:p>
          <a:p>
            <a:pPr>
              <a:buNone/>
            </a:pPr>
            <a:r>
              <a:rPr lang="en-CA" sz="2000" dirty="0" smtClean="0"/>
              <a:t>over-ambitious project at the start</a:t>
            </a:r>
          </a:p>
          <a:p>
            <a:pPr>
              <a:buNone/>
            </a:pPr>
            <a:r>
              <a:rPr lang="en-CA" sz="2000" dirty="0" smtClean="0"/>
              <a:t>AND more features added throughout</a:t>
            </a:r>
          </a:p>
          <a:p>
            <a:pPr>
              <a:buNone/>
            </a:pPr>
            <a:r>
              <a:rPr lang="en-CA" sz="2000" dirty="0" smtClean="0"/>
              <a:t>a bad sign: experienced developers refused to participate in project at start.</a:t>
            </a:r>
          </a:p>
          <a:p>
            <a:pPr>
              <a:buNone/>
            </a:pPr>
            <a:r>
              <a:rPr lang="en-CA" sz="2000" dirty="0" smtClean="0"/>
              <a:t>designers not sure about game mechanics until late in development cycle</a:t>
            </a:r>
          </a:p>
          <a:p>
            <a:pPr>
              <a:buNone/>
            </a:pPr>
            <a:r>
              <a:rPr lang="en-CA" sz="2000" dirty="0" smtClean="0"/>
              <a:t>working with a remote studio (Redwood shores, CA)</a:t>
            </a:r>
          </a:p>
          <a:p>
            <a:pPr>
              <a:buNone/>
            </a:pPr>
            <a:r>
              <a:rPr lang="en-CA" sz="2000" dirty="0" smtClean="0"/>
              <a:t>Task involved integrating and porting work to portable platform (PSP)</a:t>
            </a:r>
          </a:p>
          <a:p>
            <a:pPr>
              <a:buNone/>
            </a:pPr>
            <a:r>
              <a:rPr lang="en-CA" sz="2000" dirty="0" smtClean="0"/>
              <a:t>remote studio finishing work at last moment before deadline</a:t>
            </a:r>
          </a:p>
          <a:p>
            <a:pPr>
              <a:buNone/>
            </a:pPr>
            <a:r>
              <a:rPr lang="en-CA" sz="2000" dirty="0" smtClean="0"/>
              <a:t>remote studio changing a lot of already-integrated work at each integration</a:t>
            </a:r>
          </a:p>
          <a:p>
            <a:pPr>
              <a:buNone/>
            </a:pPr>
            <a:r>
              <a:rPr lang="en-CA" sz="2000" dirty="0" smtClean="0"/>
              <a:t>integrated code itself was buggy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92C28-20A8-428D-9CEA-2A083AF8D6B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000" dirty="0" smtClean="0"/>
              <a:t>For Your Reference: A Hard Project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>
                <a:solidFill>
                  <a:srgbClr val="FF0000"/>
                </a:solidFill>
              </a:rPr>
              <a:t>Sims 2 Pets (continued)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CA" sz="2000" dirty="0" smtClean="0"/>
              <a:t>porting from a more powerful system to a less powerful one, with less memory</a:t>
            </a:r>
          </a:p>
          <a:p>
            <a:pPr>
              <a:buNone/>
            </a:pPr>
            <a:r>
              <a:rPr lang="en-CA" sz="2000" dirty="0" smtClean="0"/>
              <a:t>load time optimizations required for disc format!</a:t>
            </a:r>
          </a:p>
          <a:p>
            <a:pPr>
              <a:buNone/>
            </a:pPr>
            <a:r>
              <a:rPr lang="en-CA" sz="2000" dirty="0" smtClean="0"/>
              <a:t>tools reliant on binary format (non-mergeable), must be rebuilt by expensive process</a:t>
            </a:r>
          </a:p>
          <a:p>
            <a:pPr>
              <a:buNone/>
            </a:pPr>
            <a:r>
              <a:rPr lang="en-CA" sz="2000" dirty="0" smtClean="0"/>
              <a:t>2-4 hour build time (with assets!)</a:t>
            </a:r>
          </a:p>
          <a:p>
            <a:pPr>
              <a:buNone/>
            </a:pPr>
            <a:r>
              <a:rPr lang="en-CA" sz="2000" dirty="0" smtClean="0"/>
              <a:t>Tools would fail silently</a:t>
            </a:r>
          </a:p>
          <a:p>
            <a:pPr>
              <a:buNone/>
            </a:pPr>
            <a:r>
              <a:rPr lang="en-CA" sz="2000" dirty="0" smtClean="0"/>
              <a:t>Office move in middle of development</a:t>
            </a:r>
          </a:p>
          <a:p>
            <a:pPr>
              <a:buNone/>
            </a:pPr>
            <a:r>
              <a:rPr lang="en-CA" sz="2000" dirty="0" smtClean="0"/>
              <a:t>Developers at remote site did not get along, 3 of the major tools did not share code because the developers didn't want to talk to each other</a:t>
            </a:r>
          </a:p>
          <a:p>
            <a:pPr>
              <a:buNone/>
            </a:pPr>
            <a:r>
              <a:rPr lang="en-CA" sz="2000" dirty="0" smtClean="0"/>
              <a:t>Most</a:t>
            </a:r>
            <a:r>
              <a:rPr lang="en-CA" sz="2000" baseline="0" dirty="0" smtClean="0"/>
              <a:t> of the Team still working</a:t>
            </a:r>
            <a:r>
              <a:rPr lang="en-CA" sz="2000" dirty="0" smtClean="0"/>
              <a:t> at midnight-&gt; low productivity!</a:t>
            </a:r>
          </a:p>
          <a:p>
            <a:pPr>
              <a:buNone/>
            </a:pPr>
            <a:r>
              <a:rPr lang="en-CA" sz="2000" dirty="0" smtClean="0"/>
              <a:t>"We're going to need you to come in this weekend"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92C28-20A8-428D-9CEA-2A083AF8D6B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Pain vs. Time Graph</a:t>
            </a:r>
            <a:br>
              <a:rPr lang="en-US" sz="3000" dirty="0" smtClean="0"/>
            </a:br>
            <a:r>
              <a:rPr lang="en-US" sz="3000" dirty="0" smtClean="0">
                <a:solidFill>
                  <a:srgbClr val="FF0000"/>
                </a:solidFill>
              </a:rPr>
              <a:t>What</a:t>
            </a:r>
            <a:r>
              <a:rPr lang="en-US" sz="3000" baseline="0" dirty="0" smtClean="0">
                <a:solidFill>
                  <a:srgbClr val="FF0000"/>
                </a:solidFill>
              </a:rPr>
              <a:t> to expect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CA" sz="2000" dirty="0" smtClean="0"/>
              <a:t>Typical project run</a:t>
            </a:r>
            <a:r>
              <a:rPr lang="en-CA" sz="2000" baseline="0" dirty="0" smtClean="0"/>
              <a:t> </a:t>
            </a:r>
            <a:r>
              <a:rPr lang="en-CA" sz="2000" baseline="0" dirty="0" smtClean="0"/>
              <a:t>through:</a:t>
            </a:r>
            <a:endParaRPr lang="en-CA" sz="2000" baseline="0" dirty="0" smtClean="0"/>
          </a:p>
          <a:p>
            <a:pPr>
              <a:buNone/>
            </a:pPr>
            <a:endParaRPr lang="en-CA" sz="2000" baseline="0" dirty="0" smtClean="0"/>
          </a:p>
          <a:p>
            <a:pPr>
              <a:buNone/>
            </a:pPr>
            <a:endParaRPr lang="en-CA" sz="2000" dirty="0" smtClean="0"/>
          </a:p>
          <a:p>
            <a:pPr>
              <a:buNone/>
            </a:pPr>
            <a:endParaRPr lang="en-CA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92C28-20A8-428D-9CEA-2A083AF8D6B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8" name="Picture 7" descr="PVT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276872"/>
            <a:ext cx="7896225" cy="3629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Pain vs. Time Graph</a:t>
            </a:r>
            <a:br>
              <a:rPr lang="en-US" sz="3000" dirty="0" smtClean="0"/>
            </a:br>
            <a:r>
              <a:rPr lang="en-US" sz="3000" dirty="0" smtClean="0">
                <a:solidFill>
                  <a:srgbClr val="FF0000"/>
                </a:solidFill>
              </a:rPr>
              <a:t>Better?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CA" sz="2000" dirty="0" smtClean="0"/>
              <a:t>M</a:t>
            </a:r>
            <a:r>
              <a:rPr lang="en-CA" sz="2000" dirty="0" smtClean="0"/>
              <a:t>ore </a:t>
            </a:r>
            <a:r>
              <a:rPr lang="en-CA" sz="2000" dirty="0" smtClean="0"/>
              <a:t>of what we desire:</a:t>
            </a:r>
          </a:p>
          <a:p>
            <a:pPr>
              <a:buNone/>
            </a:pPr>
            <a:endParaRPr lang="en-CA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92C28-20A8-428D-9CEA-2A083AF8D6B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 descr="PVT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204864"/>
            <a:ext cx="7886700" cy="3552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Pain vs. Time Graph</a:t>
            </a:r>
            <a:br>
              <a:rPr lang="en-US" sz="3000" dirty="0" smtClean="0"/>
            </a:br>
            <a:r>
              <a:rPr lang="en-US" sz="3000" dirty="0" smtClean="0">
                <a:solidFill>
                  <a:srgbClr val="FF0000"/>
                </a:solidFill>
              </a:rPr>
              <a:t>Truly enlightened planning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CA" sz="2000" dirty="0" smtClean="0"/>
              <a:t>Save time at the end for:</a:t>
            </a:r>
          </a:p>
          <a:p>
            <a:pPr>
              <a:buNone/>
            </a:pPr>
            <a:r>
              <a:rPr lang="en-CA" sz="2000" dirty="0" smtClean="0"/>
              <a:t>	-thorough debugging</a:t>
            </a:r>
          </a:p>
          <a:p>
            <a:pPr>
              <a:buNone/>
            </a:pPr>
            <a:r>
              <a:rPr lang="en-CA" sz="2000" dirty="0" smtClean="0"/>
              <a:t>	-implementation unexpectedly hard</a:t>
            </a:r>
          </a:p>
          <a:p>
            <a:pPr>
              <a:buNone/>
            </a:pPr>
            <a:r>
              <a:rPr lang="en-CA" sz="2000" dirty="0" smtClean="0"/>
              <a:t>	-great feature ideas that only become apparent when product is almost done</a:t>
            </a:r>
          </a:p>
          <a:p>
            <a:pPr>
              <a:buNone/>
            </a:pPr>
            <a:r>
              <a:rPr lang="en-CA" sz="2000" dirty="0" smtClean="0"/>
              <a:t>Tuning a nearly finished game can turn a bad game into good</a:t>
            </a:r>
          </a:p>
          <a:p>
            <a:pPr>
              <a:buNone/>
            </a:pPr>
            <a:r>
              <a:rPr lang="en-CA" sz="2000" dirty="0" smtClean="0"/>
              <a:t>	</a:t>
            </a:r>
          </a:p>
          <a:p>
            <a:pPr>
              <a:buNone/>
            </a:pPr>
            <a:r>
              <a:rPr lang="en-CA" sz="2000" dirty="0" smtClean="0"/>
              <a:t>Games that are bad throughout the design cycle can get better at the last moment!</a:t>
            </a:r>
          </a:p>
          <a:p>
            <a:pPr>
              <a:buNone/>
            </a:pPr>
            <a:r>
              <a:rPr lang="en-CA" sz="2000" dirty="0" smtClean="0"/>
              <a:t>-Crackdown</a:t>
            </a:r>
          </a:p>
          <a:p>
            <a:pPr>
              <a:buNone/>
            </a:pPr>
            <a:r>
              <a:rPr lang="en-CA" sz="2000" dirty="0" smtClean="0"/>
              <a:t>-European Air War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92C28-20A8-428D-9CEA-2A083AF8D6B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VIDEO GAME INDUSTRY OVERVIEW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Ubisoft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114948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en-US" sz="1600" b="1" dirty="0" smtClean="0"/>
          </a:p>
          <a:p>
            <a:pPr>
              <a:lnSpc>
                <a:spcPct val="90000"/>
              </a:lnSpc>
              <a:buNone/>
            </a:pPr>
            <a:r>
              <a:rPr lang="en-US" sz="1600" b="1" dirty="0" smtClean="0"/>
              <a:t>1986	The five brothers of the </a:t>
            </a:r>
            <a:r>
              <a:rPr lang="en-US" sz="1600" b="1" dirty="0" smtClean="0">
                <a:solidFill>
                  <a:srgbClr val="FFFF00"/>
                </a:solidFill>
              </a:rPr>
              <a:t>Guillemot family found Ubisoft </a:t>
            </a:r>
            <a:r>
              <a:rPr lang="en-US" sz="1600" b="1" dirty="0" smtClean="0"/>
              <a:t>as a computer 	game publisher in France (Brittany) </a:t>
            </a:r>
          </a:p>
          <a:p>
            <a:pPr>
              <a:lnSpc>
                <a:spcPct val="90000"/>
              </a:lnSpc>
              <a:buNone/>
            </a:pPr>
            <a:endParaRPr lang="en-US" sz="1600" b="1" dirty="0" smtClean="0"/>
          </a:p>
          <a:p>
            <a:pPr>
              <a:lnSpc>
                <a:spcPct val="90000"/>
              </a:lnSpc>
              <a:buNone/>
            </a:pPr>
            <a:r>
              <a:rPr lang="en-US" sz="1600" b="1" dirty="0" smtClean="0"/>
              <a:t>1994	Opens a studio in Paris, France (now HQs) </a:t>
            </a:r>
          </a:p>
          <a:p>
            <a:pPr>
              <a:lnSpc>
                <a:spcPct val="90000"/>
              </a:lnSpc>
            </a:pPr>
            <a:endParaRPr lang="en-US" sz="1600" b="1" dirty="0" smtClean="0"/>
          </a:p>
          <a:p>
            <a:pPr>
              <a:lnSpc>
                <a:spcPct val="90000"/>
              </a:lnSpc>
              <a:buNone/>
            </a:pPr>
            <a:r>
              <a:rPr lang="en-US" sz="1600" b="1" dirty="0" smtClean="0"/>
              <a:t>1996	Becomes a publicly traded company &amp; continues to expand globally</a:t>
            </a:r>
          </a:p>
          <a:p>
            <a:pPr>
              <a:lnSpc>
                <a:spcPct val="90000"/>
              </a:lnSpc>
              <a:buNone/>
            </a:pPr>
            <a:endParaRPr lang="en-US" sz="1600" b="1" dirty="0" smtClean="0"/>
          </a:p>
          <a:p>
            <a:pPr>
              <a:lnSpc>
                <a:spcPct val="90000"/>
              </a:lnSpc>
              <a:buNone/>
            </a:pPr>
            <a:r>
              <a:rPr lang="en-US" sz="1600" b="1" dirty="0" smtClean="0"/>
              <a:t>2009	Now has </a:t>
            </a:r>
            <a:r>
              <a:rPr lang="en-US" sz="1600" b="1" dirty="0" smtClean="0">
                <a:solidFill>
                  <a:srgbClr val="FFFF00"/>
                </a:solidFill>
              </a:rPr>
              <a:t>24 Production Studios </a:t>
            </a:r>
            <a:r>
              <a:rPr lang="en-US" sz="1600" b="1" dirty="0" smtClean="0"/>
              <a:t>in 17 countries (4 alone are in Canada)</a:t>
            </a:r>
          </a:p>
          <a:p>
            <a:pPr>
              <a:lnSpc>
                <a:spcPct val="90000"/>
              </a:lnSpc>
              <a:buNone/>
            </a:pPr>
            <a:endParaRPr lang="en-US" sz="1600" b="1" dirty="0" smtClean="0"/>
          </a:p>
          <a:p>
            <a:pPr>
              <a:lnSpc>
                <a:spcPct val="90000"/>
              </a:lnSpc>
              <a:buNone/>
            </a:pPr>
            <a:r>
              <a:rPr lang="en-US" sz="1600" b="1" dirty="0" smtClean="0"/>
              <a:t>		</a:t>
            </a:r>
            <a:r>
              <a:rPr lang="en-US" sz="1600" b="1" dirty="0" smtClean="0">
                <a:solidFill>
                  <a:srgbClr val="FFFF00"/>
                </a:solidFill>
              </a:rPr>
              <a:t>Employs over 6,000 people </a:t>
            </a:r>
            <a:r>
              <a:rPr lang="en-US" sz="1600" b="1" dirty="0" smtClean="0"/>
              <a:t>worldwide (including offices in 28 countries)</a:t>
            </a:r>
          </a:p>
          <a:p>
            <a:pPr>
              <a:lnSpc>
                <a:spcPct val="90000"/>
              </a:lnSpc>
              <a:buNone/>
            </a:pPr>
            <a:endParaRPr lang="en-US" sz="1600" b="1" dirty="0" smtClean="0"/>
          </a:p>
          <a:p>
            <a:pPr>
              <a:lnSpc>
                <a:spcPct val="90000"/>
              </a:lnSpc>
              <a:buNone/>
            </a:pPr>
            <a:r>
              <a:rPr lang="en-US" sz="1600" b="1" dirty="0" smtClean="0"/>
              <a:t>2008-09	Ubisoft at a glance:</a:t>
            </a:r>
          </a:p>
          <a:p>
            <a:pPr>
              <a:lnSpc>
                <a:spcPct val="90000"/>
              </a:lnSpc>
              <a:buNone/>
            </a:pPr>
            <a:r>
              <a:rPr lang="en-US" sz="1600" b="1" dirty="0" smtClean="0"/>
              <a:t>				€ 1.058 billion Sales</a:t>
            </a:r>
          </a:p>
          <a:p>
            <a:pPr>
              <a:lnSpc>
                <a:spcPct val="90000"/>
              </a:lnSpc>
              <a:buNone/>
            </a:pPr>
            <a:r>
              <a:rPr lang="en-US" sz="1600" b="1" dirty="0" smtClean="0"/>
              <a:t>				€ 150 million Net Income</a:t>
            </a:r>
          </a:p>
          <a:p>
            <a:pPr>
              <a:lnSpc>
                <a:spcPct val="90000"/>
              </a:lnSpc>
              <a:buNone/>
            </a:pPr>
            <a:r>
              <a:rPr lang="en-US" sz="1600" b="1" dirty="0" smtClean="0"/>
              <a:t>				€ 265 million R&amp;D Investments</a:t>
            </a:r>
          </a:p>
          <a:p>
            <a:pPr algn="ctr">
              <a:lnSpc>
                <a:spcPct val="90000"/>
              </a:lnSpc>
              <a:buNone/>
            </a:pPr>
            <a:r>
              <a:rPr lang="en-US" sz="1600" b="1" dirty="0" smtClean="0">
                <a:solidFill>
                  <a:srgbClr val="DADADA"/>
                </a:solidFill>
                <a:latin typeface="Aaux ProMedium" pitchFamily="-112" charset="0"/>
                <a:sym typeface="Aaux ProMedium" pitchFamily="-112" charset="0"/>
              </a:rPr>
              <a:t>*19 multimillion unit-selling brands</a:t>
            </a:r>
          </a:p>
          <a:p>
            <a:pPr>
              <a:lnSpc>
                <a:spcPct val="90000"/>
              </a:lnSpc>
              <a:buNone/>
            </a:pPr>
            <a:endParaRPr lang="en-US" sz="1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1600" b="1" dirty="0" smtClean="0">
                <a:solidFill>
                  <a:srgbClr val="FFFF00"/>
                </a:solidFill>
              </a:rPr>
              <a:t>3</a:t>
            </a:r>
            <a:r>
              <a:rPr lang="en-US" sz="1600" b="1" baseline="30000" dirty="0" smtClean="0">
                <a:solidFill>
                  <a:srgbClr val="FFFF00"/>
                </a:solidFill>
              </a:rPr>
              <a:t>rd</a:t>
            </a:r>
            <a:r>
              <a:rPr lang="en-US" sz="1600" b="1" dirty="0" smtClean="0">
                <a:solidFill>
                  <a:srgbClr val="FFFF00"/>
                </a:solidFill>
              </a:rPr>
              <a:t> Independent Publisher Worldwide</a:t>
            </a:r>
            <a:endParaRPr lang="fr-FR" sz="1600" b="1" dirty="0" smtClean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92C28-20A8-428D-9CEA-2A083AF8D6B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000" dirty="0" smtClean="0"/>
              <a:t>The Downside of Working in Video Games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>
                <a:solidFill>
                  <a:srgbClr val="FF0000"/>
                </a:solidFill>
                <a:sym typeface="Wingdings" pitchFamily="2" charset="2"/>
              </a:rPr>
              <a:t>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CA" sz="2000" dirty="0" smtClean="0"/>
              <a:t>-some tasks can be VERY hard and require a lot of time and energy (even at home)</a:t>
            </a:r>
          </a:p>
          <a:p>
            <a:pPr>
              <a:buNone/>
            </a:pPr>
            <a:r>
              <a:rPr lang="en-CA" sz="2000" dirty="0" smtClean="0"/>
              <a:t>-moral issues with game content!</a:t>
            </a:r>
          </a:p>
          <a:p>
            <a:pPr>
              <a:buNone/>
            </a:pPr>
            <a:r>
              <a:rPr lang="en-CA" sz="2000" dirty="0" smtClean="0"/>
              <a:t>-volatile job market</a:t>
            </a:r>
          </a:p>
          <a:p>
            <a:pPr>
              <a:buNone/>
            </a:pPr>
            <a:r>
              <a:rPr lang="en-CA" sz="2000" dirty="0" smtClean="0"/>
              <a:t>-sales are easy to project, hard to get right!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92C28-20A8-428D-9CEA-2A083AF8D6B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000" dirty="0" smtClean="0"/>
              <a:t>The Benefits of Working in Video Games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CA" sz="2000" dirty="0" smtClean="0"/>
              <a:t>-when trust is earned, people stop watching the clock: doctors appointment, talks, etc. are ok</a:t>
            </a:r>
          </a:p>
          <a:p>
            <a:pPr>
              <a:buNone/>
            </a:pPr>
            <a:r>
              <a:rPr lang="en-CA" sz="2000" dirty="0" smtClean="0"/>
              <a:t>-generally speaking, hours are flexible</a:t>
            </a:r>
          </a:p>
          <a:p>
            <a:pPr>
              <a:buNone/>
            </a:pPr>
            <a:r>
              <a:rPr lang="en-CA" sz="2000" dirty="0" smtClean="0"/>
              <a:t>-you will find pay is better than average</a:t>
            </a:r>
          </a:p>
          <a:p>
            <a:pPr>
              <a:buNone/>
            </a:pPr>
            <a:r>
              <a:rPr lang="en-CA" sz="2000" dirty="0" smtClean="0"/>
              <a:t>-interesting people to work with. most will have interesting hobbies: outdoors, music, arts, ministry!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92C28-20A8-428D-9CEA-2A083AF8D6B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000" dirty="0" smtClean="0"/>
              <a:t>Living Out Faith in the Workplace</a:t>
            </a: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CA" sz="2000" dirty="0" smtClean="0"/>
              <a:t>Work for the Lord</a:t>
            </a:r>
          </a:p>
          <a:p>
            <a:pPr>
              <a:buNone/>
            </a:pPr>
            <a:r>
              <a:rPr lang="en-CA" sz="2000" dirty="0" smtClean="0"/>
              <a:t>-do your assigned hours</a:t>
            </a:r>
          </a:p>
          <a:p>
            <a:pPr>
              <a:buNone/>
            </a:pPr>
            <a:r>
              <a:rPr lang="en-CA" sz="2000" dirty="0" smtClean="0"/>
              <a:t>-show humility in the workplace</a:t>
            </a:r>
          </a:p>
          <a:p>
            <a:pPr>
              <a:buNone/>
            </a:pPr>
            <a:r>
              <a:rPr lang="en-CA" sz="2000" dirty="0" smtClean="0"/>
              <a:t>-treat people well regardless of what they can do for you in return</a:t>
            </a:r>
          </a:p>
          <a:p>
            <a:pPr>
              <a:buNone/>
            </a:pPr>
            <a:r>
              <a:rPr lang="en-CA" sz="2000" dirty="0" smtClean="0"/>
              <a:t>Make Church a priority over work</a:t>
            </a:r>
          </a:p>
          <a:p>
            <a:pPr>
              <a:buNone/>
            </a:pPr>
            <a:endParaRPr lang="en-CA" sz="2000" dirty="0" smtClean="0"/>
          </a:p>
          <a:p>
            <a:pPr>
              <a:buNone/>
            </a:pPr>
            <a:r>
              <a:rPr lang="en-CA" sz="2000" dirty="0" smtClean="0">
                <a:solidFill>
                  <a:srgbClr val="FFFF00"/>
                </a:solidFill>
              </a:rPr>
              <a:t>You</a:t>
            </a:r>
            <a:r>
              <a:rPr lang="en-CA" sz="2000" baseline="0" dirty="0" smtClean="0">
                <a:solidFill>
                  <a:srgbClr val="FFFF00"/>
                </a:solidFill>
              </a:rPr>
              <a:t> are not alone: Downtown Vancouver is a hub of Christian activity. </a:t>
            </a:r>
          </a:p>
          <a:p>
            <a:pPr>
              <a:buNone/>
            </a:pPr>
            <a:r>
              <a:rPr lang="en-CA" sz="2000" baseline="0" dirty="0" smtClean="0">
                <a:solidFill>
                  <a:srgbClr val="FFFF00"/>
                </a:solidFill>
              </a:rPr>
              <a:t>Seek out Christian Co-Workers, my hope is, you will find </a:t>
            </a:r>
            <a:r>
              <a:rPr lang="en-CA" sz="2000" baseline="0" dirty="0" smtClean="0">
                <a:solidFill>
                  <a:srgbClr val="FFFF00"/>
                </a:solidFill>
                <a:sym typeface="Wingdings" pitchFamily="2" charset="2"/>
              </a:rPr>
              <a:t>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92C28-20A8-428D-9CEA-2A083AF8D6B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000" dirty="0" smtClean="0"/>
              <a:t>Personality Conflicts At Work: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>
                <a:solidFill>
                  <a:srgbClr val="FF0000"/>
                </a:solidFill>
              </a:rPr>
              <a:t> A Christian Perspective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CA" sz="2000" dirty="0" smtClean="0"/>
              <a:t>Can swing from being a non-issue to a major issue unexpectedly!</a:t>
            </a:r>
          </a:p>
          <a:p>
            <a:pPr>
              <a:buNone/>
            </a:pPr>
            <a:r>
              <a:rPr lang="en-CA" sz="2000" dirty="0" smtClean="0"/>
              <a:t>some bad apples are in every organization</a:t>
            </a:r>
          </a:p>
          <a:p>
            <a:pPr>
              <a:buNone/>
            </a:pPr>
            <a:r>
              <a:rPr lang="en-CA" sz="2000" dirty="0" smtClean="0"/>
              <a:t>For</a:t>
            </a:r>
            <a:r>
              <a:rPr lang="en-CA" sz="2000" baseline="0" dirty="0" smtClean="0"/>
              <a:t> some, “getting ahead and climbing the corporate ladder” is the meaning of life. Really!</a:t>
            </a:r>
            <a:endParaRPr lang="en-CA" sz="2000" dirty="0" smtClean="0"/>
          </a:p>
          <a:p>
            <a:pPr>
              <a:buNone/>
            </a:pPr>
            <a:r>
              <a:rPr lang="en-CA" sz="2000" dirty="0" smtClean="0"/>
              <a:t>-no easy answers: treat others as well as you can but in cases of abuse it may be most helpful to leave.</a:t>
            </a:r>
          </a:p>
          <a:p>
            <a:pPr>
              <a:buNone/>
            </a:pPr>
            <a:endParaRPr lang="en-CA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CA" sz="2000" dirty="0" smtClean="0">
                <a:solidFill>
                  <a:srgbClr val="FFFF00"/>
                </a:solidFill>
              </a:rPr>
              <a:t>Rejoice and be glad, for in the same way they persecuted</a:t>
            </a:r>
            <a:r>
              <a:rPr lang="en-CA" sz="2000" baseline="0" dirty="0" smtClean="0">
                <a:solidFill>
                  <a:srgbClr val="FFFF00"/>
                </a:solidFill>
              </a:rPr>
              <a:t> the prophets who were before you.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92C28-20A8-428D-9CEA-2A083AF8D6B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For Your Reference:</a:t>
            </a:r>
            <a:br>
              <a:rPr lang="en-US" sz="3000" dirty="0" smtClean="0"/>
            </a:br>
            <a:r>
              <a:rPr lang="en-US" sz="3000" dirty="0" smtClean="0">
                <a:solidFill>
                  <a:srgbClr val="FF0000"/>
                </a:solidFill>
              </a:rPr>
              <a:t>Difficult Coworkers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CA" sz="2000" dirty="0" smtClean="0"/>
              <a:t>-Asperger syndrome</a:t>
            </a:r>
          </a:p>
          <a:p>
            <a:pPr>
              <a:buNone/>
            </a:pPr>
            <a:r>
              <a:rPr lang="en-CA" sz="2000" dirty="0" smtClean="0"/>
              <a:t>-see being cooperative as a sign of weakness</a:t>
            </a:r>
          </a:p>
          <a:p>
            <a:pPr>
              <a:buNone/>
            </a:pPr>
            <a:r>
              <a:rPr lang="en-CA" sz="2000" dirty="0" smtClean="0"/>
              <a:t>-political</a:t>
            </a:r>
          </a:p>
          <a:p>
            <a:pPr>
              <a:buNone/>
            </a:pPr>
            <a:r>
              <a:rPr lang="en-CA" sz="2000" dirty="0" smtClean="0"/>
              <a:t>-untrustworthy, yet are in positions of power</a:t>
            </a:r>
          </a:p>
          <a:p>
            <a:pPr>
              <a:buNone/>
            </a:pPr>
            <a:endParaRPr lang="en-CA" sz="2000" dirty="0" smtClean="0"/>
          </a:p>
          <a:p>
            <a:pPr>
              <a:buNone/>
            </a:pPr>
            <a:r>
              <a:rPr lang="en-CA" sz="2000" dirty="0" smtClean="0"/>
              <a:t>Focus on things other than making a great product:</a:t>
            </a:r>
          </a:p>
          <a:p>
            <a:pPr>
              <a:buNone/>
            </a:pPr>
            <a:r>
              <a:rPr lang="en-CA" sz="2000" dirty="0" smtClean="0"/>
              <a:t>-looking as good as possible while doing the least amount of work possible, to the detriment of the project</a:t>
            </a:r>
          </a:p>
          <a:p>
            <a:pPr>
              <a:buNone/>
            </a:pPr>
            <a:r>
              <a:rPr lang="en-CA" sz="2000" dirty="0" smtClean="0"/>
              <a:t>-information hiders/brokers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92C28-20A8-428D-9CEA-2A083AF8D6B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For Your Reference: </a:t>
            </a:r>
            <a:br>
              <a:rPr lang="en-US" sz="3000" dirty="0" smtClean="0"/>
            </a:br>
            <a:r>
              <a:rPr lang="en-US" sz="3000" dirty="0" smtClean="0">
                <a:solidFill>
                  <a:srgbClr val="FF0000"/>
                </a:solidFill>
              </a:rPr>
              <a:t>Great Coworkers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CA" sz="2000" dirty="0" smtClean="0"/>
              <a:t>-admit when they don't know something</a:t>
            </a:r>
          </a:p>
          <a:p>
            <a:pPr>
              <a:buNone/>
            </a:pPr>
            <a:r>
              <a:rPr lang="en-CA" sz="2000" dirty="0" smtClean="0"/>
              <a:t>-will work with you through the "critical time"</a:t>
            </a:r>
          </a:p>
          <a:p>
            <a:pPr>
              <a:buNone/>
            </a:pPr>
            <a:r>
              <a:rPr lang="en-CA" sz="2000" dirty="0" smtClean="0"/>
              <a:t>-friendly people are always easier to work with</a:t>
            </a:r>
          </a:p>
          <a:p>
            <a:pPr>
              <a:buNone/>
            </a:pPr>
            <a:r>
              <a:rPr lang="en-CA" sz="2000" dirty="0" smtClean="0"/>
              <a:t>-have time to work on a technology that you don't understand!</a:t>
            </a:r>
          </a:p>
          <a:p>
            <a:pPr>
              <a:buNone/>
            </a:pPr>
            <a:endParaRPr lang="en-CA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CA" sz="2000" dirty="0" smtClean="0">
                <a:solidFill>
                  <a:srgbClr val="FFFF00"/>
                </a:solidFill>
              </a:rPr>
              <a:t>Be slow to anger and quick to forgive!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92C28-20A8-428D-9CEA-2A083AF8D6B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000" dirty="0" smtClean="0"/>
              <a:t>When to Leave Your Job</a:t>
            </a: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CA" sz="2000" dirty="0" smtClean="0"/>
              <a:t>Are</a:t>
            </a:r>
            <a:r>
              <a:rPr lang="en-CA" sz="2000" baseline="0" dirty="0" smtClean="0"/>
              <a:t> you unhappy? Know that you can “</a:t>
            </a:r>
            <a:r>
              <a:rPr lang="en-CA" sz="2000" dirty="0" smtClean="0"/>
              <a:t>Promote yourself!”</a:t>
            </a:r>
          </a:p>
          <a:p>
            <a:pPr>
              <a:buNone/>
            </a:pPr>
            <a:r>
              <a:rPr lang="en-CA" sz="2000" dirty="0" smtClean="0"/>
              <a:t>-moving away from abusive management</a:t>
            </a:r>
          </a:p>
          <a:p>
            <a:pPr>
              <a:buNone/>
            </a:pPr>
            <a:r>
              <a:rPr lang="en-CA" sz="2000" dirty="0" smtClean="0"/>
              <a:t>-are you busy at work? if not, it's a bad sign, start looking.</a:t>
            </a:r>
          </a:p>
          <a:p>
            <a:pPr>
              <a:buNone/>
            </a:pPr>
            <a:r>
              <a:rPr lang="en-CA" sz="2000" dirty="0" smtClean="0"/>
              <a:t>God is calling you to move? </a:t>
            </a:r>
          </a:p>
          <a:p>
            <a:pPr>
              <a:buNone/>
            </a:pPr>
            <a:endParaRPr lang="en-US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Rule</a:t>
            </a:r>
            <a:r>
              <a:rPr lang="en-US" sz="2000" baseline="0" dirty="0" smtClean="0">
                <a:solidFill>
                  <a:srgbClr val="FFFF00"/>
                </a:solidFill>
              </a:rPr>
              <a:t> of Thumb: after 2 years it is generally viewed as quite reasonable to move on, especially if you are unhappy.</a:t>
            </a:r>
            <a:endParaRPr lang="en-CA" sz="2000" dirty="0" smtClean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92C28-20A8-428D-9CEA-2A083AF8D6B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Setting Priorities</a:t>
            </a:r>
            <a:br>
              <a:rPr lang="en-US" sz="3000" dirty="0" smtClean="0"/>
            </a:br>
            <a:r>
              <a:rPr lang="en-US" sz="3000" dirty="0" smtClean="0">
                <a:solidFill>
                  <a:srgbClr val="FF0000"/>
                </a:solidFill>
              </a:rPr>
              <a:t>Conclusion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CA" sz="2000" dirty="0" smtClean="0"/>
              <a:t>The End of Life Test</a:t>
            </a:r>
          </a:p>
          <a:p>
            <a:pPr>
              <a:buNone/>
            </a:pPr>
            <a:r>
              <a:rPr lang="en-CA" sz="2000" dirty="0" smtClean="0"/>
              <a:t>In the long run we cannot keep title, wealth or possessions</a:t>
            </a:r>
          </a:p>
          <a:p>
            <a:pPr>
              <a:buNone/>
            </a:pPr>
            <a:r>
              <a:rPr lang="en-CA" sz="2000" dirty="0" smtClean="0"/>
              <a:t>It makes a lot of sense to prioritize relationships over making money. </a:t>
            </a:r>
          </a:p>
          <a:p>
            <a:pPr>
              <a:buNone/>
            </a:pPr>
            <a:r>
              <a:rPr lang="en-CA" sz="2000" dirty="0" smtClean="0"/>
              <a:t>	-Especially when you get older? good relationships are actually worth far more than $$$</a:t>
            </a:r>
          </a:p>
          <a:p>
            <a:pPr>
              <a:buNone/>
            </a:pPr>
            <a:r>
              <a:rPr lang="en-CA" sz="2000" dirty="0" smtClean="0"/>
              <a:t>It's not too late to change paths now!</a:t>
            </a:r>
          </a:p>
          <a:p>
            <a:pPr>
              <a:buNone/>
            </a:pPr>
            <a:r>
              <a:rPr lang="en-CA" sz="2000" dirty="0" smtClean="0"/>
              <a:t>Everything is a blessing. Don't take life for granted- enjoy every day.</a:t>
            </a:r>
          </a:p>
          <a:p>
            <a:pPr>
              <a:buNone/>
            </a:pPr>
            <a:r>
              <a:rPr lang="en-CA" sz="2000" dirty="0" smtClean="0"/>
              <a:t>Watch for acting out of jealousy</a:t>
            </a:r>
            <a:r>
              <a:rPr lang="en-CA" sz="2000" baseline="0" dirty="0" smtClean="0"/>
              <a:t> or fear</a:t>
            </a:r>
            <a:r>
              <a:rPr lang="en-CA" sz="2000" dirty="0" smtClean="0"/>
              <a:t>; you will almost always regret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92C28-20A8-428D-9CEA-2A083AF8D6B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Setting Priorities</a:t>
            </a:r>
            <a:br>
              <a:rPr lang="en-US" sz="3000" dirty="0" smtClean="0"/>
            </a:br>
            <a:r>
              <a:rPr lang="en-US" sz="3000" dirty="0" smtClean="0">
                <a:solidFill>
                  <a:srgbClr val="FF0000"/>
                </a:solidFill>
              </a:rPr>
              <a:t>Conclusion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CA" sz="2000" dirty="0" smtClean="0"/>
              <a:t>Remember everyone is watching your behaviour, whether they now you are a believer now, or find out later.</a:t>
            </a:r>
          </a:p>
          <a:p>
            <a:pPr>
              <a:buNone/>
            </a:pPr>
            <a:r>
              <a:rPr lang="en-CA" sz="2000" dirty="0" smtClean="0"/>
              <a:t>	-So live with character!</a:t>
            </a:r>
          </a:p>
          <a:p>
            <a:pPr>
              <a:buNone/>
            </a:pPr>
            <a:r>
              <a:rPr lang="en-CA" sz="2000" dirty="0" smtClean="0"/>
              <a:t>When it comes to evangelism, Lifestyle &gt; Words</a:t>
            </a:r>
          </a:p>
          <a:p>
            <a:pPr>
              <a:buNone/>
            </a:pPr>
            <a:r>
              <a:rPr lang="en-CA" sz="2000" dirty="0" smtClean="0"/>
              <a:t>Real faith is tested when it costs you something!</a:t>
            </a:r>
          </a:p>
          <a:p>
            <a:pPr>
              <a:buNone/>
            </a:pPr>
            <a:r>
              <a:rPr lang="en-CA" sz="2000" dirty="0" smtClean="0"/>
              <a:t>Don't be a lone wolf: help from others makes life MUCH easier</a:t>
            </a:r>
          </a:p>
          <a:p>
            <a:pPr>
              <a:buNone/>
            </a:pPr>
            <a:r>
              <a:rPr lang="en-CA" sz="2000" dirty="0" smtClean="0"/>
              <a:t>Your church needs you! Stand up and be accountable for the future of your community.</a:t>
            </a:r>
          </a:p>
          <a:p>
            <a:pPr>
              <a:buNone/>
            </a:pPr>
            <a:r>
              <a:rPr lang="en-CA" sz="2000" dirty="0" smtClean="0"/>
              <a:t>Volunteering in ministry is a great way to grow your soft skills and grow in your walk with God.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92C28-20A8-428D-9CEA-2A083AF8D6B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Life in the Games Industry</a:t>
            </a:r>
            <a:br>
              <a:rPr lang="en-US" sz="3000" dirty="0" smtClean="0"/>
            </a:br>
            <a:r>
              <a:rPr lang="en-US" sz="3000" dirty="0" smtClean="0">
                <a:solidFill>
                  <a:srgbClr val="FF0000"/>
                </a:solidFill>
              </a:rPr>
              <a:t>Q &amp; A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CA" sz="3200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  <a:r>
              <a:rPr lang="en-CA" sz="3200" baseline="0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 Answers?</a:t>
            </a:r>
          </a:p>
          <a:p>
            <a:pPr>
              <a:buNone/>
            </a:pPr>
            <a:endParaRPr lang="en-CA" sz="3200" dirty="0" smtClean="0">
              <a:solidFill>
                <a:schemeClr val="tx1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92C28-20A8-428D-9CEA-2A083AF8D6B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266700" y="6524897"/>
            <a:ext cx="9410700" cy="391886"/>
            <a:chOff x="0" y="0"/>
            <a:chExt cx="13832" cy="480"/>
          </a:xfrm>
        </p:grpSpPr>
        <p:sp>
          <p:nvSpPr>
            <p:cNvPr id="29708" name="Rectangle 3"/>
            <p:cNvSpPr>
              <a:spLocks/>
            </p:cNvSpPr>
            <p:nvPr/>
          </p:nvSpPr>
          <p:spPr bwMode="auto">
            <a:xfrm>
              <a:off x="0" y="0"/>
              <a:ext cx="13832" cy="480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fr-FR" dirty="0"/>
            </a:p>
          </p:txBody>
        </p:sp>
        <p:pic>
          <p:nvPicPr>
            <p:cNvPr id="2970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760" y="64"/>
              <a:ext cx="952" cy="2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9710" name="Rectangle 5"/>
            <p:cNvSpPr>
              <a:spLocks/>
            </p:cNvSpPr>
            <p:nvPr/>
          </p:nvSpPr>
          <p:spPr bwMode="auto">
            <a:xfrm>
              <a:off x="496" y="60"/>
              <a:ext cx="1364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ts val="462"/>
                </a:spcBef>
              </a:pPr>
              <a:r>
                <a:rPr lang="en-US" sz="1000" dirty="0">
                  <a:solidFill>
                    <a:srgbClr val="C2C1BE"/>
                  </a:solidFill>
                  <a:latin typeface="Aaux ProMedium" pitchFamily="-112" charset="0"/>
                  <a:sym typeface="Aaux ProMedium" pitchFamily="-112" charset="0"/>
                </a:rPr>
                <a:t>Global presence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-261257" y="0"/>
            <a:ext cx="9405257" cy="7974874"/>
            <a:chOff x="0" y="0"/>
            <a:chExt cx="13825" cy="9768"/>
          </a:xfrm>
        </p:grpSpPr>
        <p:pic>
          <p:nvPicPr>
            <p:cNvPr id="29706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13825" cy="97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29707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12" y="620"/>
              <a:ext cx="9172" cy="53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82348" y="4861016"/>
            <a:ext cx="3814082" cy="1388745"/>
            <a:chOff x="0" y="0"/>
            <a:chExt cx="5606" cy="1701"/>
          </a:xfrm>
        </p:grpSpPr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616" y="549"/>
              <a:ext cx="4990" cy="1152"/>
              <a:chOff x="0" y="0"/>
              <a:chExt cx="4989" cy="1152"/>
            </a:xfrm>
          </p:grpSpPr>
          <p:sp>
            <p:nvSpPr>
              <p:cNvPr id="28683" name="Rectangle 11"/>
              <p:cNvSpPr>
                <a:spLocks/>
              </p:cNvSpPr>
              <p:nvPr/>
            </p:nvSpPr>
            <p:spPr bwMode="auto">
              <a:xfrm>
                <a:off x="0" y="0"/>
                <a:ext cx="4648" cy="1152"/>
              </a:xfrm>
              <a:prstGeom prst="rect">
                <a:avLst/>
              </a:prstGeom>
              <a:solidFill>
                <a:schemeClr val="accent1">
                  <a:alpha val="39999"/>
                </a:schemeClr>
              </a:solidFill>
              <a:ln w="25400">
                <a:noFill/>
                <a:miter lim="800000"/>
                <a:headEnd/>
                <a:tailEnd/>
              </a:ln>
              <a:effectLst>
                <a:outerShdw dist="76199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29705" name="Rectangle 12"/>
              <p:cNvSpPr>
                <a:spLocks/>
              </p:cNvSpPr>
              <p:nvPr/>
            </p:nvSpPr>
            <p:spPr bwMode="auto">
              <a:xfrm>
                <a:off x="928" y="96"/>
                <a:ext cx="4061" cy="74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462"/>
                  </a:spcBef>
                </a:pPr>
                <a:r>
                  <a:rPr lang="en-US" sz="2200" dirty="0">
                    <a:solidFill>
                      <a:srgbClr val="6473AA"/>
                    </a:solidFill>
                    <a:latin typeface="Aaux ProMedium" pitchFamily="-112" charset="0"/>
                    <a:sym typeface="Aaux ProMedium" pitchFamily="-112" charset="0"/>
                  </a:rPr>
                  <a:t>24 production studios</a:t>
                </a:r>
                <a:r>
                  <a:rPr lang="en-US" sz="2200" dirty="0">
                    <a:latin typeface="Aaux ProMedium" pitchFamily="-112" charset="0"/>
                    <a:sym typeface="Aaux ProMedium" pitchFamily="-112" charset="0"/>
                  </a:rPr>
                  <a:t> </a:t>
                </a:r>
                <a:br>
                  <a:rPr lang="en-US" sz="2200" dirty="0">
                    <a:latin typeface="Aaux ProMedium" pitchFamily="-112" charset="0"/>
                    <a:sym typeface="Aaux ProMedium" pitchFamily="-112" charset="0"/>
                  </a:rPr>
                </a:br>
                <a:r>
                  <a:rPr lang="en-US" sz="2200" dirty="0">
                    <a:solidFill>
                      <a:srgbClr val="AFAFAF"/>
                    </a:solidFill>
                    <a:latin typeface="Aaux ProMedium" pitchFamily="-112" charset="0"/>
                    <a:sym typeface="Aaux ProMedium" pitchFamily="-112" charset="0"/>
                  </a:rPr>
                  <a:t>in 17 countries</a:t>
                </a:r>
              </a:p>
            </p:txBody>
          </p:sp>
        </p:grpSp>
        <p:pic>
          <p:nvPicPr>
            <p:cNvPr id="29703" name="Picture 1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0"/>
              <a:ext cx="1548" cy="1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5521105" y="4898582"/>
            <a:ext cx="3437877" cy="1434465"/>
            <a:chOff x="0" y="0"/>
            <a:chExt cx="5052" cy="1757"/>
          </a:xfrm>
        </p:grpSpPr>
        <p:grpSp>
          <p:nvGrpSpPr>
            <p:cNvPr id="7" name="Group 12"/>
            <p:cNvGrpSpPr>
              <a:grpSpLocks/>
            </p:cNvGrpSpPr>
            <p:nvPr/>
          </p:nvGrpSpPr>
          <p:grpSpPr bwMode="auto">
            <a:xfrm>
              <a:off x="619" y="493"/>
              <a:ext cx="4433" cy="1264"/>
              <a:chOff x="0" y="0"/>
              <a:chExt cx="4433" cy="1264"/>
            </a:xfrm>
          </p:grpSpPr>
          <p:sp>
            <p:nvSpPr>
              <p:cNvPr id="18" name="Rectangle 13"/>
              <p:cNvSpPr>
                <a:spLocks/>
              </p:cNvSpPr>
              <p:nvPr/>
            </p:nvSpPr>
            <p:spPr bwMode="auto">
              <a:xfrm>
                <a:off x="0" y="0"/>
                <a:ext cx="4200" cy="1264"/>
              </a:xfrm>
              <a:prstGeom prst="rect">
                <a:avLst/>
              </a:prstGeom>
              <a:solidFill>
                <a:schemeClr val="accent1">
                  <a:alpha val="39999"/>
                </a:schemeClr>
              </a:solidFill>
              <a:ln w="25400">
                <a:noFill/>
                <a:miter lim="800000"/>
                <a:headEnd/>
                <a:tailEnd/>
              </a:ln>
              <a:effectLst>
                <a:outerShdw dist="76199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19" name="Rectangle 14"/>
              <p:cNvSpPr>
                <a:spLocks/>
              </p:cNvSpPr>
              <p:nvPr/>
            </p:nvSpPr>
            <p:spPr bwMode="auto">
              <a:xfrm>
                <a:off x="912" y="360"/>
                <a:ext cx="3521" cy="4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462"/>
                  </a:spcBef>
                </a:pPr>
                <a:r>
                  <a:rPr lang="en-US" sz="2200" dirty="0">
                    <a:solidFill>
                      <a:srgbClr val="6473AA"/>
                    </a:solidFill>
                    <a:latin typeface="Aaux ProMedium" pitchFamily="-112" charset="0"/>
                    <a:sym typeface="Aaux ProMedium" pitchFamily="-112" charset="0"/>
                  </a:rPr>
                  <a:t>20 business offices</a:t>
                </a:r>
              </a:p>
            </p:txBody>
          </p:sp>
        </p:grpSp>
        <p:pic>
          <p:nvPicPr>
            <p:cNvPr id="17" name="Picture 1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0"/>
              <a:ext cx="1824" cy="16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21" name="Rectangle 19"/>
          <p:cNvSpPr>
            <a:spLocks/>
          </p:cNvSpPr>
          <p:nvPr/>
        </p:nvSpPr>
        <p:spPr bwMode="auto">
          <a:xfrm>
            <a:off x="285720" y="0"/>
            <a:ext cx="3304329" cy="1116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spcBef>
                <a:spcPts val="462"/>
              </a:spcBef>
            </a:pPr>
            <a:r>
              <a:rPr lang="en-US" sz="2200" dirty="0">
                <a:solidFill>
                  <a:srgbClr val="6473AA"/>
                </a:solidFill>
                <a:latin typeface="Aaux ProMedium" pitchFamily="-112" charset="0"/>
                <a:sym typeface="Aaux ProMedium" pitchFamily="-112" charset="0"/>
              </a:rPr>
              <a:t>Game distribution</a:t>
            </a:r>
            <a:r>
              <a:rPr lang="en-US" sz="2200" dirty="0">
                <a:solidFill>
                  <a:srgbClr val="EA8323"/>
                </a:solidFill>
                <a:latin typeface="Aaux ProMedium" pitchFamily="-112" charset="0"/>
                <a:sym typeface="Aaux ProMedium" pitchFamily="-112" charset="0"/>
              </a:rPr>
              <a:t> </a:t>
            </a:r>
            <a:br>
              <a:rPr lang="en-US" sz="2200" dirty="0">
                <a:solidFill>
                  <a:srgbClr val="EA8323"/>
                </a:solidFill>
                <a:latin typeface="Aaux ProMedium" pitchFamily="-112" charset="0"/>
                <a:sym typeface="Aaux ProMedium" pitchFamily="-112" charset="0"/>
              </a:rPr>
            </a:br>
            <a:r>
              <a:rPr lang="en-US" sz="2200" dirty="0">
                <a:solidFill>
                  <a:srgbClr val="AFAFAF"/>
                </a:solidFill>
                <a:latin typeface="Aaux ProMedium" pitchFamily="-112" charset="0"/>
                <a:sym typeface="Aaux ProMedium" pitchFamily="-112" charset="0"/>
              </a:rPr>
              <a:t>in more than 55 countries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8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28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579419"/>
          </a:xfrm>
        </p:spPr>
        <p:txBody>
          <a:bodyPr/>
          <a:lstStyle/>
          <a:p>
            <a:r>
              <a:rPr lang="en-US" sz="3000" dirty="0" smtClean="0"/>
              <a:t>VIDEO GAME INDUSTRY OVERVIEW</a:t>
            </a:r>
            <a:br>
              <a:rPr lang="en-US" sz="3000" dirty="0" smtClean="0"/>
            </a:br>
            <a:r>
              <a:rPr lang="en-US" sz="3000" dirty="0" smtClean="0">
                <a:solidFill>
                  <a:srgbClr val="FF0000"/>
                </a:solidFill>
              </a:rPr>
              <a:t>Local Vancouver Industry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5429288"/>
          </a:xfrm>
        </p:spPr>
        <p:txBody>
          <a:bodyPr/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Over the past 5 years the industry had </a:t>
            </a:r>
            <a:r>
              <a:rPr lang="en-US" sz="2000" dirty="0" smtClean="0">
                <a:solidFill>
                  <a:srgbClr val="FFFF00"/>
                </a:solidFill>
              </a:rPr>
              <a:t>grown 150%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Was recognized as a Global HUB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Peaked at over 4,000 employees and over 60 interactive studios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Since autumn of 2008, the industry has </a:t>
            </a:r>
            <a:r>
              <a:rPr lang="en-US" sz="2000" dirty="0" smtClean="0">
                <a:solidFill>
                  <a:srgbClr val="FFFF00"/>
                </a:solidFill>
              </a:rPr>
              <a:t>lost 26% of its workforce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Other jurisdictions gained product development &amp; our talent </a:t>
            </a:r>
          </a:p>
          <a:p>
            <a:pPr>
              <a:buNone/>
            </a:pP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high-value jobs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VIDEO GAME INDUSTRY OVERVIEW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000" dirty="0" smtClean="0">
                <a:solidFill>
                  <a:srgbClr val="FF0000"/>
                </a:solidFill>
              </a:rPr>
              <a:t>A Future Industry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071678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Industry has only entered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decade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Current global $51 billion market as measured by retail sales in 2008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Expected to expand to $87 billion by 2014 </a:t>
            </a:r>
            <a:r>
              <a:rPr lang="en-US" sz="1200" dirty="0" smtClean="0"/>
              <a:t>(PwC Global Ent &amp; Media Outlook 2010-2014)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PwC determined that the video game industry is the fastest-growing entertainment sector, </a:t>
            </a:r>
            <a:r>
              <a:rPr lang="en-US" sz="2000" dirty="0" smtClean="0">
                <a:solidFill>
                  <a:srgbClr val="FFFF00"/>
                </a:solidFill>
              </a:rPr>
              <a:t>growing at an annual compound rate of 10.6% </a:t>
            </a:r>
            <a:endParaRPr lang="en-US" sz="2000" dirty="0" smtClean="0"/>
          </a:p>
          <a:p>
            <a:pPr algn="ctr">
              <a:buNone/>
            </a:pPr>
            <a:r>
              <a:rPr lang="en-US" sz="1600" dirty="0" smtClean="0"/>
              <a:t>(more than double the filmed entertainment sector and nearly double the growth of TV)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Sustainable, green knowledge-based </a:t>
            </a:r>
            <a:r>
              <a:rPr lang="en-US" sz="2000" dirty="0" smtClean="0"/>
              <a:t>technology jobs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Life in the Games Industry</a:t>
            </a:r>
            <a:br>
              <a:rPr lang="en-US" sz="3000" dirty="0" smtClean="0"/>
            </a:br>
            <a:r>
              <a:rPr lang="en-US" sz="3000" dirty="0" smtClean="0">
                <a:solidFill>
                  <a:srgbClr val="FF0000"/>
                </a:solidFill>
              </a:rPr>
              <a:t>About</a:t>
            </a:r>
            <a:r>
              <a:rPr lang="en-US" sz="3000" baseline="0" dirty="0" smtClean="0">
                <a:solidFill>
                  <a:srgbClr val="FF0000"/>
                </a:solidFill>
              </a:rPr>
              <a:t> Me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Career</a:t>
            </a:r>
            <a:r>
              <a:rPr lang="en-US" sz="2000" baseline="0" dirty="0" smtClean="0">
                <a:solidFill>
                  <a:schemeClr val="tx1"/>
                </a:solidFill>
              </a:rPr>
              <a:t> History:</a:t>
            </a:r>
          </a:p>
          <a:p>
            <a:pPr>
              <a:buNone/>
            </a:pPr>
            <a:r>
              <a:rPr lang="en-US" sz="2000" baseline="0" dirty="0" smtClean="0">
                <a:solidFill>
                  <a:schemeClr val="tx1"/>
                </a:solidFill>
              </a:rPr>
              <a:t>Ubisoft Vancouver/Action Pants 2008-Present</a:t>
            </a:r>
          </a:p>
          <a:p>
            <a:pPr>
              <a:buNone/>
            </a:pPr>
            <a:r>
              <a:rPr lang="en-US" sz="2000" baseline="0" dirty="0" smtClean="0">
                <a:solidFill>
                  <a:schemeClr val="tx1"/>
                </a:solidFill>
              </a:rPr>
              <a:t>Electronic Arts Canada 2006-2008</a:t>
            </a:r>
          </a:p>
          <a:p>
            <a:pPr>
              <a:buNone/>
            </a:pPr>
            <a:r>
              <a:rPr lang="en-US" sz="2000" baseline="0" dirty="0" smtClean="0">
                <a:solidFill>
                  <a:schemeClr val="tx1"/>
                </a:solidFill>
              </a:rPr>
              <a:t>NGRAIN Corporation 2001-2005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aseline="0" dirty="0" smtClean="0">
                <a:solidFill>
                  <a:schemeClr val="tx1"/>
                </a:solidFill>
              </a:rPr>
              <a:t>Ministry History:</a:t>
            </a:r>
          </a:p>
          <a:p>
            <a:pPr>
              <a:buNone/>
            </a:pPr>
            <a:r>
              <a:rPr lang="en-US" sz="2000" baseline="0" dirty="0" smtClean="0">
                <a:solidFill>
                  <a:schemeClr val="tx1"/>
                </a:solidFill>
              </a:rPr>
              <a:t>Small Group Leader 2005-Present</a:t>
            </a:r>
          </a:p>
          <a:p>
            <a:pPr>
              <a:buNone/>
            </a:pPr>
            <a:r>
              <a:rPr lang="en-US" sz="2000" baseline="0" dirty="0" smtClean="0">
                <a:solidFill>
                  <a:schemeClr val="tx1"/>
                </a:solidFill>
              </a:rPr>
              <a:t>Teens Camp </a:t>
            </a:r>
            <a:r>
              <a:rPr lang="en-US" sz="2000" baseline="0" dirty="0" err="1" smtClean="0">
                <a:solidFill>
                  <a:schemeClr val="tx1"/>
                </a:solidFill>
              </a:rPr>
              <a:t>Counsellor</a:t>
            </a:r>
            <a:r>
              <a:rPr lang="en-US" sz="2000" baseline="0" dirty="0" smtClean="0">
                <a:solidFill>
                  <a:schemeClr val="tx1"/>
                </a:solidFill>
              </a:rPr>
              <a:t> 2006-Present</a:t>
            </a:r>
          </a:p>
          <a:p>
            <a:pPr>
              <a:buNone/>
            </a:pPr>
            <a:r>
              <a:rPr lang="en-US" sz="2000" baseline="0" dirty="0" smtClean="0">
                <a:solidFill>
                  <a:schemeClr val="tx1"/>
                </a:solidFill>
              </a:rPr>
              <a:t>Sunday School Teacher 2009-Present</a:t>
            </a:r>
          </a:p>
          <a:p>
            <a:pPr>
              <a:buNone/>
            </a:pPr>
            <a:endParaRPr lang="en-US" sz="2000" baseline="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000" baseline="0" dirty="0" smtClean="0">
                <a:solidFill>
                  <a:schemeClr val="tx1"/>
                </a:solidFill>
              </a:rPr>
              <a:t>…has it been that long?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92C28-20A8-428D-9CEA-2A083AF8D6B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Introduction </a:t>
            </a:r>
            <a:br>
              <a:rPr lang="en-US" sz="3000" dirty="0" smtClean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CA" sz="2000" dirty="0" smtClean="0"/>
              <a:t>These are my opinions. </a:t>
            </a:r>
          </a:p>
          <a:p>
            <a:pPr>
              <a:buNone/>
            </a:pPr>
            <a:r>
              <a:rPr lang="en-CA" sz="2000" dirty="0" smtClean="0"/>
              <a:t>Others may disagree. </a:t>
            </a:r>
          </a:p>
          <a:p>
            <a:pPr>
              <a:buNone/>
            </a:pPr>
            <a:r>
              <a:rPr lang="en-CA" sz="2000" dirty="0" smtClean="0"/>
              <a:t>My</a:t>
            </a:r>
            <a:r>
              <a:rPr lang="en-CA" sz="2000" baseline="0" dirty="0" smtClean="0"/>
              <a:t> opinions</a:t>
            </a:r>
            <a:r>
              <a:rPr lang="en-CA" sz="2000" dirty="0" smtClean="0"/>
              <a:t> are subjective!</a:t>
            </a:r>
            <a:r>
              <a:rPr lang="en-CA" sz="2000" baseline="0" dirty="0" smtClean="0"/>
              <a:t> </a:t>
            </a:r>
            <a:r>
              <a:rPr lang="en-CA" sz="2000" dirty="0" smtClean="0"/>
              <a:t>However, my hope is you</a:t>
            </a:r>
            <a:r>
              <a:rPr lang="en-CA" sz="2000" baseline="0" dirty="0" smtClean="0"/>
              <a:t> will find them useful.</a:t>
            </a:r>
            <a:endParaRPr lang="en-CA" sz="2000" dirty="0" smtClean="0"/>
          </a:p>
          <a:p>
            <a:pPr>
              <a:buNone/>
            </a:pPr>
            <a:r>
              <a:rPr lang="en-CA" sz="2000" dirty="0" smtClean="0"/>
              <a:t>Ceteris paribus - "all other things being equal"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92C28-20A8-428D-9CEA-2A083AF8D6B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Setting Priorities</a:t>
            </a:r>
            <a:br>
              <a:rPr lang="en-US" sz="3000" dirty="0" smtClean="0"/>
            </a:br>
            <a:r>
              <a:rPr lang="en-US" sz="3000" dirty="0" smtClean="0">
                <a:solidFill>
                  <a:srgbClr val="FF0000"/>
                </a:solidFill>
              </a:rPr>
              <a:t>Planning for the future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CA" sz="2000" dirty="0" smtClean="0"/>
              <a:t>Where do you want to be in 10 years?</a:t>
            </a:r>
          </a:p>
          <a:p>
            <a:pPr>
              <a:buNone/>
            </a:pPr>
            <a:endParaRPr lang="en-CA" sz="2000" dirty="0" smtClean="0"/>
          </a:p>
          <a:p>
            <a:pPr>
              <a:buNone/>
            </a:pPr>
            <a:r>
              <a:rPr lang="en-CA" sz="2000" dirty="0" smtClean="0"/>
              <a:t>One day you will be old- like me!</a:t>
            </a:r>
          </a:p>
          <a:p>
            <a:pPr>
              <a:buNone/>
            </a:pPr>
            <a:endParaRPr lang="en-CA" sz="2000" dirty="0" smtClean="0"/>
          </a:p>
          <a:p>
            <a:pPr>
              <a:buNone/>
            </a:pPr>
            <a:r>
              <a:rPr lang="en-CA" sz="2000" dirty="0" smtClean="0"/>
              <a:t>Enjoy school while you have the chance. But remember- serious choices lie ahead!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92C28-20A8-428D-9CEA-2A083AF8D6B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Big Lessons from School</a:t>
            </a:r>
            <a:br>
              <a:rPr lang="en-US" sz="3000" dirty="0" smtClean="0"/>
            </a:br>
            <a:r>
              <a:rPr lang="en-US" sz="3000" dirty="0" smtClean="0">
                <a:solidFill>
                  <a:srgbClr val="FF0000"/>
                </a:solidFill>
              </a:rPr>
              <a:t>Skipping to the “Last Lectures”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CA" sz="2000" dirty="0" smtClean="0"/>
              <a:t>Less about what you learn -&gt; more about "How to Learn" or, "How to Work Hard"</a:t>
            </a:r>
          </a:p>
          <a:p>
            <a:pPr>
              <a:buNone/>
            </a:pPr>
            <a:r>
              <a:rPr lang="en-CA" sz="2000" dirty="0" smtClean="0"/>
              <a:t>"The more knowledge you have the more you realize all that you don't know"</a:t>
            </a:r>
          </a:p>
          <a:p>
            <a:pPr>
              <a:buNone/>
            </a:pPr>
            <a:r>
              <a:rPr lang="en-CA" sz="2000" dirty="0" smtClean="0"/>
              <a:t>80/20 rule: You will only use 20% of what you learn, but you don't know what 20%, so you have to learn 100%</a:t>
            </a:r>
          </a:p>
          <a:p>
            <a:pPr>
              <a:buNone/>
            </a:pPr>
            <a:endParaRPr lang="en-CA" sz="2000" dirty="0" smtClean="0"/>
          </a:p>
          <a:p>
            <a:pPr>
              <a:buNone/>
            </a:pPr>
            <a:r>
              <a:rPr lang="en-CA" sz="2000" dirty="0" smtClean="0"/>
              <a:t>Gain the ability to put knowledge "on the shelf" and recall what you need for later</a:t>
            </a:r>
          </a:p>
          <a:p>
            <a:pPr>
              <a:buNone/>
            </a:pPr>
            <a:r>
              <a:rPr lang="en-CA" sz="2000" dirty="0" smtClean="0"/>
              <a:t>-moving knowledge from the "passive set" to the "active set"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92C28-20A8-428D-9CEA-2A083AF8D6B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3114</TotalTime>
  <Words>1539</Words>
  <Application>Microsoft Office PowerPoint</Application>
  <PresentationFormat>On-screen Show (4:3)</PresentationFormat>
  <Paragraphs>258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Beam</vt:lpstr>
      <vt:lpstr>Life in the Games Industry</vt:lpstr>
      <vt:lpstr>VIDEO GAME INDUSTRY OVERVIEW Ubisoft</vt:lpstr>
      <vt:lpstr>Slide 3</vt:lpstr>
      <vt:lpstr>VIDEO GAME INDUSTRY OVERVIEW Local Vancouver Industry</vt:lpstr>
      <vt:lpstr>VIDEO GAME INDUSTRY OVERVIEW A Future Industry</vt:lpstr>
      <vt:lpstr>Life in the Games Industry About Me</vt:lpstr>
      <vt:lpstr>Introduction  </vt:lpstr>
      <vt:lpstr>Setting Priorities Planning for the future</vt:lpstr>
      <vt:lpstr>Big Lessons from School Skipping to the “Last Lectures”</vt:lpstr>
      <vt:lpstr>Working With Others </vt:lpstr>
      <vt:lpstr>How to Get Hired (anywhere not just in the Games Industry)</vt:lpstr>
      <vt:lpstr>The Technical Interview Congratulations for making it this far!</vt:lpstr>
      <vt:lpstr>A Day In the Life Of </vt:lpstr>
      <vt:lpstr>For Your Reference: An Easy Project NHL ‘09  </vt:lpstr>
      <vt:lpstr>For Your Reference: A Hard Project Sims 2 Pets</vt:lpstr>
      <vt:lpstr>For Your Reference: A Hard Project Sims 2 Pets (continued) </vt:lpstr>
      <vt:lpstr>Pain vs. Time Graph What to expect</vt:lpstr>
      <vt:lpstr>Pain vs. Time Graph Better?</vt:lpstr>
      <vt:lpstr>Pain vs. Time Graph Truly enlightened planning</vt:lpstr>
      <vt:lpstr>The Downside of Working in Video Games </vt:lpstr>
      <vt:lpstr>The Benefits of Working in Video Games </vt:lpstr>
      <vt:lpstr>Living Out Faith in the Workplace </vt:lpstr>
      <vt:lpstr>Personality Conflicts At Work:   A Christian Perspective </vt:lpstr>
      <vt:lpstr>For Your Reference: Difficult Coworkers </vt:lpstr>
      <vt:lpstr>For Your Reference:  Great Coworkers</vt:lpstr>
      <vt:lpstr>When to Leave Your Job </vt:lpstr>
      <vt:lpstr>Setting Priorities Conclusion </vt:lpstr>
      <vt:lpstr>Setting Priorities Conclusion </vt:lpstr>
      <vt:lpstr>Life in the Games Industry Q &amp; A</vt:lpstr>
    </vt:vector>
  </TitlesOfParts>
  <Company>Acadia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amcgee</dc:creator>
  <cp:lastModifiedBy>Jonathan Young</cp:lastModifiedBy>
  <cp:revision>390</cp:revision>
  <dcterms:created xsi:type="dcterms:W3CDTF">2002-09-01T14:47:46Z</dcterms:created>
  <dcterms:modified xsi:type="dcterms:W3CDTF">2011-03-15T08:37:49Z</dcterms:modified>
</cp:coreProperties>
</file>