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475ccfee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475ccfee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475ccfee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475ccfee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4eefec6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4eefec6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4eefec6c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4eefec6c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4eefec6c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4eefec6c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4eefec6c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4eefec6c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4eefec6c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4eefec6c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25175" y="333375"/>
            <a:ext cx="4476750" cy="4476750"/>
          </a:xfrm>
          <a:prstGeom prst="rect">
            <a:avLst/>
          </a:prstGeom>
          <a:noFill/>
          <a:ln>
            <a:noFill/>
          </a:ln>
        </p:spPr>
      </p:pic>
      <p:sp>
        <p:nvSpPr>
          <p:cNvPr id="55" name="Google Shape;55;p13"/>
          <p:cNvSpPr txBox="1"/>
          <p:nvPr>
            <p:ph type="ctrTitle"/>
          </p:nvPr>
        </p:nvSpPr>
        <p:spPr>
          <a:xfrm>
            <a:off x="2544858" y="6303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r/place 2023</a:t>
            </a:r>
            <a:endParaRPr/>
          </a:p>
        </p:txBody>
      </p:sp>
      <p:sp>
        <p:nvSpPr>
          <p:cNvPr id="56" name="Google Shape;56;p13"/>
          <p:cNvSpPr txBox="1"/>
          <p:nvPr>
            <p:ph idx="1" type="subTitle"/>
          </p:nvPr>
        </p:nvSpPr>
        <p:spPr>
          <a:xfrm>
            <a:off x="2544850" y="26829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Sam Kaseff, Sean King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Our Method for Simplifying the Data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350">
                <a:solidFill>
                  <a:schemeClr val="dk1"/>
                </a:solidFill>
              </a:rPr>
              <a:t>Step by Step:</a:t>
            </a:r>
            <a:endParaRPr sz="1350">
              <a:solidFill>
                <a:schemeClr val="dk1"/>
              </a:solidFill>
            </a:endParaRPr>
          </a:p>
          <a:p>
            <a:pPr indent="-314325" lvl="0" marL="457200" rtl="0" algn="l">
              <a:lnSpc>
                <a:spcPct val="95000"/>
              </a:lnSpc>
              <a:spcBef>
                <a:spcPts val="1200"/>
              </a:spcBef>
              <a:spcAft>
                <a:spcPts val="0"/>
              </a:spcAft>
              <a:buClr>
                <a:schemeClr val="dk1"/>
              </a:buClr>
              <a:buSzPts val="1350"/>
              <a:buAutoNum type="arabicPeriod"/>
            </a:pPr>
            <a:r>
              <a:rPr lang="en" sz="1350">
                <a:solidFill>
                  <a:schemeClr val="dk1"/>
                </a:solidFill>
              </a:rPr>
              <a:t>An empty list </a:t>
            </a:r>
            <a:r>
              <a:rPr lang="en" sz="1350">
                <a:solidFill>
                  <a:schemeClr val="dk1"/>
                </a:solidFill>
              </a:rPr>
              <a:t>data frames</a:t>
            </a:r>
            <a:r>
              <a:rPr lang="en" sz="1350">
                <a:solidFill>
                  <a:schemeClr val="dk1"/>
                </a:solidFill>
              </a:rPr>
              <a:t> is created to store pieces of processed data from each file.</a:t>
            </a:r>
            <a:endParaRPr sz="1350">
              <a:solidFill>
                <a:schemeClr val="dk1"/>
              </a:solidFill>
            </a:endParaRPr>
          </a:p>
          <a:p>
            <a:pPr indent="-314325" lvl="0" marL="457200" rtl="0" algn="l">
              <a:lnSpc>
                <a:spcPct val="95000"/>
              </a:lnSpc>
              <a:spcBef>
                <a:spcPts val="0"/>
              </a:spcBef>
              <a:spcAft>
                <a:spcPts val="0"/>
              </a:spcAft>
              <a:buClr>
                <a:schemeClr val="dk1"/>
              </a:buClr>
              <a:buSzPts val="1350"/>
              <a:buAutoNum type="arabicPeriod"/>
            </a:pPr>
            <a:r>
              <a:rPr lang="en" sz="1350">
                <a:solidFill>
                  <a:schemeClr val="dk1"/>
                </a:solidFill>
              </a:rPr>
              <a:t>Looping through Files:</a:t>
            </a:r>
            <a:endParaRPr sz="1350">
              <a:solidFill>
                <a:schemeClr val="dk1"/>
              </a:solidFill>
            </a:endParaRPr>
          </a:p>
          <a:p>
            <a:pPr indent="0" lvl="0" marL="457200" rtl="0" algn="l">
              <a:lnSpc>
                <a:spcPct val="95000"/>
              </a:lnSpc>
              <a:spcBef>
                <a:spcPts val="1200"/>
              </a:spcBef>
              <a:spcAft>
                <a:spcPts val="0"/>
              </a:spcAft>
              <a:buSzPts val="275"/>
              <a:buNone/>
            </a:pPr>
            <a:r>
              <a:rPr lang="en" sz="1350">
                <a:solidFill>
                  <a:schemeClr val="dk1"/>
                </a:solidFill>
              </a:rPr>
              <a:t>The code loops through file names from "2023_place_canvas_history-000000000000.csv" to "2023_place_canvas_history-000000000052.csv".</a:t>
            </a:r>
            <a:endParaRPr sz="1350">
              <a:solidFill>
                <a:schemeClr val="dk1"/>
              </a:solidFill>
            </a:endParaRPr>
          </a:p>
          <a:p>
            <a:pPr indent="0" lvl="0" marL="457200" rtl="0" algn="l">
              <a:lnSpc>
                <a:spcPct val="95000"/>
              </a:lnSpc>
              <a:spcBef>
                <a:spcPts val="1200"/>
              </a:spcBef>
              <a:spcAft>
                <a:spcPts val="0"/>
              </a:spcAft>
              <a:buSzPts val="275"/>
              <a:buNone/>
            </a:pPr>
            <a:r>
              <a:rPr lang="en" sz="1350">
                <a:solidFill>
                  <a:schemeClr val="dk1"/>
                </a:solidFill>
              </a:rPr>
              <a:t>For each file, the code constructs the file's name based on its number in the sequence and reads the file into a DataFrame</a:t>
            </a:r>
            <a:endParaRPr sz="1350">
              <a:solidFill>
                <a:schemeClr val="dk1"/>
              </a:solidFill>
            </a:endParaRPr>
          </a:p>
          <a:p>
            <a:pPr indent="-314325" lvl="0" marL="457200" rtl="0" algn="l">
              <a:lnSpc>
                <a:spcPct val="95000"/>
              </a:lnSpc>
              <a:spcBef>
                <a:spcPts val="1200"/>
              </a:spcBef>
              <a:spcAft>
                <a:spcPts val="0"/>
              </a:spcAft>
              <a:buClr>
                <a:schemeClr val="dk1"/>
              </a:buClr>
              <a:buSzPts val="1350"/>
              <a:buAutoNum type="arabicPeriod"/>
            </a:pPr>
            <a:r>
              <a:rPr lang="en" sz="1350">
                <a:solidFill>
                  <a:schemeClr val="dk1"/>
                </a:solidFill>
              </a:rPr>
              <a:t>Sampling:</a:t>
            </a:r>
            <a:endParaRPr sz="1350">
              <a:solidFill>
                <a:schemeClr val="dk1"/>
              </a:solidFill>
            </a:endParaRPr>
          </a:p>
          <a:p>
            <a:pPr indent="0" lvl="0" marL="457200" rtl="0" algn="l">
              <a:lnSpc>
                <a:spcPct val="95000"/>
              </a:lnSpc>
              <a:spcBef>
                <a:spcPts val="1200"/>
              </a:spcBef>
              <a:spcAft>
                <a:spcPts val="0"/>
              </a:spcAft>
              <a:buSzPts val="275"/>
              <a:buNone/>
            </a:pPr>
            <a:r>
              <a:rPr lang="en" sz="1350">
                <a:solidFill>
                  <a:schemeClr val="dk1"/>
                </a:solidFill>
              </a:rPr>
              <a:t>From each file's data, the code randomly selects a small fraction (0.1%) of the total rows. </a:t>
            </a:r>
            <a:endParaRPr sz="1350">
              <a:solidFill>
                <a:schemeClr val="dk1"/>
              </a:solidFill>
            </a:endParaRPr>
          </a:p>
          <a:p>
            <a:pPr indent="-314325" lvl="0" marL="457200" rtl="0" algn="l">
              <a:lnSpc>
                <a:spcPct val="95000"/>
              </a:lnSpc>
              <a:spcBef>
                <a:spcPts val="1200"/>
              </a:spcBef>
              <a:spcAft>
                <a:spcPts val="0"/>
              </a:spcAft>
              <a:buClr>
                <a:schemeClr val="dk1"/>
              </a:buClr>
              <a:buSzPts val="1350"/>
              <a:buAutoNum type="arabicPeriod"/>
            </a:pPr>
            <a:r>
              <a:rPr lang="en" sz="1350">
                <a:solidFill>
                  <a:schemeClr val="dk1"/>
                </a:solidFill>
              </a:rPr>
              <a:t>Processing Coordinates:</a:t>
            </a:r>
            <a:endParaRPr sz="1350">
              <a:solidFill>
                <a:schemeClr val="dk1"/>
              </a:solidFill>
            </a:endParaRPr>
          </a:p>
          <a:p>
            <a:pPr indent="0" lvl="0" marL="457200" rtl="0" algn="l">
              <a:lnSpc>
                <a:spcPct val="95000"/>
              </a:lnSpc>
              <a:spcBef>
                <a:spcPts val="1200"/>
              </a:spcBef>
              <a:spcAft>
                <a:spcPts val="0"/>
              </a:spcAft>
              <a:buSzPts val="275"/>
              <a:buNone/>
            </a:pPr>
            <a:r>
              <a:rPr lang="en" sz="1350">
                <a:solidFill>
                  <a:schemeClr val="dk1"/>
                </a:solidFill>
              </a:rPr>
              <a:t>The 'coordinate' column, which contains the pixel placement coordinates, is processed by separating the numbers into two new columns, 'coordinate_x' and 'coordinate_y', representing the X and Y coordinates where the pixel was placed.</a:t>
            </a:r>
            <a:endParaRPr sz="1350">
              <a:solidFill>
                <a:schemeClr val="dk1"/>
              </a:solidFill>
            </a:endParaRPr>
          </a:p>
          <a:p>
            <a:pPr indent="0" lvl="0" marL="0" rtl="0" algn="l">
              <a:lnSpc>
                <a:spcPct val="95000"/>
              </a:lnSpc>
              <a:spcBef>
                <a:spcPts val="1200"/>
              </a:spcBef>
              <a:spcAft>
                <a:spcPts val="0"/>
              </a:spcAft>
              <a:buSzPts val="275"/>
              <a:buNone/>
            </a:pPr>
            <a:r>
              <a:t/>
            </a:r>
            <a:endParaRPr sz="1050"/>
          </a:p>
          <a:p>
            <a:pPr indent="0" lvl="0" marL="0" rtl="0" algn="l">
              <a:lnSpc>
                <a:spcPct val="95000"/>
              </a:lnSpc>
              <a:spcBef>
                <a:spcPts val="1200"/>
              </a:spcBef>
              <a:spcAft>
                <a:spcPts val="0"/>
              </a:spcAft>
              <a:buSzPts val="275"/>
              <a:buNone/>
            </a:pPr>
            <a:r>
              <a:t/>
            </a:r>
            <a:endParaRPr sz="1050"/>
          </a:p>
          <a:p>
            <a:pPr indent="0" lvl="0" marL="0" rtl="0" algn="l">
              <a:lnSpc>
                <a:spcPct val="95000"/>
              </a:lnSpc>
              <a:spcBef>
                <a:spcPts val="1200"/>
              </a:spcBef>
              <a:spcAft>
                <a:spcPts val="1200"/>
              </a:spcAft>
              <a:buSzPts val="275"/>
              <a:buNone/>
            </a:pPr>
            <a:r>
              <a:t/>
            </a:r>
            <a:endParaRPr sz="10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(cont.)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457200" rtl="0" algn="l">
              <a:lnSpc>
                <a:spcPct val="75000"/>
              </a:lnSpc>
              <a:spcBef>
                <a:spcPts val="0"/>
              </a:spcBef>
              <a:spcAft>
                <a:spcPts val="0"/>
              </a:spcAft>
              <a:buClr>
                <a:schemeClr val="dk1"/>
              </a:buClr>
              <a:buSzPts val="1350"/>
              <a:buAutoNum type="arabicPeriod" startAt="5"/>
            </a:pPr>
            <a:r>
              <a:rPr lang="en" sz="1350">
                <a:solidFill>
                  <a:schemeClr val="dk1"/>
                </a:solidFill>
              </a:rPr>
              <a:t>Extracting Color Information:</a:t>
            </a:r>
            <a:endParaRPr sz="1350">
              <a:solidFill>
                <a:schemeClr val="dk1"/>
              </a:solidFill>
            </a:endParaRPr>
          </a:p>
          <a:p>
            <a:pPr indent="0" lvl="0" marL="457200" rtl="0" algn="l">
              <a:lnSpc>
                <a:spcPct val="75000"/>
              </a:lnSpc>
              <a:spcBef>
                <a:spcPts val="1200"/>
              </a:spcBef>
              <a:spcAft>
                <a:spcPts val="0"/>
              </a:spcAft>
              <a:buClr>
                <a:srgbClr val="000000"/>
              </a:buClr>
              <a:buSzPts val="605"/>
              <a:buFont typeface="Arial"/>
              <a:buNone/>
            </a:pPr>
            <a:r>
              <a:rPr lang="en" sz="1350">
                <a:solidFill>
                  <a:schemeClr val="dk1"/>
                </a:solidFill>
              </a:rPr>
              <a:t>The color of each pixel is stored in a hexadecimal format (like #FFFFFF) in the 'pixel_color' column. The code extracts the red (R), green (G), and blue (B) components from this hexadecimal format and converts them into integers, creating three new columns ('R', 'G', 'B') in the DataFrame.</a:t>
            </a:r>
            <a:endParaRPr sz="1350">
              <a:solidFill>
                <a:schemeClr val="dk1"/>
              </a:solidFill>
            </a:endParaRPr>
          </a:p>
          <a:p>
            <a:pPr indent="-314325" lvl="0" marL="457200" rtl="0" algn="l">
              <a:lnSpc>
                <a:spcPct val="75000"/>
              </a:lnSpc>
              <a:spcBef>
                <a:spcPts val="1200"/>
              </a:spcBef>
              <a:spcAft>
                <a:spcPts val="0"/>
              </a:spcAft>
              <a:buClr>
                <a:schemeClr val="dk1"/>
              </a:buClr>
              <a:buSzPts val="1350"/>
              <a:buAutoNum type="arabicPeriod" startAt="5"/>
            </a:pPr>
            <a:r>
              <a:rPr lang="en" sz="1350">
                <a:solidFill>
                  <a:schemeClr val="dk1"/>
                </a:solidFill>
              </a:rPr>
              <a:t>Timestamp Processing:</a:t>
            </a:r>
            <a:endParaRPr sz="1350">
              <a:solidFill>
                <a:schemeClr val="dk1"/>
              </a:solidFill>
            </a:endParaRPr>
          </a:p>
          <a:p>
            <a:pPr indent="0" lvl="0" marL="457200" rtl="0" algn="l">
              <a:lnSpc>
                <a:spcPct val="75000"/>
              </a:lnSpc>
              <a:spcBef>
                <a:spcPts val="1200"/>
              </a:spcBef>
              <a:spcAft>
                <a:spcPts val="0"/>
              </a:spcAft>
              <a:buClr>
                <a:srgbClr val="000000"/>
              </a:buClr>
              <a:buSzPts val="605"/>
              <a:buFont typeface="Arial"/>
              <a:buNone/>
            </a:pPr>
            <a:r>
              <a:rPr lang="en" sz="1350">
                <a:solidFill>
                  <a:schemeClr val="dk1"/>
                </a:solidFill>
              </a:rPr>
              <a:t>The 'timestamp' column is converted to a DateTime format to make it easier to work with and any timezone information is removed to avoid confusion between different time zones. The code calculates the number of days between each timestamp and the start_date defined earlier, and stores this in a new 'Day' column. This shows on which day each action occurred relative to the start date.</a:t>
            </a:r>
            <a:endParaRPr sz="1350">
              <a:solidFill>
                <a:schemeClr val="dk1"/>
              </a:solidFill>
            </a:endParaRPr>
          </a:p>
          <a:p>
            <a:pPr indent="-314325" lvl="0" marL="457200" rtl="0" algn="l">
              <a:lnSpc>
                <a:spcPct val="75000"/>
              </a:lnSpc>
              <a:spcBef>
                <a:spcPts val="1200"/>
              </a:spcBef>
              <a:spcAft>
                <a:spcPts val="0"/>
              </a:spcAft>
              <a:buClr>
                <a:schemeClr val="dk1"/>
              </a:buClr>
              <a:buSzPts val="1350"/>
              <a:buAutoNum type="arabicPeriod" startAt="5"/>
            </a:pPr>
            <a:r>
              <a:rPr lang="en" sz="1350">
                <a:solidFill>
                  <a:schemeClr val="dk1"/>
                </a:solidFill>
              </a:rPr>
              <a:t>Combining Data:</a:t>
            </a:r>
            <a:endParaRPr sz="1350">
              <a:solidFill>
                <a:schemeClr val="dk1"/>
              </a:solidFill>
            </a:endParaRPr>
          </a:p>
          <a:p>
            <a:pPr indent="0" lvl="0" marL="457200" rtl="0" algn="l">
              <a:lnSpc>
                <a:spcPct val="75000"/>
              </a:lnSpc>
              <a:spcBef>
                <a:spcPts val="1200"/>
              </a:spcBef>
              <a:spcAft>
                <a:spcPts val="0"/>
              </a:spcAft>
              <a:buClr>
                <a:srgbClr val="000000"/>
              </a:buClr>
              <a:buSzPts val="605"/>
              <a:buFont typeface="Arial"/>
              <a:buNone/>
            </a:pPr>
            <a:r>
              <a:rPr lang="en" sz="1350">
                <a:solidFill>
                  <a:schemeClr val="dk1"/>
                </a:solidFill>
              </a:rPr>
              <a:t>After processing each file, the resulting data frame is added to the data frames list and they are then concatenated into a final data frame that is a fraction (.001) of the entire dataset while also representing it accurately.</a:t>
            </a:r>
            <a:endParaRPr sz="1350">
              <a:solidFill>
                <a:schemeClr val="dk1"/>
              </a:solidFill>
            </a:endParaRPr>
          </a:p>
          <a:p>
            <a:pPr indent="0" lvl="0" marL="0" rtl="0" algn="l">
              <a:lnSpc>
                <a:spcPct val="75000"/>
              </a:lnSpc>
              <a:spcBef>
                <a:spcPts val="1200"/>
              </a:spcBef>
              <a:spcAft>
                <a:spcPts val="0"/>
              </a:spcAft>
              <a:buClr>
                <a:srgbClr val="000000"/>
              </a:buClr>
              <a:buSzPts val="605"/>
              <a:buFont typeface="Arial"/>
              <a:buNone/>
            </a:pPr>
            <a:r>
              <a:t/>
            </a:r>
            <a:endParaRPr sz="1050"/>
          </a:p>
          <a:p>
            <a:pPr indent="0" lvl="0" marL="0" rtl="0" algn="l">
              <a:lnSpc>
                <a:spcPct val="75000"/>
              </a:lnSpc>
              <a:spcBef>
                <a:spcPts val="1200"/>
              </a:spcBef>
              <a:spcAft>
                <a:spcPts val="1200"/>
              </a:spcAft>
              <a:buClr>
                <a:srgbClr val="000000"/>
              </a:buClr>
              <a:buSzPts val="605"/>
              <a:buFont typeface="Arial"/>
              <a:buNone/>
            </a:pPr>
            <a:r>
              <a:t/>
            </a:r>
            <a:endParaRPr sz="10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Combined Dataframe Visualization (R/place Simplified) </a:t>
            </a:r>
            <a:endParaRPr/>
          </a:p>
        </p:txBody>
      </p:sp>
      <p:sp>
        <p:nvSpPr>
          <p:cNvPr id="74" name="Google Shape;74;p16"/>
          <p:cNvSpPr txBox="1"/>
          <p:nvPr>
            <p:ph idx="1" type="body"/>
          </p:nvPr>
        </p:nvSpPr>
        <p:spPr>
          <a:xfrm>
            <a:off x="311700" y="1152475"/>
            <a:ext cx="4746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 simplified version of Rplace.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Represents</a:t>
            </a:r>
            <a:r>
              <a:rPr lang="en">
                <a:solidFill>
                  <a:schemeClr val="dk1"/>
                </a:solidFill>
              </a:rPr>
              <a:t> a fraction of the data in R/place.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Interestingly, appears like most common color is white, but after some analysis, the most common color is actually #000000, which is black with 28,706 instances. This corresponds in the full dataset to be ~29 million black pixels.</a:t>
            </a:r>
            <a:endParaRPr>
              <a:solidFill>
                <a:schemeClr val="dk1"/>
              </a:solidFill>
            </a:endParaRPr>
          </a:p>
        </p:txBody>
      </p:sp>
      <p:pic>
        <p:nvPicPr>
          <p:cNvPr id="75" name="Google Shape;75;p16"/>
          <p:cNvPicPr preferRelativeResize="0"/>
          <p:nvPr/>
        </p:nvPicPr>
        <p:blipFill>
          <a:blip r:embed="rId3">
            <a:alphaModFix/>
          </a:blip>
          <a:stretch>
            <a:fillRect/>
          </a:stretch>
        </p:blipFill>
        <p:spPr>
          <a:xfrm>
            <a:off x="5184075" y="1715300"/>
            <a:ext cx="3648225" cy="229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Unique Users Each Day</a:t>
            </a:r>
            <a:endParaRPr/>
          </a:p>
        </p:txBody>
      </p:sp>
      <p:sp>
        <p:nvSpPr>
          <p:cNvPr id="81" name="Google Shape;81;p17"/>
          <p:cNvSpPr txBox="1"/>
          <p:nvPr>
            <p:ph idx="1" type="body"/>
          </p:nvPr>
        </p:nvSpPr>
        <p:spPr>
          <a:xfrm>
            <a:off x="311700" y="1152475"/>
            <a:ext cx="4643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This line graph shows the amount of unique users each day in R/place.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Interestingly, the amount of unique users drops slightly on the last day, suggesting some people stopped putting pixels, perhaps caused by fatigue or a lack of caring. </a:t>
            </a:r>
            <a:endParaRPr>
              <a:solidFill>
                <a:schemeClr val="dk1"/>
              </a:solidFill>
            </a:endParaRPr>
          </a:p>
        </p:txBody>
      </p:sp>
      <p:pic>
        <p:nvPicPr>
          <p:cNvPr id="82" name="Google Shape;82;p17"/>
          <p:cNvPicPr preferRelativeResize="0"/>
          <p:nvPr/>
        </p:nvPicPr>
        <p:blipFill>
          <a:blip r:embed="rId3">
            <a:alphaModFix/>
          </a:blip>
          <a:stretch>
            <a:fillRect/>
          </a:stretch>
        </p:blipFill>
        <p:spPr>
          <a:xfrm>
            <a:off x="5023675" y="1258050"/>
            <a:ext cx="3808625" cy="26017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Clustered Data</a:t>
            </a:r>
            <a:endParaRPr/>
          </a:p>
        </p:txBody>
      </p:sp>
      <p:sp>
        <p:nvSpPr>
          <p:cNvPr id="88" name="Google Shape;88;p18"/>
          <p:cNvSpPr txBox="1"/>
          <p:nvPr>
            <p:ph idx="1" type="body"/>
          </p:nvPr>
        </p:nvSpPr>
        <p:spPr>
          <a:xfrm>
            <a:off x="311700" y="1152475"/>
            <a:ext cx="4446600" cy="39225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Clr>
                <a:schemeClr val="dk1"/>
              </a:buClr>
              <a:buSzPct val="100000"/>
              <a:buChar char="●"/>
            </a:pPr>
            <a:r>
              <a:rPr lang="en">
                <a:solidFill>
                  <a:schemeClr val="dk1"/>
                </a:solidFill>
              </a:rPr>
              <a:t>A cluster analysis with 20 clusters based on the colors and coordinates of the pixels put into R/place.</a:t>
            </a:r>
            <a:endParaRPr>
              <a:solidFill>
                <a:schemeClr val="dk1"/>
              </a:solidFill>
            </a:endParaRPr>
          </a:p>
          <a:p>
            <a:pPr indent="-317182" lvl="0" marL="457200" rtl="0" algn="l">
              <a:spcBef>
                <a:spcPts val="0"/>
              </a:spcBef>
              <a:spcAft>
                <a:spcPts val="0"/>
              </a:spcAft>
              <a:buClr>
                <a:schemeClr val="dk1"/>
              </a:buClr>
              <a:buSzPct val="100000"/>
              <a:buChar char="●"/>
            </a:pPr>
            <a:r>
              <a:rPr lang="en">
                <a:solidFill>
                  <a:schemeClr val="dk1"/>
                </a:solidFill>
              </a:rPr>
              <a:t>The geometry that it resulted in is fascinating, the clear borders between the different areas suggest that users are filling in predefined areas within R/place.  </a:t>
            </a:r>
            <a:endParaRPr>
              <a:solidFill>
                <a:schemeClr val="dk1"/>
              </a:solidFill>
            </a:endParaRPr>
          </a:p>
          <a:p>
            <a:pPr indent="-317182" lvl="0" marL="457200" rtl="0" algn="l">
              <a:spcBef>
                <a:spcPts val="0"/>
              </a:spcBef>
              <a:spcAft>
                <a:spcPts val="0"/>
              </a:spcAft>
              <a:buClr>
                <a:schemeClr val="dk1"/>
              </a:buClr>
              <a:buSzPct val="100000"/>
              <a:buChar char="●"/>
            </a:pPr>
            <a:r>
              <a:rPr lang="en">
                <a:solidFill>
                  <a:schemeClr val="dk1"/>
                </a:solidFill>
              </a:rPr>
              <a:t>This could suggest that bots are being used to fill in predefined areas that could be the output of some program with pixels.</a:t>
            </a:r>
            <a:endParaRPr>
              <a:solidFill>
                <a:schemeClr val="dk1"/>
              </a:solidFill>
            </a:endParaRPr>
          </a:p>
          <a:p>
            <a:pPr indent="-317182" lvl="0" marL="457200" rtl="0" algn="l">
              <a:spcBef>
                <a:spcPts val="0"/>
              </a:spcBef>
              <a:spcAft>
                <a:spcPts val="0"/>
              </a:spcAft>
              <a:buClr>
                <a:schemeClr val="dk1"/>
              </a:buClr>
              <a:buSzPct val="100000"/>
              <a:buChar char="●"/>
            </a:pPr>
            <a:r>
              <a:rPr lang="en">
                <a:solidFill>
                  <a:schemeClr val="dk1"/>
                </a:solidFill>
              </a:rPr>
              <a:t>Denser areas of the clusters indicate that more pixels are being placed in specific areas, perhaps by bots.  </a:t>
            </a:r>
            <a:endParaRPr>
              <a:solidFill>
                <a:schemeClr val="dk1"/>
              </a:solidFill>
            </a:endParaRPr>
          </a:p>
          <a:p>
            <a:pPr indent="-317182" lvl="0" marL="457200" rtl="0" algn="l">
              <a:spcBef>
                <a:spcPts val="0"/>
              </a:spcBef>
              <a:spcAft>
                <a:spcPts val="0"/>
              </a:spcAft>
              <a:buClr>
                <a:schemeClr val="dk1"/>
              </a:buClr>
              <a:buSzPct val="100000"/>
              <a:buChar char="●"/>
            </a:pPr>
            <a:r>
              <a:rPr lang="en">
                <a:solidFill>
                  <a:schemeClr val="dk1"/>
                </a:solidFill>
              </a:rPr>
              <a:t>The area in the center, that contains 2 different clusters, could be caused by more people wanting to add pixels to the center, outweighing the contributions made by bots with more dissimilar pixels.</a:t>
            </a:r>
            <a:endParaRPr>
              <a:solidFill>
                <a:schemeClr val="dk1"/>
              </a:solidFill>
            </a:endParaRPr>
          </a:p>
        </p:txBody>
      </p:sp>
      <p:pic>
        <p:nvPicPr>
          <p:cNvPr id="89" name="Google Shape;89;p18"/>
          <p:cNvPicPr preferRelativeResize="0"/>
          <p:nvPr/>
        </p:nvPicPr>
        <p:blipFill>
          <a:blip r:embed="rId3">
            <a:alphaModFix/>
          </a:blip>
          <a:stretch>
            <a:fillRect/>
          </a:stretch>
        </p:blipFill>
        <p:spPr>
          <a:xfrm>
            <a:off x="4912425" y="1152475"/>
            <a:ext cx="3919875" cy="285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While there appears to be evidence of bots, real people also are inputting pixels into R/place at a high rate.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Contrary to our assumption, interest in R/place appears to wane in the last day. This could indicate that the real people placing pixels are losing interest.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center of the image appears to be the most popular for real players to place pixels due to the dissimilar clusters, while the edges of the image appear to be more popular for bots.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r/place - Wikipedia" id="102" name="Google Shape;102;p20"/>
          <p:cNvPicPr preferRelativeResize="0"/>
          <p:nvPr/>
        </p:nvPicPr>
        <p:blipFill>
          <a:blip r:embed="rId3">
            <a:alphaModFix/>
          </a:blip>
          <a:stretch>
            <a:fillRect/>
          </a:stretch>
        </p:blipFill>
        <p:spPr>
          <a:xfrm>
            <a:off x="2259375" y="1152475"/>
            <a:ext cx="4655675"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