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62" r:id="rId5"/>
    <p:sldId id="263" r:id="rId6"/>
    <p:sldId id="264" r:id="rId7"/>
    <p:sldId id="265" r:id="rId8"/>
    <p:sldId id="266" r:id="rId9"/>
    <p:sldId id="269" r:id="rId10"/>
    <p:sldId id="259" r:id="rId11"/>
    <p:sldId id="260" r:id="rId12"/>
    <p:sldId id="267"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8578A2-8794-4AAB-A8F3-3AF0D6E5F8C5}" v="2157" dt="2023-02-27T03:39:33.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2/26/2023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95481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2/26/2023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0060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2/26/2023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7063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2/26/2023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3791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2/26/2023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8112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2/26/2023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4177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2/26/2023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1151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2/26/2023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9009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2/26/2023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838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2/26/2023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04107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2/26/2023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8440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2/26/2023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18622100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698" r:id="rId4"/>
    <p:sldLayoutId id="2147483699"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5E4165CA-2930-4841-AFB7-DD41E95F2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0966D556-BE83-4930-4A57-ABC07777CDE9}"/>
              </a:ext>
            </a:extLst>
          </p:cNvPr>
          <p:cNvPicPr>
            <a:picLocks noChangeAspect="1"/>
          </p:cNvPicPr>
          <p:nvPr/>
        </p:nvPicPr>
        <p:blipFill rotWithShape="1">
          <a:blip r:embed="rId2"/>
          <a:srcRect t="8365" b="1635"/>
          <a:stretch/>
        </p:blipFill>
        <p:spPr>
          <a:xfrm>
            <a:off x="-1154" y="10"/>
            <a:ext cx="12192000" cy="6857990"/>
          </a:xfrm>
          <a:prstGeom prst="rect">
            <a:avLst/>
          </a:prstGeom>
        </p:spPr>
      </p:pic>
      <p:sp>
        <p:nvSpPr>
          <p:cNvPr id="27" name="Rectangle 19">
            <a:extLst>
              <a:ext uri="{FF2B5EF4-FFF2-40B4-BE49-F238E27FC236}">
                <a16:creationId xmlns:a16="http://schemas.microsoft.com/office/drawing/2014/main" id="{D8BE8C52-9C3E-4691-A186-7582BDF4B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 y="696037"/>
            <a:ext cx="12188952" cy="5172500"/>
          </a:xfrm>
          <a:prstGeom prst="rect">
            <a:avLst/>
          </a:prstGeom>
          <a:gradFill>
            <a:gsLst>
              <a:gs pos="42000">
                <a:srgbClr val="000000">
                  <a:alpha val="23000"/>
                </a:srgbClr>
              </a:gs>
              <a:gs pos="0">
                <a:srgbClr val="000000">
                  <a:alpha val="0"/>
                </a:srgbClr>
              </a:gs>
              <a:gs pos="71000">
                <a:srgbClr val="000000">
                  <a:alpha val="2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2846" y="1264024"/>
            <a:ext cx="9144000" cy="2611940"/>
          </a:xfrm>
        </p:spPr>
        <p:txBody>
          <a:bodyPr>
            <a:normAutofit/>
          </a:bodyPr>
          <a:lstStyle/>
          <a:p>
            <a:r>
              <a:rPr lang="en-US" sz="5400">
                <a:solidFill>
                  <a:srgbClr val="FFFFFF"/>
                </a:solidFill>
              </a:rPr>
              <a:t>What is agile?</a:t>
            </a:r>
          </a:p>
        </p:txBody>
      </p:sp>
      <p:sp>
        <p:nvSpPr>
          <p:cNvPr id="3" name="Subtitle 2"/>
          <p:cNvSpPr>
            <a:spLocks noGrp="1"/>
          </p:cNvSpPr>
          <p:nvPr>
            <p:ph type="subTitle" idx="1"/>
          </p:nvPr>
        </p:nvSpPr>
        <p:spPr>
          <a:xfrm>
            <a:off x="2551546" y="4175312"/>
            <a:ext cx="7086601" cy="927848"/>
          </a:xfrm>
        </p:spPr>
        <p:txBody>
          <a:bodyPr vert="horz" lIns="91440" tIns="45720" rIns="91440" bIns="45720" rtlCol="0" anchor="t">
            <a:normAutofit/>
          </a:bodyPr>
          <a:lstStyle/>
          <a:p>
            <a:r>
              <a:rPr lang="en-US" dirty="0">
                <a:solidFill>
                  <a:srgbClr val="FFFFFF"/>
                </a:solidFill>
              </a:rPr>
              <a:t>Could waterfall be a better approach?</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3E0373C-BDE9-4FAA-892A-B226DD970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FC2BFFFF-16DA-434F-B48D-28B53969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3448424"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658094-3E4E-5E5C-8A38-2A9FCD42B935}"/>
              </a:ext>
            </a:extLst>
          </p:cNvPr>
          <p:cNvSpPr>
            <a:spLocks noGrp="1"/>
          </p:cNvSpPr>
          <p:nvPr>
            <p:ph type="title"/>
          </p:nvPr>
        </p:nvSpPr>
        <p:spPr>
          <a:xfrm>
            <a:off x="716282" y="675167"/>
            <a:ext cx="2289566" cy="1631751"/>
          </a:xfrm>
        </p:spPr>
        <p:txBody>
          <a:bodyPr anchor="t">
            <a:normAutofit/>
          </a:bodyPr>
          <a:lstStyle/>
          <a:p>
            <a:r>
              <a:rPr lang="en-US" sz="2000" dirty="0"/>
              <a:t>What would be different with Waterfall?</a:t>
            </a:r>
          </a:p>
        </p:txBody>
      </p:sp>
      <p:cxnSp>
        <p:nvCxnSpPr>
          <p:cNvPr id="12" name="Straight Connector 11">
            <a:extLst>
              <a:ext uri="{FF2B5EF4-FFF2-40B4-BE49-F238E27FC236}">
                <a16:creationId xmlns:a16="http://schemas.microsoft.com/office/drawing/2014/main" id="{E8EAD419-2D3B-4CD6-A841-F11CA0944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50042B-D832-6024-BC61-7CC069F54F19}"/>
              </a:ext>
            </a:extLst>
          </p:cNvPr>
          <p:cNvSpPr>
            <a:spLocks noGrp="1"/>
          </p:cNvSpPr>
          <p:nvPr>
            <p:ph idx="1"/>
          </p:nvPr>
        </p:nvSpPr>
        <p:spPr>
          <a:xfrm>
            <a:off x="3900792" y="533400"/>
            <a:ext cx="7286018" cy="5791199"/>
          </a:xfrm>
        </p:spPr>
        <p:txBody>
          <a:bodyPr anchor="ctr">
            <a:normAutofit fontScale="92500"/>
          </a:bodyPr>
          <a:lstStyle/>
          <a:p>
            <a:r>
              <a:rPr lang="en-US" sz="3200" dirty="0"/>
              <a:t>One of the main things that would have been different with a Waterfall approach would have been the inability to change or update the project for the client. Half way through development, SNHU Travel wanted to implement a slide show style format to the catalog. If we were to have used Waterfall, we would never have known that they wanted something different than a traditional list format. Agile allowed for them to be incorporated into the development cycle and voice their opinions and changes that they wish to be made.</a:t>
            </a:r>
          </a:p>
        </p:txBody>
      </p:sp>
    </p:spTree>
    <p:extLst>
      <p:ext uri="{BB962C8B-B14F-4D97-AF65-F5344CB8AC3E}">
        <p14:creationId xmlns:p14="http://schemas.microsoft.com/office/powerpoint/2010/main" val="419146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DEC1C-EBE9-3CBA-BBE5-E7FFDE2901F6}"/>
              </a:ext>
            </a:extLst>
          </p:cNvPr>
          <p:cNvSpPr>
            <a:spLocks noGrp="1"/>
          </p:cNvSpPr>
          <p:nvPr>
            <p:ph type="title"/>
          </p:nvPr>
        </p:nvSpPr>
        <p:spPr>
          <a:xfrm>
            <a:off x="1125006" y="584791"/>
            <a:ext cx="10021112" cy="1148665"/>
          </a:xfrm>
        </p:spPr>
        <p:txBody>
          <a:bodyPr>
            <a:normAutofit/>
          </a:bodyPr>
          <a:lstStyle/>
          <a:p>
            <a:pPr algn="r"/>
            <a:r>
              <a:rPr lang="en-US" sz="2000" dirty="0"/>
              <a:t>Why would one choose waterfall or agile?</a:t>
            </a:r>
          </a:p>
        </p:txBody>
      </p:sp>
      <p:cxnSp>
        <p:nvCxnSpPr>
          <p:cNvPr id="31" name="Straight Connector 30">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48" y="8998"/>
            <a:ext cx="2438646" cy="17713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560" y="470973"/>
            <a:ext cx="4953000" cy="15341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146118" y="-14435"/>
            <a:ext cx="602193" cy="2023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9176" y="0"/>
            <a:ext cx="6902824" cy="68103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25280" y="1369273"/>
            <a:ext cx="2966720" cy="6402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40A1D0-AE70-684D-C530-5C04F8133382}"/>
              </a:ext>
            </a:extLst>
          </p:cNvPr>
          <p:cNvSpPr>
            <a:spLocks noGrp="1"/>
          </p:cNvSpPr>
          <p:nvPr>
            <p:ph idx="1"/>
          </p:nvPr>
        </p:nvSpPr>
        <p:spPr>
          <a:xfrm>
            <a:off x="1125006" y="2579254"/>
            <a:ext cx="9865724" cy="3597707"/>
          </a:xfrm>
        </p:spPr>
        <p:txBody>
          <a:bodyPr anchor="ctr">
            <a:normAutofit/>
          </a:bodyPr>
          <a:lstStyle/>
          <a:p>
            <a:r>
              <a:rPr lang="en-US" sz="3200" dirty="0"/>
              <a:t>Waterfall is still a valid option and many teams still practice it today. One reason you might choose waterfall over agile is if your team has a budget they have to stay under.</a:t>
            </a:r>
          </a:p>
        </p:txBody>
      </p:sp>
    </p:spTree>
    <p:extLst>
      <p:ext uri="{BB962C8B-B14F-4D97-AF65-F5344CB8AC3E}">
        <p14:creationId xmlns:p14="http://schemas.microsoft.com/office/powerpoint/2010/main" val="380906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DEC1C-EBE9-3CBA-BBE5-E7FFDE2901F6}"/>
              </a:ext>
            </a:extLst>
          </p:cNvPr>
          <p:cNvSpPr>
            <a:spLocks noGrp="1"/>
          </p:cNvSpPr>
          <p:nvPr>
            <p:ph type="title"/>
          </p:nvPr>
        </p:nvSpPr>
        <p:spPr>
          <a:xfrm>
            <a:off x="1125006" y="584791"/>
            <a:ext cx="10021112" cy="1148665"/>
          </a:xfrm>
        </p:spPr>
        <p:txBody>
          <a:bodyPr>
            <a:normAutofit/>
          </a:bodyPr>
          <a:lstStyle/>
          <a:p>
            <a:pPr algn="r"/>
            <a:r>
              <a:rPr lang="en-US" sz="2000" dirty="0"/>
              <a:t>Why would one choose waterfall or agile? (Cont.)</a:t>
            </a:r>
          </a:p>
        </p:txBody>
      </p:sp>
      <p:cxnSp>
        <p:nvCxnSpPr>
          <p:cNvPr id="31" name="Straight Connector 30">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48" y="8998"/>
            <a:ext cx="2438646" cy="17713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560" y="470973"/>
            <a:ext cx="4953000" cy="15341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146118" y="-14435"/>
            <a:ext cx="602193" cy="2023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9176" y="0"/>
            <a:ext cx="6902824" cy="68103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25280" y="1369273"/>
            <a:ext cx="2966720" cy="6402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40A1D0-AE70-684D-C530-5C04F8133382}"/>
              </a:ext>
            </a:extLst>
          </p:cNvPr>
          <p:cNvSpPr>
            <a:spLocks noGrp="1"/>
          </p:cNvSpPr>
          <p:nvPr>
            <p:ph idx="1"/>
          </p:nvPr>
        </p:nvSpPr>
        <p:spPr>
          <a:xfrm>
            <a:off x="1125006" y="2579254"/>
            <a:ext cx="9865724" cy="3597707"/>
          </a:xfrm>
        </p:spPr>
        <p:txBody>
          <a:bodyPr anchor="ctr">
            <a:normAutofit/>
          </a:bodyPr>
          <a:lstStyle/>
          <a:p>
            <a:r>
              <a:rPr lang="en-US" sz="3200" dirty="0"/>
              <a:t>Agile has become a lot more popular with modern software development. The reason it has become more popular is because it allows for changes to be made in the middle of the development cycle. One of the main reasons you would choose agile is due to the flexibility you would get with this development framework.</a:t>
            </a:r>
          </a:p>
        </p:txBody>
      </p:sp>
    </p:spTree>
    <p:extLst>
      <p:ext uri="{BB962C8B-B14F-4D97-AF65-F5344CB8AC3E}">
        <p14:creationId xmlns:p14="http://schemas.microsoft.com/office/powerpoint/2010/main" val="392978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DEC1C-EBE9-3CBA-BBE5-E7FFDE2901F6}"/>
              </a:ext>
            </a:extLst>
          </p:cNvPr>
          <p:cNvSpPr>
            <a:spLocks noGrp="1"/>
          </p:cNvSpPr>
          <p:nvPr>
            <p:ph type="title"/>
          </p:nvPr>
        </p:nvSpPr>
        <p:spPr>
          <a:xfrm>
            <a:off x="1125006" y="584791"/>
            <a:ext cx="10021112" cy="1148665"/>
          </a:xfrm>
        </p:spPr>
        <p:txBody>
          <a:bodyPr>
            <a:normAutofit/>
          </a:bodyPr>
          <a:lstStyle/>
          <a:p>
            <a:pPr algn="r"/>
            <a:r>
              <a:rPr lang="en-US" sz="2000" dirty="0"/>
              <a:t>Why would one choose waterfall or agile? (Cont.)</a:t>
            </a:r>
          </a:p>
        </p:txBody>
      </p:sp>
      <p:cxnSp>
        <p:nvCxnSpPr>
          <p:cNvPr id="31" name="Straight Connector 30">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48" y="8998"/>
            <a:ext cx="2438646" cy="17713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560" y="470973"/>
            <a:ext cx="4953000" cy="15341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146118" y="-14435"/>
            <a:ext cx="602193" cy="2023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9176" y="0"/>
            <a:ext cx="6902824" cy="68103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25280" y="1369273"/>
            <a:ext cx="2966720" cy="6402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40A1D0-AE70-684D-C530-5C04F8133382}"/>
              </a:ext>
            </a:extLst>
          </p:cNvPr>
          <p:cNvSpPr>
            <a:spLocks noGrp="1"/>
          </p:cNvSpPr>
          <p:nvPr>
            <p:ph idx="1"/>
          </p:nvPr>
        </p:nvSpPr>
        <p:spPr>
          <a:xfrm>
            <a:off x="1125006" y="2579254"/>
            <a:ext cx="9865724" cy="3597707"/>
          </a:xfrm>
        </p:spPr>
        <p:txBody>
          <a:bodyPr anchor="ctr">
            <a:normAutofit/>
          </a:bodyPr>
          <a:lstStyle/>
          <a:p>
            <a:r>
              <a:rPr lang="en-US" sz="3200" dirty="0"/>
              <a:t>When it came to SNHU Travel, the client and the users were changing what they needed or wanted from a final product. If our team developed with a traditional Waterfall frame work, we would not have been able to provide the wanted end result for the user. Agile allowed for us to change as the client needed us to.</a:t>
            </a:r>
          </a:p>
        </p:txBody>
      </p:sp>
    </p:spTree>
    <p:extLst>
      <p:ext uri="{BB962C8B-B14F-4D97-AF65-F5344CB8AC3E}">
        <p14:creationId xmlns:p14="http://schemas.microsoft.com/office/powerpoint/2010/main" val="140953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8D8D6D-87F0-E99E-8030-F1410409D0EA}"/>
              </a:ext>
            </a:extLst>
          </p:cNvPr>
          <p:cNvSpPr>
            <a:spLocks noGrp="1"/>
          </p:cNvSpPr>
          <p:nvPr>
            <p:ph type="title"/>
          </p:nvPr>
        </p:nvSpPr>
        <p:spPr>
          <a:xfrm>
            <a:off x="883920" y="800849"/>
            <a:ext cx="4065767" cy="3510553"/>
          </a:xfrm>
        </p:spPr>
        <p:txBody>
          <a:bodyPr anchor="t">
            <a:normAutofit/>
          </a:bodyPr>
          <a:lstStyle/>
          <a:p>
            <a:r>
              <a:rPr lang="en-US" dirty="0"/>
              <a:t>Citations</a:t>
            </a:r>
          </a:p>
        </p:txBody>
      </p:sp>
      <p:sp>
        <p:nvSpPr>
          <p:cNvPr id="3" name="Content Placeholder 2">
            <a:extLst>
              <a:ext uri="{FF2B5EF4-FFF2-40B4-BE49-F238E27FC236}">
                <a16:creationId xmlns:a16="http://schemas.microsoft.com/office/drawing/2014/main" id="{FCE940B5-B8DC-3C76-1AFB-A28FE26A77B2}"/>
              </a:ext>
            </a:extLst>
          </p:cNvPr>
          <p:cNvSpPr>
            <a:spLocks noGrp="1"/>
          </p:cNvSpPr>
          <p:nvPr>
            <p:ph idx="1"/>
          </p:nvPr>
        </p:nvSpPr>
        <p:spPr>
          <a:xfrm>
            <a:off x="5895753" y="533400"/>
            <a:ext cx="5458046" cy="5791200"/>
          </a:xfrm>
        </p:spPr>
        <p:txBody>
          <a:bodyPr anchor="ctr">
            <a:normAutofit/>
          </a:bodyPr>
          <a:lstStyle/>
          <a:p>
            <a:r>
              <a:rPr lang="en-US" dirty="0"/>
              <a:t>SDLC - Overview. Tutorials Point. (n.d.). Retrieved February 26, 2023, from https://www.tutorialspoint.com/sdlc/sdlc_overview.htm </a:t>
            </a:r>
          </a:p>
          <a:p>
            <a:r>
              <a:rPr lang="en-US" dirty="0"/>
              <a:t>Cobb, C. G. (2015). The Project Manager's Guide to Mastering Agile: Principles and practices for an adaptive approach. Wiley. </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65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AE0423-BDD0-446E-8E7E-AD39C661C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954"/>
            <a:ext cx="12192000" cy="6851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F4B48C8-2A0F-488D-AD2B-8302238506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7150" y="0"/>
            <a:ext cx="75549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F8E3C3F-E1DA-73F1-A841-D3784F933714}"/>
              </a:ext>
            </a:extLst>
          </p:cNvPr>
          <p:cNvSpPr>
            <a:spLocks noGrp="1"/>
          </p:cNvSpPr>
          <p:nvPr>
            <p:ph type="title"/>
          </p:nvPr>
        </p:nvSpPr>
        <p:spPr>
          <a:xfrm>
            <a:off x="664431" y="1102360"/>
            <a:ext cx="3812717" cy="4724400"/>
          </a:xfrm>
        </p:spPr>
        <p:txBody>
          <a:bodyPr anchor="ctr">
            <a:normAutofit/>
          </a:bodyPr>
          <a:lstStyle/>
          <a:p>
            <a:r>
              <a:rPr lang="en-US" dirty="0"/>
              <a:t>Roles on a scrum-agile team</a:t>
            </a:r>
          </a:p>
        </p:txBody>
      </p:sp>
      <p:cxnSp>
        <p:nvCxnSpPr>
          <p:cNvPr id="25" name="Straight Connector 24">
            <a:extLst>
              <a:ext uri="{FF2B5EF4-FFF2-40B4-BE49-F238E27FC236}">
                <a16:creationId xmlns:a16="http://schemas.microsoft.com/office/drawing/2014/main" id="{C6BEB5BD-6C08-40C8-8912-A7FAB7C45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94040" y="0"/>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E19ACF-3838-460E-8BA6-2D8B4F9E8265}"/>
              </a:ext>
            </a:extLst>
          </p:cNvPr>
          <p:cNvSpPr>
            <a:spLocks noGrp="1"/>
          </p:cNvSpPr>
          <p:nvPr>
            <p:ph idx="1"/>
          </p:nvPr>
        </p:nvSpPr>
        <p:spPr>
          <a:xfrm>
            <a:off x="5797686" y="533399"/>
            <a:ext cx="5683114" cy="5771481"/>
          </a:xfrm>
        </p:spPr>
        <p:txBody>
          <a:bodyPr anchor="ctr">
            <a:normAutofit/>
          </a:bodyPr>
          <a:lstStyle/>
          <a:p>
            <a:pPr marL="0" indent="0">
              <a:buNone/>
            </a:pPr>
            <a:r>
              <a:rPr lang="en-US" dirty="0"/>
              <a:t>Product Owner – Responsible for maximizing the value of the product and the work of the Development Team</a:t>
            </a:r>
          </a:p>
          <a:p>
            <a:pPr marL="0" indent="0">
              <a:buNone/>
            </a:pPr>
            <a:r>
              <a:rPr lang="en-US" dirty="0"/>
              <a:t>Scrum Master – Responsible for ensuring Scrum is understood and enacted</a:t>
            </a:r>
          </a:p>
          <a:p>
            <a:pPr marL="0" indent="0">
              <a:buNone/>
            </a:pPr>
            <a:r>
              <a:rPr lang="en-US" dirty="0"/>
              <a:t>Developer – Responsible for designing functional code based off of user stories provided by the Product Owner at the end of each sprint in releasable increments of "Done"</a:t>
            </a:r>
          </a:p>
          <a:p>
            <a:pPr marL="0" indent="0">
              <a:buNone/>
            </a:pPr>
            <a:r>
              <a:rPr lang="en-US" dirty="0"/>
              <a:t>Tester – Responsible for testing code from Developers as well as working with the Product Owner to determine Acceptance Criteria and a definition of done</a:t>
            </a:r>
          </a:p>
        </p:txBody>
      </p:sp>
    </p:spTree>
    <p:extLst>
      <p:ext uri="{BB962C8B-B14F-4D97-AF65-F5344CB8AC3E}">
        <p14:creationId xmlns:p14="http://schemas.microsoft.com/office/powerpoint/2010/main" val="118322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E2FB4-C5D3-6483-B6EA-2BBAB32DFC36}"/>
              </a:ext>
            </a:extLst>
          </p:cNvPr>
          <p:cNvSpPr>
            <a:spLocks noGrp="1"/>
          </p:cNvSpPr>
          <p:nvPr>
            <p:ph type="title"/>
          </p:nvPr>
        </p:nvSpPr>
        <p:spPr>
          <a:xfrm>
            <a:off x="1129553" y="533401"/>
            <a:ext cx="8695167" cy="1677894"/>
          </a:xfrm>
        </p:spPr>
        <p:txBody>
          <a:bodyPr>
            <a:normAutofit/>
          </a:bodyPr>
          <a:lstStyle/>
          <a:p>
            <a:r>
              <a:rPr lang="en-US" dirty="0"/>
              <a:t>Phases of a Software Development lifecycle</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E69902-A94E-7BD1-2271-D33C6FD4FDBA}"/>
              </a:ext>
            </a:extLst>
          </p:cNvPr>
          <p:cNvSpPr>
            <a:spLocks noGrp="1"/>
          </p:cNvSpPr>
          <p:nvPr>
            <p:ph idx="1"/>
          </p:nvPr>
        </p:nvSpPr>
        <p:spPr>
          <a:xfrm>
            <a:off x="1129554" y="2211294"/>
            <a:ext cx="9299688" cy="3869766"/>
          </a:xfrm>
        </p:spPr>
        <p:txBody>
          <a:bodyPr anchor="ctr">
            <a:normAutofit/>
          </a:bodyPr>
          <a:lstStyle/>
          <a:p>
            <a:pPr marL="457200" indent="-457200">
              <a:buAutoNum type="arabicPeriod"/>
            </a:pPr>
            <a:r>
              <a:rPr lang="en-US" dirty="0"/>
              <a:t>Phase 1 - Project Planning</a:t>
            </a:r>
          </a:p>
          <a:p>
            <a:pPr marL="457200" indent="-457200">
              <a:buAutoNum type="arabicPeriod"/>
            </a:pPr>
            <a:r>
              <a:rPr lang="en-US" dirty="0"/>
              <a:t>Phase 2 – Defining</a:t>
            </a:r>
          </a:p>
          <a:p>
            <a:pPr marL="457200" indent="-457200">
              <a:buAutoNum type="arabicPeriod"/>
            </a:pPr>
            <a:r>
              <a:rPr lang="en-US" dirty="0"/>
              <a:t>Phase 3 – Designing</a:t>
            </a:r>
          </a:p>
          <a:p>
            <a:pPr marL="457200" indent="-457200">
              <a:buAutoNum type="arabicPeriod"/>
            </a:pPr>
            <a:r>
              <a:rPr lang="en-US" dirty="0"/>
              <a:t>Phase 4 – Building</a:t>
            </a:r>
          </a:p>
          <a:p>
            <a:pPr marL="457200" indent="-457200">
              <a:buAutoNum type="arabicPeriod"/>
            </a:pPr>
            <a:r>
              <a:rPr lang="en-US" dirty="0"/>
              <a:t>Phase 5 – Testing</a:t>
            </a:r>
          </a:p>
          <a:p>
            <a:pPr marL="457200" indent="-457200">
              <a:buAutoNum type="arabicPeriod"/>
            </a:pPr>
            <a:r>
              <a:rPr lang="en-US" dirty="0"/>
              <a:t>Phase 6 - Deployment</a:t>
            </a:r>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69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E2FB4-C5D3-6483-B6EA-2BBAB32DFC36}"/>
              </a:ext>
            </a:extLst>
          </p:cNvPr>
          <p:cNvSpPr>
            <a:spLocks noGrp="1"/>
          </p:cNvSpPr>
          <p:nvPr>
            <p:ph type="title"/>
          </p:nvPr>
        </p:nvSpPr>
        <p:spPr>
          <a:xfrm>
            <a:off x="1129553" y="533401"/>
            <a:ext cx="8695167" cy="1677894"/>
          </a:xfrm>
        </p:spPr>
        <p:txBody>
          <a:bodyPr>
            <a:normAutofit/>
          </a:bodyPr>
          <a:lstStyle/>
          <a:p>
            <a:r>
              <a:rPr lang="en-US" dirty="0"/>
              <a:t>Phase one: Project Planning</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E69902-A94E-7BD1-2271-D33C6FD4FDBA}"/>
              </a:ext>
            </a:extLst>
          </p:cNvPr>
          <p:cNvSpPr>
            <a:spLocks noGrp="1"/>
          </p:cNvSpPr>
          <p:nvPr>
            <p:ph idx="1"/>
          </p:nvPr>
        </p:nvSpPr>
        <p:spPr>
          <a:xfrm>
            <a:off x="1129554" y="2211294"/>
            <a:ext cx="9299688" cy="3869766"/>
          </a:xfrm>
        </p:spPr>
        <p:txBody>
          <a:bodyPr anchor="ctr">
            <a:normAutofit/>
          </a:bodyPr>
          <a:lstStyle/>
          <a:p>
            <a:r>
              <a:rPr lang="en-US" dirty="0"/>
              <a:t>This phase is where the identity of the Scope is determined</a:t>
            </a:r>
          </a:p>
          <a:p>
            <a:r>
              <a:rPr lang="en-US" dirty="0"/>
              <a:t>Senior members of the team meet with the customer to gather information that is used to plan the basic project and the approach</a:t>
            </a:r>
          </a:p>
          <a:p>
            <a:r>
              <a:rPr lang="en-US" dirty="0"/>
              <a:t>In agile, this is where the Product Owner and possibly the Scrum Master would meet with the client to talk about what the client wants out of the final product</a:t>
            </a:r>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12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E2FB4-C5D3-6483-B6EA-2BBAB32DFC36}"/>
              </a:ext>
            </a:extLst>
          </p:cNvPr>
          <p:cNvSpPr>
            <a:spLocks noGrp="1"/>
          </p:cNvSpPr>
          <p:nvPr>
            <p:ph type="title"/>
          </p:nvPr>
        </p:nvSpPr>
        <p:spPr>
          <a:xfrm>
            <a:off x="1129553" y="533401"/>
            <a:ext cx="8695167" cy="1677894"/>
          </a:xfrm>
        </p:spPr>
        <p:txBody>
          <a:bodyPr>
            <a:normAutofit/>
          </a:bodyPr>
          <a:lstStyle/>
          <a:p>
            <a:r>
              <a:rPr lang="en-US" dirty="0"/>
              <a:t>Phase Two: Defining</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E69902-A94E-7BD1-2271-D33C6FD4FDBA}"/>
              </a:ext>
            </a:extLst>
          </p:cNvPr>
          <p:cNvSpPr>
            <a:spLocks noGrp="1"/>
          </p:cNvSpPr>
          <p:nvPr>
            <p:ph idx="1"/>
          </p:nvPr>
        </p:nvSpPr>
        <p:spPr>
          <a:xfrm>
            <a:off x="1129554" y="2211294"/>
            <a:ext cx="9299688" cy="3869766"/>
          </a:xfrm>
        </p:spPr>
        <p:txBody>
          <a:bodyPr anchor="ctr">
            <a:normAutofit/>
          </a:bodyPr>
          <a:lstStyle/>
          <a:p>
            <a:r>
              <a:rPr lang="en-US" dirty="0"/>
              <a:t>Once requirement analysis is done, next is to define and document the product requirements</a:t>
            </a:r>
          </a:p>
          <a:p>
            <a:r>
              <a:rPr lang="en-US" dirty="0"/>
              <a:t>This is done through a SRS document which consists of all the product requirements to be designed and developed</a:t>
            </a:r>
          </a:p>
          <a:p>
            <a:r>
              <a:rPr lang="en-US" dirty="0"/>
              <a:t>In agile, this is the phase were the Product Owner would start to define user stories for the team to use during development</a:t>
            </a:r>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70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E2FB4-C5D3-6483-B6EA-2BBAB32DFC36}"/>
              </a:ext>
            </a:extLst>
          </p:cNvPr>
          <p:cNvSpPr>
            <a:spLocks noGrp="1"/>
          </p:cNvSpPr>
          <p:nvPr>
            <p:ph type="title"/>
          </p:nvPr>
        </p:nvSpPr>
        <p:spPr>
          <a:xfrm>
            <a:off x="1129553" y="533401"/>
            <a:ext cx="8695167" cy="1677894"/>
          </a:xfrm>
        </p:spPr>
        <p:txBody>
          <a:bodyPr>
            <a:normAutofit/>
          </a:bodyPr>
          <a:lstStyle/>
          <a:p>
            <a:r>
              <a:rPr lang="en-US" dirty="0"/>
              <a:t>Phase three: designing</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E69902-A94E-7BD1-2271-D33C6FD4FDBA}"/>
              </a:ext>
            </a:extLst>
          </p:cNvPr>
          <p:cNvSpPr>
            <a:spLocks noGrp="1"/>
          </p:cNvSpPr>
          <p:nvPr>
            <p:ph idx="1"/>
          </p:nvPr>
        </p:nvSpPr>
        <p:spPr>
          <a:xfrm>
            <a:off x="1129554" y="2211294"/>
            <a:ext cx="9299688" cy="3869766"/>
          </a:xfrm>
        </p:spPr>
        <p:txBody>
          <a:bodyPr anchor="ctr">
            <a:normAutofit/>
          </a:bodyPr>
          <a:lstStyle/>
          <a:p>
            <a:r>
              <a:rPr lang="en-US" dirty="0"/>
              <a:t>A DDS is created and reviewed by important stakeholders and based on many factors, the best design approach is selected</a:t>
            </a:r>
          </a:p>
          <a:p>
            <a:r>
              <a:rPr lang="en-US" dirty="0"/>
              <a:t>The design approach defines the architectural modules of the product along with communication and data flow</a:t>
            </a:r>
          </a:p>
          <a:p>
            <a:r>
              <a:rPr lang="en-US" dirty="0"/>
              <a:t>In agile, this is where the team would start planning for development dividing the project into sprints</a:t>
            </a:r>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28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E2FB4-C5D3-6483-B6EA-2BBAB32DFC36}"/>
              </a:ext>
            </a:extLst>
          </p:cNvPr>
          <p:cNvSpPr>
            <a:spLocks noGrp="1"/>
          </p:cNvSpPr>
          <p:nvPr>
            <p:ph type="title"/>
          </p:nvPr>
        </p:nvSpPr>
        <p:spPr>
          <a:xfrm>
            <a:off x="1129553" y="533401"/>
            <a:ext cx="8695167" cy="1677894"/>
          </a:xfrm>
        </p:spPr>
        <p:txBody>
          <a:bodyPr>
            <a:normAutofit/>
          </a:bodyPr>
          <a:lstStyle/>
          <a:p>
            <a:r>
              <a:rPr lang="en-US" dirty="0"/>
              <a:t>Phase four: building</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E69902-A94E-7BD1-2271-D33C6FD4FDBA}"/>
              </a:ext>
            </a:extLst>
          </p:cNvPr>
          <p:cNvSpPr>
            <a:spLocks noGrp="1"/>
          </p:cNvSpPr>
          <p:nvPr>
            <p:ph idx="1"/>
          </p:nvPr>
        </p:nvSpPr>
        <p:spPr>
          <a:xfrm>
            <a:off x="1129554" y="2211294"/>
            <a:ext cx="9299688" cy="3869766"/>
          </a:xfrm>
        </p:spPr>
        <p:txBody>
          <a:bodyPr anchor="ctr">
            <a:normAutofit/>
          </a:bodyPr>
          <a:lstStyle/>
          <a:p>
            <a:r>
              <a:rPr lang="en-US" dirty="0"/>
              <a:t>This is the stage in which development will begin on the project</a:t>
            </a:r>
          </a:p>
          <a:p>
            <a:r>
              <a:rPr lang="en-US" dirty="0"/>
              <a:t>Development of the product is done by guidelines defined by the organization</a:t>
            </a:r>
          </a:p>
          <a:p>
            <a:r>
              <a:rPr lang="en-US" dirty="0"/>
              <a:t>The language used for the project is chosen with respect to the type of software being developed</a:t>
            </a:r>
          </a:p>
          <a:p>
            <a:r>
              <a:rPr lang="en-US" dirty="0"/>
              <a:t>In agile, this is where the team would start development. The team would hold Daily Scrums to discuss the progress of the current sprint as well as update a Kanban Board</a:t>
            </a:r>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45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E2FB4-C5D3-6483-B6EA-2BBAB32DFC36}"/>
              </a:ext>
            </a:extLst>
          </p:cNvPr>
          <p:cNvSpPr>
            <a:spLocks noGrp="1"/>
          </p:cNvSpPr>
          <p:nvPr>
            <p:ph type="title"/>
          </p:nvPr>
        </p:nvSpPr>
        <p:spPr>
          <a:xfrm>
            <a:off x="1129553" y="533401"/>
            <a:ext cx="8695167" cy="1677894"/>
          </a:xfrm>
        </p:spPr>
        <p:txBody>
          <a:bodyPr>
            <a:normAutofit/>
          </a:bodyPr>
          <a:lstStyle/>
          <a:p>
            <a:r>
              <a:rPr lang="en-US" dirty="0"/>
              <a:t>Phase five: testing</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E69902-A94E-7BD1-2271-D33C6FD4FDBA}"/>
              </a:ext>
            </a:extLst>
          </p:cNvPr>
          <p:cNvSpPr>
            <a:spLocks noGrp="1"/>
          </p:cNvSpPr>
          <p:nvPr>
            <p:ph idx="1"/>
          </p:nvPr>
        </p:nvSpPr>
        <p:spPr>
          <a:xfrm>
            <a:off x="1129554" y="2211294"/>
            <a:ext cx="9299688" cy="3869766"/>
          </a:xfrm>
        </p:spPr>
        <p:txBody>
          <a:bodyPr anchor="ctr">
            <a:normAutofit/>
          </a:bodyPr>
          <a:lstStyle/>
          <a:p>
            <a:r>
              <a:rPr lang="en-US" dirty="0"/>
              <a:t>This phase is where the product defects are reported, tracked, fixed, and retested</a:t>
            </a:r>
          </a:p>
          <a:p>
            <a:r>
              <a:rPr lang="en-US" dirty="0"/>
              <a:t>At this phase, the product is supposed to reach the quality that was defined in the SRS at the beginning of development</a:t>
            </a:r>
          </a:p>
          <a:p>
            <a:r>
              <a:rPr lang="en-US" dirty="0"/>
              <a:t>In agile, this is where testers make sure that the code created by the developers is running as to what the user stories outlined. If it is not running correctly, it is sent back to the developers, or added back to the Kanban Board, to be corrected before the sprint finishes</a:t>
            </a:r>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31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E2FB4-C5D3-6483-B6EA-2BBAB32DFC36}"/>
              </a:ext>
            </a:extLst>
          </p:cNvPr>
          <p:cNvSpPr>
            <a:spLocks noGrp="1"/>
          </p:cNvSpPr>
          <p:nvPr>
            <p:ph type="title"/>
          </p:nvPr>
        </p:nvSpPr>
        <p:spPr>
          <a:xfrm>
            <a:off x="1129553" y="533401"/>
            <a:ext cx="8695167" cy="1677894"/>
          </a:xfrm>
        </p:spPr>
        <p:txBody>
          <a:bodyPr>
            <a:normAutofit/>
          </a:bodyPr>
          <a:lstStyle/>
          <a:p>
            <a:r>
              <a:rPr lang="en-US" dirty="0"/>
              <a:t>Phase six: deployment</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E69902-A94E-7BD1-2271-D33C6FD4FDBA}"/>
              </a:ext>
            </a:extLst>
          </p:cNvPr>
          <p:cNvSpPr>
            <a:spLocks noGrp="1"/>
          </p:cNvSpPr>
          <p:nvPr>
            <p:ph idx="1"/>
          </p:nvPr>
        </p:nvSpPr>
        <p:spPr>
          <a:xfrm>
            <a:off x="1129554" y="2211294"/>
            <a:ext cx="9299688" cy="3869766"/>
          </a:xfrm>
        </p:spPr>
        <p:txBody>
          <a:bodyPr anchor="ctr">
            <a:normAutofit/>
          </a:bodyPr>
          <a:lstStyle/>
          <a:p>
            <a:r>
              <a:rPr lang="en-US" dirty="0"/>
              <a:t>This is where finalized development is sent out to the customer or client</a:t>
            </a:r>
          </a:p>
          <a:p>
            <a:r>
              <a:rPr lang="en-US" dirty="0"/>
              <a:t>In agile, this is where the sprint would have finished. Code would be given to the client and the client would give feedback as to what needs to be changed, added, or updated if anything needs to be at all. Following feedback from the client, the next sprint would start and so would the cycle until the project is fully complete</a:t>
            </a:r>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780337"/>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1C2031"/>
      </a:dk2>
      <a:lt2>
        <a:srgbClr val="F0F3F2"/>
      </a:lt2>
      <a:accent1>
        <a:srgbClr val="CA458E"/>
      </a:accent1>
      <a:accent2>
        <a:srgbClr val="B934B4"/>
      </a:accent2>
      <a:accent3>
        <a:srgbClr val="9845CA"/>
      </a:accent3>
      <a:accent4>
        <a:srgbClr val="5238BA"/>
      </a:accent4>
      <a:accent5>
        <a:srgbClr val="4562CA"/>
      </a:accent5>
      <a:accent6>
        <a:srgbClr val="3488B9"/>
      </a:accent6>
      <a:hlink>
        <a:srgbClr val="3F45B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AngleLinesVTI</vt:lpstr>
      <vt:lpstr>What is agile?</vt:lpstr>
      <vt:lpstr>Roles on a scrum-agile team</vt:lpstr>
      <vt:lpstr>Phases of a Software Development lifecycle</vt:lpstr>
      <vt:lpstr>Phase one: Project Planning</vt:lpstr>
      <vt:lpstr>Phase Two: Defining</vt:lpstr>
      <vt:lpstr>Phase three: designing</vt:lpstr>
      <vt:lpstr>Phase four: building</vt:lpstr>
      <vt:lpstr>Phase five: testing</vt:lpstr>
      <vt:lpstr>Phase six: deployment</vt:lpstr>
      <vt:lpstr>What would be different with Waterfall?</vt:lpstr>
      <vt:lpstr>Why would one choose waterfall or agile?</vt:lpstr>
      <vt:lpstr>Why would one choose waterfall or agile? (Cont.)</vt:lpstr>
      <vt:lpstr>Why would one choose waterfall or agile? (Cont.)</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479</cp:revision>
  <dcterms:created xsi:type="dcterms:W3CDTF">2023-02-26T21:35:55Z</dcterms:created>
  <dcterms:modified xsi:type="dcterms:W3CDTF">2023-02-27T03:40:29Z</dcterms:modified>
</cp:coreProperties>
</file>