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28"/>
  </p:notesMasterIdLst>
  <p:sldIdLst>
    <p:sldId id="402" r:id="rId5"/>
    <p:sldId id="442" r:id="rId6"/>
    <p:sldId id="417" r:id="rId7"/>
    <p:sldId id="426" r:id="rId8"/>
    <p:sldId id="456" r:id="rId9"/>
    <p:sldId id="424" r:id="rId10"/>
    <p:sldId id="425" r:id="rId11"/>
    <p:sldId id="411" r:id="rId12"/>
    <p:sldId id="420" r:id="rId13"/>
    <p:sldId id="444" r:id="rId14"/>
    <p:sldId id="428" r:id="rId15"/>
    <p:sldId id="450" r:id="rId16"/>
    <p:sldId id="451" r:id="rId17"/>
    <p:sldId id="452" r:id="rId18"/>
    <p:sldId id="453" r:id="rId19"/>
    <p:sldId id="455" r:id="rId20"/>
    <p:sldId id="436" r:id="rId21"/>
    <p:sldId id="437" r:id="rId22"/>
    <p:sldId id="438" r:id="rId23"/>
    <p:sldId id="439" r:id="rId24"/>
    <p:sldId id="440" r:id="rId25"/>
    <p:sldId id="413" r:id="rId26"/>
    <p:sldId id="4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A51EA9-7B3C-4D40-B2E5-DFD25BD3C9BD}">
          <p14:sldIdLst>
            <p14:sldId id="402"/>
            <p14:sldId id="442"/>
            <p14:sldId id="417"/>
            <p14:sldId id="426"/>
            <p14:sldId id="456"/>
            <p14:sldId id="424"/>
            <p14:sldId id="425"/>
            <p14:sldId id="411"/>
            <p14:sldId id="420"/>
            <p14:sldId id="444"/>
            <p14:sldId id="428"/>
            <p14:sldId id="450"/>
            <p14:sldId id="451"/>
            <p14:sldId id="452"/>
            <p14:sldId id="453"/>
            <p14:sldId id="455"/>
            <p14:sldId id="436"/>
            <p14:sldId id="437"/>
            <p14:sldId id="438"/>
            <p14:sldId id="439"/>
            <p14:sldId id="440"/>
            <p14:sldId id="413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6"/>
    <a:srgbClr val="206095"/>
    <a:srgbClr val="0F8243"/>
    <a:srgbClr val="56CAFF"/>
    <a:srgbClr val="FBC900"/>
    <a:srgbClr val="F0F762"/>
    <a:srgbClr val="003C57"/>
    <a:srgbClr val="27A0CC"/>
    <a:srgbClr val="00A3A6"/>
    <a:srgbClr val="3C3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1" autoAdjust="0"/>
  </p:normalViewPr>
  <p:slideViewPr>
    <p:cSldViewPr snapToGrid="0">
      <p:cViewPr varScale="1">
        <p:scale>
          <a:sx n="97" d="100"/>
          <a:sy n="97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56CF1-1FCD-E243-925E-A75B8B4E66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95EDB-6B5D-864C-AC6A-318791A1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7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4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LLMs are powerful in wide range of tasks such as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3003A7E-23D8-E24C-BF09-F295F1F8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3" name="Title Placeholder">
            <a:extLst>
              <a:ext uri="{FF2B5EF4-FFF2-40B4-BE49-F238E27FC236}">
                <a16:creationId xmlns:a16="http://schemas.microsoft.com/office/drawing/2014/main" id="{48485E20-F5C4-4B08-A033-1AF23AE22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48993"/>
            <a:ext cx="7221070" cy="2647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Write your title here</a:t>
            </a:r>
            <a:br>
              <a:rPr lang="en-US"/>
            </a:br>
            <a:r>
              <a:rPr lang="en-US"/>
              <a:t>(in sentence case)</a:t>
            </a:r>
            <a:endParaRPr lang="en-GB"/>
          </a:p>
        </p:txBody>
      </p:sp>
      <p:sp>
        <p:nvSpPr>
          <p:cNvPr id="21" name="Presenter Text Placeholder">
            <a:extLst>
              <a:ext uri="{FF2B5EF4-FFF2-40B4-BE49-F238E27FC236}">
                <a16:creationId xmlns:a16="http://schemas.microsoft.com/office/drawing/2014/main" id="{8A06CB80-AF0F-B54A-A31F-0FB8E0F9BB8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785744"/>
            <a:ext cx="6433868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 Name</a:t>
            </a:r>
          </a:p>
        </p:txBody>
      </p:sp>
      <p:sp>
        <p:nvSpPr>
          <p:cNvPr id="19" name="Presenter Information Text Placeholder">
            <a:extLst>
              <a:ext uri="{FF2B5EF4-FFF2-40B4-BE49-F238E27FC236}">
                <a16:creationId xmlns:a16="http://schemas.microsoft.com/office/drawing/2014/main" id="{08E0EA14-7348-FB49-B0DB-D8600EBF4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249009"/>
            <a:ext cx="6433868" cy="92333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</a:t>
            </a:r>
            <a:b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b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@Twitter-handle (if desired)</a:t>
            </a:r>
          </a:p>
        </p:txBody>
      </p:sp>
      <p:sp>
        <p:nvSpPr>
          <p:cNvPr id="6" name="Date Placeholder">
            <a:extLst>
              <a:ext uri="{FF2B5EF4-FFF2-40B4-BE49-F238E27FC236}">
                <a16:creationId xmlns:a16="http://schemas.microsoft.com/office/drawing/2014/main" id="{AA6F2061-5E6E-7440-8213-347350CB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48549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C531F1-065E-594C-8147-D209A7179285}" type="datetime4">
              <a:rPr lang="en-GB" smtClean="0"/>
              <a:pPr/>
              <a:t>15 May 2024</a:t>
            </a:fld>
            <a:endParaRPr lang="en-US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D23EF8DF-C331-5B47-83E0-A9DAB9AF7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39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  <p15:guide id="4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eft, two images r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DE7D3AB-96D3-4643-83A3-E505E78A7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F2D74FC-DE0D-9142-9052-7DC552A8C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D40591F7-C8D0-A945-B2CF-C2F5BEF470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9842"/>
            <a:ext cx="5395915" cy="7655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Text left, two images right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341D0D4-8A9F-254A-A838-BE23CB339FA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422595"/>
            <a:ext cx="5395915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D01163-A081-394B-A56F-2E745CD47F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1931" y="629923"/>
            <a:ext cx="4876799" cy="271943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F0C757D-809E-2D4A-9E4D-DFA6D9C02CE5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511931" y="3357983"/>
            <a:ext cx="4876800" cy="284977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E41FF0-CE3E-424A-9F6A-CC121644E1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63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lide l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60E4220-BD25-4B4C-B455-33118A5211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87716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6000" b="0">
                <a:solidFill>
                  <a:srgbClr val="003C57"/>
                </a:solidFill>
              </a:defRPr>
            </a:lvl1pPr>
          </a:lstStyle>
          <a:p>
            <a:r>
              <a:rPr lang="en-US"/>
              <a:t>Simple slide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FAC3410B-E9D3-1344-BA0A-156C8EAB85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7" name="Line">
            <a:extLst>
              <a:ext uri="{FF2B5EF4-FFF2-40B4-BE49-F238E27FC236}">
                <a16:creationId xmlns:a16="http://schemas.microsoft.com/office/drawing/2014/main" id="{498D8C91-E3A5-0949-AD80-1579D1DC0571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90B51BC-847D-403A-9BAF-6B086B622F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96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lide dark">
    <p:bg>
      <p:bgPr>
        <a:solidFill>
          <a:srgbClr val="41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E66B1B25-E87D-DD48-B7D5-8781B0C8E2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87716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Simple slide dark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AC9D43D1-196F-6E4B-8A8C-576F7DDB87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8B15311A-8D87-4AEA-B2F4-786F7B873889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0830FD2-60CB-4425-9C38-A8C4C583E3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4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tex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887C01F-E831-1347-BF6E-F8337514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984022C-717A-394E-A7B0-E38478A0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Colour filter for image" descr="The Earth from space">
            <a:extLst>
              <a:ext uri="{FF2B5EF4-FFF2-40B4-BE49-F238E27FC236}">
                <a16:creationId xmlns:a16="http://schemas.microsoft.com/office/drawing/2014/main" id="{B014DE38-8C4D-6F43-8595-E82C3F754B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83AAA621-F3CF-3740-81C1-B8882EE4A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16932"/>
            <a:ext cx="10515600" cy="210519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Text over</a:t>
            </a:r>
            <a:br>
              <a:rPr lang="en-US"/>
            </a:br>
            <a:r>
              <a:rPr lang="en-US"/>
              <a:t>image slide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ACB83E4B-B9C7-0F43-932F-F73B5EC832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5" name="Copyright information for image if required">
            <a:extLst>
              <a:ext uri="{FF2B5EF4-FFF2-40B4-BE49-F238E27FC236}">
                <a16:creationId xmlns:a16="http://schemas.microsoft.com/office/drawing/2014/main" id="{D31CAD75-D2A9-D948-9127-164AB51939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5264052"/>
            <a:ext cx="10533743" cy="74424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Replace the background image and include any copyright information if required e.g. </a:t>
            </a:r>
            <a:r>
              <a:rPr lang="en-US">
                <a:solidFill>
                  <a:schemeClr val="bg1"/>
                </a:solidFill>
              </a:rPr>
              <a:t>© </a:t>
            </a:r>
            <a:r>
              <a:rPr lang="en-GB">
                <a:solidFill>
                  <a:schemeClr val="bg1"/>
                </a:solidFill>
              </a:rPr>
              <a:t>Photo by NASA on </a:t>
            </a:r>
            <a:r>
              <a:rPr lang="en-GB" err="1">
                <a:solidFill>
                  <a:schemeClr val="bg1"/>
                </a:solidFill>
              </a:rPr>
              <a:t>Unsplash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51844A-3BEF-4403-95DA-5FE06BEF48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29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Grey 5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F0107D9C-8794-7E4B-B350-FEC30E7FA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814F886F-B0B2-9547-B024-B36E852462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41E16F23-B3CF-314E-AFD9-633806B1334D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C2824A6-6FFD-40C3-8A7B-927EF99A3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0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Grey 100">
    <p:bg>
      <p:bgPr>
        <a:solidFill>
          <a:srgbClr val="41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F0107D9C-8794-7E4B-B350-FEC30E7FA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51DA302-E673-0B48-9032-76748EE3E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41E16F23-B3CF-314E-AFD9-633806B1334D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F81EFCE-E27C-48EA-9186-7B63B39AE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03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Night blue">
    <p:bg>
      <p:bgPr>
        <a:solidFill>
          <a:srgbClr val="00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39705124-4B77-4A45-9308-A04738CB6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335C0D86-6B6D-9340-A3E4-0C4964615F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05620796-8D76-664C-B761-7F015F0DFF3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039E2C8-9299-4725-AED1-E4427CBBA6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6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Ocean blue">
    <p:bg>
      <p:bgPr>
        <a:solidFill>
          <a:srgbClr val="206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05620796-8D76-664C-B761-7F015F0DFF3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">
            <a:extLst>
              <a:ext uri="{FF2B5EF4-FFF2-40B4-BE49-F238E27FC236}">
                <a16:creationId xmlns:a16="http://schemas.microsoft.com/office/drawing/2014/main" id="{B4C955DF-BE42-D34D-9E3E-CC9BF3A6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622D5613-4A3F-4C4D-AB7A-78FCC248AD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E71891-B2C7-4012-B905-047A68F4A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81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ky blue">
    <p:bg>
      <p:bgPr>
        <a:solidFill>
          <a:srgbClr val="27A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D13A9CD3-E6C3-0344-974D-58215B0ABAAA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">
            <a:extLst>
              <a:ext uri="{FF2B5EF4-FFF2-40B4-BE49-F238E27FC236}">
                <a16:creationId xmlns:a16="http://schemas.microsoft.com/office/drawing/2014/main" id="{A07FCA63-88F4-0D40-B646-DB3E33AA9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680E1A51-C56D-6C4C-90F5-70BA71A10A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8F8905-F685-45A7-A311-87E07E5CD3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49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Aqua teal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FFF5308-8243-A94B-81A6-3885912D0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5903921C-6D50-A849-B477-5BE38F246F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9BEE2D9E-3E87-ED40-89C2-DBA774F1F211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1BAE5A2-04E4-4FCE-AD4F-CE0B338264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7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column title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C09D44-B4C9-4863-ADDE-CD5DBB1A6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8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_Indigo blue">
    <p:bg>
      <p:bgPr>
        <a:solidFill>
          <a:srgbClr val="3C38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FF6451-6437-294C-AE93-D483699E514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543DF038-D2D9-464B-9CBE-BD4B00AFCE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2A06972-B375-D540-B534-45327AACF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2E5520-B9A3-4342-8D08-80171FE1FE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52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_Plum purple">
    <p:bg>
      <p:bgPr>
        <a:solidFill>
          <a:srgbClr val="902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692B31-F575-6549-88BE-268E460843FC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461247D4-94C2-BE4C-A999-F549F7698C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650BAC6-52B8-9D45-96A4-4363AFCA8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1ACAC-133E-45B6-84B1-C93262A033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04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Flamingo pink">
    <p:bg>
      <p:bgPr>
        <a:solidFill>
          <a:srgbClr val="DF0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7D8161-5352-AC4F-8422-00F311FA85FA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D0B060B4-A511-0047-913D-9721FF5144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3386FE0-A862-5740-962C-C24D3F6B9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35C44C-2D40-4E0D-A5E8-4FCC6D569A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21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Ruby red">
    <p:bg>
      <p:bgPr>
        <a:solidFill>
          <a:srgbClr val="D002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661407-3B8B-664A-A263-554870E58063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97414DBD-79C5-A244-8B4E-E0A37BD60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16821C-C6DC-7B48-A948-EEC91826F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51C6C5-3CB0-4023-9F9C-03CCF42862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Jaffa orange">
    <p:bg>
      <p:bgPr>
        <a:solidFill>
          <a:srgbClr val="FA64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81843D-E333-4F4C-A36D-94080D3638C8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C62F1910-CA81-E648-B863-DE791419B0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E7CF45C-0FAE-7E42-85CA-A478088C0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3F28CC-CA5F-450B-8991-536C226107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01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un yellow">
    <p:bg>
      <p:bgPr>
        <a:solidFill>
          <a:srgbClr val="FBC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76DFADB9-CC9D-E547-8CD9-C58C55DDD2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F27CF227-6C56-1B4B-8B3C-836CBD421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7" name="Line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4815A-C893-40AB-8BCD-00E71EA759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0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Neon yellow">
    <p:bg>
      <p:bgPr>
        <a:solidFill>
          <a:srgbClr val="F0F7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76DFADB9-CC9D-E547-8CD9-C58C55DDD2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F27CF227-6C56-1B4B-8B3C-836CBD421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7" name="Line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2F0EED8-C26F-4D07-AC85-B9686C68B0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83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pring green">
    <p:bg>
      <p:bgPr>
        <a:solidFill>
          <a:srgbClr val="A8B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65B387B-3FD1-45EA-AC50-60AD9B8DA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BEFA1C02-658E-4EF5-B8BD-C62D45000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9938C-4DE2-4450-B60D-069F30542F33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08FEB706-A4AF-49A8-A8AD-557CD3B075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FB31923-E9AE-428F-A39B-605D38B7CA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042000-39C8-4882-A0BB-2C7CFF4B6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986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Leaf green">
    <p:bg>
      <p:bgPr>
        <a:solidFill>
          <a:srgbClr val="0F8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54334A07-9B9F-A349-8CB2-86A842F8F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D120A143-5C37-E449-99C7-B1D969F1B8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D6F6E82-1A2A-A042-8877-3692D4187F3F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C89B06-CCE4-4A2E-81DF-08148C9756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779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ingle column title and content">
    <p:bg>
      <p:bgPr>
        <a:solidFill>
          <a:srgbClr val="206095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206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5529D046-3304-C048-A259-4072E1685A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CAD29F18-7F8F-834A-916E-5882B73CE8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0339E8-910D-4277-AEE8-C354EF4650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text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B75BE5F0-67EC-0641-9E8B-7BC2DE4910BB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BF8E2729-03F2-4F77-BF33-CCC290F9D7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6"/>
            <a:ext cx="10515600" cy="5262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838200" y="1422595"/>
            <a:ext cx="4961351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one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6172200" y="1422595"/>
            <a:ext cx="5199743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two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D2F7F2-6218-4E61-B499-B3D8BC5DFE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71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  <p15:guide id="3" pos="7174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ingle column title and content">
    <p:bg>
      <p:bgPr>
        <a:solidFill>
          <a:srgbClr val="27A0CC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27A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F86CEC68-96A8-9942-B57F-300C064ECC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485AD947-1A1D-1741-9924-A4BD848EB5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A32769-E9D5-4003-BDA0-7849E6600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9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ingle column title and content">
    <p:bg>
      <p:bgPr>
        <a:solidFill>
          <a:srgbClr val="00A3A6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2ABAF583-29A6-2E47-8107-77BF62EAA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84E6AC44-311B-3642-9476-91E530FC24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2E1879-FCB5-45E6-B06B-AEE61721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62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ingle column title and content">
    <p:bg>
      <p:bgPr>
        <a:solidFill>
          <a:srgbClr val="3C388E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3C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2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E053E6-FEB7-45D4-A2FB-4FD0212700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43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ingle column title and content">
    <p:bg>
      <p:bgPr>
        <a:solidFill>
          <a:srgbClr val="902082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902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368C9A3F-9D96-7744-B6CB-87D30682F4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13B7165C-0BA9-E541-A1E4-A25D1BA842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5E4958-E28E-4D2F-97A5-09871D4E79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930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Single column title and content">
    <p:bg>
      <p:bgPr>
        <a:solidFill>
          <a:srgbClr val="DF0667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DF0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C2C1B397-A9E1-B746-BD94-CB8BA481F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4495690A-C631-5648-8771-CE0B1ACF2A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310BCA-D861-47F4-ADDC-EF579B49D2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0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ingle column title and content">
    <p:bg>
      <p:bgPr>
        <a:solidFill>
          <a:srgbClr val="D0021B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0444E5ED-F1A1-814E-ACFD-634EF419B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67943E12-9848-8543-8144-6290A540B8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42D56-E84D-4380-9439-A12D593C0A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33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ingle column title and content">
    <p:bg>
      <p:bgPr>
        <a:solidFill>
          <a:srgbClr val="FA6401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A6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D41039E6-3AF9-BE4A-A89B-1CD2753990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FA352F9E-6205-3C41-8AFD-A15A3ED46E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C42114-F6CF-4FB0-BFEA-2272965FD1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36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Single column title and content">
    <p:bg>
      <p:bgPr>
        <a:solidFill>
          <a:srgbClr val="FBC900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B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D5F7A7-0624-442A-A417-9306980E62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606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Single column title and content">
    <p:bg>
      <p:bgPr>
        <a:solidFill>
          <a:srgbClr val="F0F762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0F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DF1FB-9CBE-4A56-8C9A-89B49638A1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871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Single column title and content">
    <p:bg>
      <p:bgPr>
        <a:solidFill>
          <a:srgbClr val="A8BD3A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A8B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E0D381-F9B6-4F28-AC44-318938AE6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ingle column title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1DF6F2E-6103-7646-B158-3C2256C82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329F9C9E-62CC-2B44-BA02-01ADE0F29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Line">
            <a:extLst>
              <a:ext uri="{FF2B5EF4-FFF2-40B4-BE49-F238E27FC236}">
                <a16:creationId xmlns:a16="http://schemas.microsoft.com/office/drawing/2014/main" id="{30544EB6-513C-7842-B1EB-1E3E37F1B12C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4F74C42-48D2-47EF-82E0-CA0549EADB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52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529" userDrawn="1">
          <p15:clr>
            <a:srgbClr val="FBAE40"/>
          </p15:clr>
        </p15:guide>
        <p15:guide id="3" pos="3940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ingle column title and content">
    <p:bg>
      <p:bgPr>
        <a:solidFill>
          <a:srgbClr val="0F8243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F8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8D2D9665-1930-354D-807D-4411F3CF0D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E3E75594-49FF-B84B-8C8B-F49C4E118C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01BB8-1793-4D6F-BA02-682F143AF5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two column text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7A09A1D8-0AE4-B646-8D6E-9B761AD35D7E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">
            <a:extLst>
              <a:ext uri="{FF2B5EF4-FFF2-40B4-BE49-F238E27FC236}">
                <a16:creationId xmlns:a16="http://schemas.microsoft.com/office/drawing/2014/main" id="{828BD64B-77BE-4FF5-BBDC-EF7EC865C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6"/>
            <a:ext cx="10515600" cy="5262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41" name="Content Placeholder 1">
            <a:extLst>
              <a:ext uri="{FF2B5EF4-FFF2-40B4-BE49-F238E27FC236}">
                <a16:creationId xmlns:a16="http://schemas.microsoft.com/office/drawing/2014/main" id="{87ADB154-14C7-45F6-86A7-1568603A2E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422595"/>
            <a:ext cx="4961351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one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F27E631-7041-4832-8BDE-85CAE2816ED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422595"/>
            <a:ext cx="5199743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two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56F0EB-F373-4656-9EB6-4435C8EDE2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03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orient="horz" pos="3634">
          <p15:clr>
            <a:srgbClr val="FBAE40"/>
          </p15:clr>
        </p15:guide>
        <p15:guide id="3" pos="529">
          <p15:clr>
            <a:srgbClr val="FBAE40"/>
          </p15:clr>
        </p15:guide>
        <p15:guide id="4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page - minimal footer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EC099F22-2809-E243-A4DE-90F187EBDB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74CFFCA-1BD8-5E48-82C8-B24912230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49E051-7819-4754-A13D-C9F6F18A7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47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image slide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">
            <a:extLst>
              <a:ext uri="{FF2B5EF4-FFF2-40B4-BE49-F238E27FC236}">
                <a16:creationId xmlns:a16="http://schemas.microsoft.com/office/drawing/2014/main" id="{3CBDAEED-76B5-4C05-B509-A6902CE43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7094"/>
            <a:ext cx="5119687" cy="7655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Image Slide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2E5A3FCD-21AD-4891-BE59-BD2B246F25D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231" y="632462"/>
            <a:ext cx="5667348" cy="555984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1:1)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F4A35F9-7B4A-4543-B206-7DD45C6BE6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9632" y="629923"/>
            <a:ext cx="4869098" cy="271513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75AB9CB-A473-4FF7-8A93-A893D3FFB9E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519631" y="3348930"/>
            <a:ext cx="4869099" cy="284527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</p:spTree>
    <p:extLst>
      <p:ext uri="{BB962C8B-B14F-4D97-AF65-F5344CB8AC3E}">
        <p14:creationId xmlns:p14="http://schemas.microsoft.com/office/powerpoint/2010/main" val="2517850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orient="horz" pos="3634">
          <p15:clr>
            <a:srgbClr val="FBAE40"/>
          </p15:clr>
        </p15:guide>
        <p15:guide id="3" pos="529">
          <p15:clr>
            <a:srgbClr val="FBAE40"/>
          </p15:clr>
        </p15:guide>
        <p15:guide id="4" pos="71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quote slide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4823432E-3586-604D-92FD-6766ABAEBE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44961"/>
            <a:ext cx="10515600" cy="877163"/>
          </a:xfrm>
          <a:prstGeom prst="rect">
            <a:avLst/>
          </a:prstGeom>
        </p:spPr>
        <p:txBody>
          <a:bodyPr tIns="0" rIns="0" bIns="0" anchor="t" anchorCtr="0">
            <a:spAutoFit/>
          </a:bodyPr>
          <a:lstStyle>
            <a:lvl1pPr algn="l">
              <a:defRPr sz="6000" b="0">
                <a:solidFill>
                  <a:srgbClr val="003C57"/>
                </a:solidFill>
              </a:defRPr>
            </a:lvl1pPr>
          </a:lstStyle>
          <a:p>
            <a:r>
              <a:rPr lang="en-US"/>
              <a:t>“Simple quote.”</a:t>
            </a:r>
          </a:p>
        </p:txBody>
      </p:sp>
      <p:sp>
        <p:nvSpPr>
          <p:cNvPr id="7" name="Author">
            <a:extLst>
              <a:ext uri="{FF2B5EF4-FFF2-40B4-BE49-F238E27FC236}">
                <a16:creationId xmlns:a16="http://schemas.microsoft.com/office/drawing/2014/main" id="{5098D52F-C970-2B40-8239-2E25388E3E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2709065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orient="horz" pos="3634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pos="717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eft, one image r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2EEFC85-1348-1B4D-BA3F-948A6B6A2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3C90513C-0A03-D04D-8CDF-DC791864E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76494BA-54FA-6240-A5E0-73528C13DB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9842"/>
            <a:ext cx="3331865" cy="8145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Text left, one image right</a:t>
            </a:r>
          </a:p>
        </p:txBody>
      </p:sp>
      <p:sp>
        <p:nvSpPr>
          <p:cNvPr id="10" name="Content Placeholder">
            <a:extLst>
              <a:ext uri="{FF2B5EF4-FFF2-40B4-BE49-F238E27FC236}">
                <a16:creationId xmlns:a16="http://schemas.microsoft.com/office/drawing/2014/main" id="{5A53190F-4F68-9B4A-91AB-F520FB436C9F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200" y="1681675"/>
            <a:ext cx="3331866" cy="2329227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3AEE310C-A9B2-BC47-9C43-3532231F7D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56936" y="639842"/>
            <a:ext cx="6822742" cy="5129133"/>
          </a:xfrm>
          <a:prstGeom prst="rect">
            <a:avLst/>
          </a:prstGeom>
          <a:solidFill>
            <a:schemeClr val="bg2"/>
          </a:solidFill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</a:t>
            </a:r>
            <a:br>
              <a:rPr lang="en-US"/>
            </a:br>
            <a:r>
              <a:rPr lang="en-US"/>
              <a:t>(aspect ratio 4:3)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FFF628-7CD6-4CE8-A9EA-120EE7864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63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  <p15:guide id="3" pos="7174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4535F1F-277B-46B6-A20F-9504007ED6A2}"/>
              </a:ext>
            </a:extLst>
          </p:cNvPr>
          <p:cNvPicPr>
            <a:picLocks noChangeAspect="1"/>
          </p:cNvPicPr>
          <p:nvPr userDrawn="1"/>
        </p:nvPicPr>
        <p:blipFill>
          <a:blip r:embed="rId42"/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48F094D-06E7-4D4C-A30E-6245801E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2947E464-F91B-FD47-B97A-E5129B454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Placeholder">
            <a:extLst>
              <a:ext uri="{FF2B5EF4-FFF2-40B4-BE49-F238E27FC236}">
                <a16:creationId xmlns:a16="http://schemas.microsoft.com/office/drawing/2014/main" id="{6DBF0174-0E48-4922-B59E-9E207247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982"/>
            <a:ext cx="7379711" cy="214903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Write your title here </a:t>
            </a:r>
            <a:br>
              <a:rPr lang="en-US"/>
            </a:br>
            <a:r>
              <a:rPr lang="en-US"/>
              <a:t>(in sentence case)</a:t>
            </a:r>
            <a:endParaRPr lang="en-GB"/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CBE85E22-5EF0-604F-9D81-8D5521977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081404"/>
            <a:ext cx="7379711" cy="2391425"/>
          </a:xfrm>
          <a:prstGeom prst="rect">
            <a:avLst/>
          </a:prstGeom>
        </p:spPr>
        <p:txBody>
          <a:bodyPr vert="horz" wrap="square" lIns="0" tIns="46800" rIns="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(minimum recommended text size 18pt)</a:t>
            </a:r>
          </a:p>
        </p:txBody>
      </p:sp>
      <p:sp>
        <p:nvSpPr>
          <p:cNvPr id="16" name="Date Placeholder">
            <a:extLst>
              <a:ext uri="{FF2B5EF4-FFF2-40B4-BE49-F238E27FC236}">
                <a16:creationId xmlns:a16="http://schemas.microsoft.com/office/drawing/2014/main" id="{C57F1779-22FA-E74D-A68A-DE59AC030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531312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2000" b="1">
                <a:solidFill>
                  <a:srgbClr val="003C57"/>
                </a:solidFill>
              </a:defRPr>
            </a:lvl1pPr>
          </a:lstStyle>
          <a:p>
            <a:fld id="{695CE8D2-2A51-934B-BEE8-FEA5F81FAF91}" type="datetime4">
              <a:rPr lang="en-GB" smtClean="0"/>
              <a:t>15 May 2024</a:t>
            </a:fld>
            <a:endParaRPr lang="en-US"/>
          </a:p>
        </p:txBody>
      </p:sp>
      <p:cxnSp>
        <p:nvCxnSpPr>
          <p:cNvPr id="15" name="Line">
            <a:extLst>
              <a:ext uri="{FF2B5EF4-FFF2-40B4-BE49-F238E27FC236}">
                <a16:creationId xmlns:a16="http://schemas.microsoft.com/office/drawing/2014/main" id="{6E5DCB11-47E3-BC4E-87BE-ED66A7AC92CD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859F0EB-A17F-403F-B7BB-4F39E8B62045}"/>
              </a:ext>
            </a:extLst>
          </p:cNvPr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725" r:id="rId4"/>
    <p:sldLayoutId id="2147483739" r:id="rId5"/>
    <p:sldLayoutId id="2147483708" r:id="rId6"/>
    <p:sldLayoutId id="2147483740" r:id="rId7"/>
    <p:sldLayoutId id="2147483724" r:id="rId8"/>
    <p:sldLayoutId id="2147483704" r:id="rId9"/>
    <p:sldLayoutId id="2147483705" r:id="rId10"/>
    <p:sldLayoutId id="2147483729" r:id="rId11"/>
    <p:sldLayoutId id="2147483730" r:id="rId12"/>
    <p:sldLayoutId id="2147483671" r:id="rId13"/>
    <p:sldLayoutId id="2147483728" r:id="rId14"/>
    <p:sldLayoutId id="2147483684" r:id="rId15"/>
    <p:sldLayoutId id="2147483674" r:id="rId16"/>
    <p:sldLayoutId id="2147483689" r:id="rId17"/>
    <p:sldLayoutId id="2147483675" r:id="rId18"/>
    <p:sldLayoutId id="2147483677" r:id="rId19"/>
    <p:sldLayoutId id="2147483682" r:id="rId20"/>
    <p:sldLayoutId id="2147483683" r:id="rId21"/>
    <p:sldLayoutId id="2147483681" r:id="rId22"/>
    <p:sldLayoutId id="2147483680" r:id="rId23"/>
    <p:sldLayoutId id="2147483679" r:id="rId24"/>
    <p:sldLayoutId id="2147483709" r:id="rId25"/>
    <p:sldLayoutId id="2147483737" r:id="rId26"/>
    <p:sldLayoutId id="2147483735" r:id="rId27"/>
    <p:sldLayoutId id="2147483678" r:id="rId28"/>
    <p:sldLayoutId id="2147483713" r:id="rId29"/>
    <p:sldLayoutId id="2147483715" r:id="rId30"/>
    <p:sldLayoutId id="2147483717" r:id="rId31"/>
    <p:sldLayoutId id="2147483723" r:id="rId32"/>
    <p:sldLayoutId id="2147483722" r:id="rId33"/>
    <p:sldLayoutId id="2147483721" r:id="rId34"/>
    <p:sldLayoutId id="2147483720" r:id="rId35"/>
    <p:sldLayoutId id="2147483719" r:id="rId36"/>
    <p:sldLayoutId id="2147483733" r:id="rId37"/>
    <p:sldLayoutId id="2147483736" r:id="rId38"/>
    <p:sldLayoutId id="2147483734" r:id="rId39"/>
    <p:sldLayoutId id="2147483718" r:id="rId40"/>
  </p:sldLayoutIdLst>
  <p:hf sldNum="0"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spcAft>
          <a:spcPts val="1000"/>
        </a:spcAft>
        <a:buNone/>
        <a:defRPr sz="4800" b="1" kern="1200" baseline="0">
          <a:solidFill>
            <a:srgbClr val="003C57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3200" kern="1200">
          <a:solidFill>
            <a:srgbClr val="003C57"/>
          </a:solidFill>
          <a:latin typeface="+mn-lt"/>
          <a:ea typeface="+mn-ea"/>
          <a:cs typeface="+mn-cs"/>
        </a:defRPr>
      </a:lvl1pPr>
      <a:lvl2pPr marL="468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800" kern="1200">
          <a:solidFill>
            <a:srgbClr val="003C57"/>
          </a:solidFill>
          <a:latin typeface="+mn-lt"/>
          <a:ea typeface="+mn-ea"/>
          <a:cs typeface="+mn-cs"/>
        </a:defRPr>
      </a:lvl2pPr>
      <a:lvl3pPr marL="64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400" kern="1200">
          <a:solidFill>
            <a:srgbClr val="003C57"/>
          </a:solidFill>
          <a:latin typeface="+mn-lt"/>
          <a:ea typeface="+mn-ea"/>
          <a:cs typeface="+mn-cs"/>
        </a:defRPr>
      </a:lvl3pPr>
      <a:lvl4pPr marL="82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000" kern="1200">
          <a:solidFill>
            <a:srgbClr val="003C57"/>
          </a:solidFill>
          <a:latin typeface="+mn-lt"/>
          <a:ea typeface="+mn-ea"/>
          <a:cs typeface="+mn-cs"/>
        </a:defRPr>
      </a:lvl4pPr>
      <a:lvl5pPr marL="100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1800" kern="1200">
          <a:solidFill>
            <a:srgbClr val="003C5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3634" userDrawn="1">
          <p15:clr>
            <a:srgbClr val="F26B43"/>
          </p15:clr>
        </p15:guide>
        <p15:guide id="3" pos="7174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sciencecampus/statschat-ap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F2B7606F-25F1-44A9-85D1-9970728A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993"/>
            <a:ext cx="9015153" cy="2647241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Large Language Models (LLMs)</a:t>
            </a:r>
            <a:endParaRPr lang="en-US" sz="4400" b="0" dirty="0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28A3E78C-BAB1-4A56-9A0E-61064A9588E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3779395"/>
            <a:ext cx="4813300" cy="437236"/>
          </a:xfrm>
        </p:spPr>
        <p:txBody>
          <a:bodyPr/>
          <a:lstStyle/>
          <a:p>
            <a:r>
              <a:rPr lang="en-GB" dirty="0"/>
              <a:t>Pragya Paudyal 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74EB087D-126D-4DFA-A834-EF937FF1E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9009"/>
            <a:ext cx="4813300" cy="312330"/>
          </a:xfrm>
        </p:spPr>
        <p:txBody>
          <a:bodyPr/>
          <a:lstStyle/>
          <a:p>
            <a:r>
              <a:rPr lang="en-GB" dirty="0"/>
              <a:t>Data Science Lecturer </a:t>
            </a:r>
          </a:p>
        </p:txBody>
      </p:sp>
      <p:sp>
        <p:nvSpPr>
          <p:cNvPr id="2" name="Date Placeholder">
            <a:extLst>
              <a:ext uri="{FF2B5EF4-FFF2-40B4-BE49-F238E27FC236}">
                <a16:creationId xmlns:a16="http://schemas.microsoft.com/office/drawing/2014/main" id="{2B42C91A-136F-0846-B8A8-6577BC19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31F1-065E-594C-8147-D209A7179285}" type="datetime4">
              <a:rPr lang="en-GB" smtClean="0"/>
              <a:pPr/>
              <a:t>15 May 2024</a:t>
            </a:fld>
            <a:endParaRPr 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FCF72CB-94FC-CA4C-97D0-0E6E92D88D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Official Sensitive (if required)</a:t>
            </a:r>
          </a:p>
        </p:txBody>
      </p:sp>
    </p:spTree>
    <p:extLst>
      <p:ext uri="{BB962C8B-B14F-4D97-AF65-F5344CB8AC3E}">
        <p14:creationId xmlns:p14="http://schemas.microsoft.com/office/powerpoint/2010/main" val="188267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283922-DBF0-75C0-D01B-B587A877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691A54-A0CC-9E78-9FBC-E780B3F8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08796"/>
            <a:ext cx="10515600" cy="526298"/>
          </a:xfrm>
        </p:spPr>
        <p:txBody>
          <a:bodyPr/>
          <a:lstStyle/>
          <a:p>
            <a:r>
              <a:rPr lang="en-GB" dirty="0"/>
              <a:t>Transformer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B390BFC-ED4A-C7D7-D13C-209ADE173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935094"/>
            <a:ext cx="3842031" cy="473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88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504271-06C9-4F29-2011-1F201007B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021AD-5F46-B7C0-2569-C4683AA3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23D3C-80F6-40E8-EF43-884E52519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4134530"/>
          </a:xfrm>
        </p:spPr>
        <p:txBody>
          <a:bodyPr/>
          <a:lstStyle/>
          <a:p>
            <a:r>
              <a:rPr lang="en-GB" dirty="0"/>
              <a:t>Attention Mechanism</a:t>
            </a:r>
          </a:p>
          <a:p>
            <a:r>
              <a:rPr lang="en-GB" dirty="0"/>
              <a:t>Parallel Processing</a:t>
            </a:r>
          </a:p>
          <a:p>
            <a:r>
              <a:rPr lang="en-GB" dirty="0"/>
              <a:t>Encoders and Decoders</a:t>
            </a:r>
          </a:p>
          <a:p>
            <a:r>
              <a:rPr lang="en-GB" dirty="0"/>
              <a:t>Multi-Head Attention</a:t>
            </a:r>
          </a:p>
          <a:p>
            <a:r>
              <a:rPr lang="en-GB" dirty="0"/>
              <a:t>Positional Encoding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52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504271-06C9-4F29-2011-1F201007B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021AD-5F46-B7C0-2569-C4683AA3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23D3C-80F6-40E8-EF43-884E52519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4141711"/>
          </a:xfrm>
        </p:spPr>
        <p:txBody>
          <a:bodyPr/>
          <a:lstStyle/>
          <a:p>
            <a:r>
              <a:rPr lang="en-GB" dirty="0"/>
              <a:t>Attention Mechanism</a:t>
            </a:r>
          </a:p>
          <a:p>
            <a:pPr lvl="1"/>
            <a:r>
              <a:rPr lang="en-GB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Transformers use a self-attention mechanism to understand connections in the input.</a:t>
            </a:r>
            <a:endParaRPr lang="en-GB" dirty="0">
              <a:solidFill>
                <a:srgbClr val="0D0D0D"/>
              </a:solidFill>
              <a:ea typeface="Times New Roman" panose="02020603050405020304" pitchFamily="18" charset="0"/>
            </a:endParaRPr>
          </a:p>
          <a:p>
            <a:pPr lvl="1"/>
            <a:r>
              <a:rPr lang="en-GB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This lets the model focus on important parts of the data, handling long sentences well.</a:t>
            </a:r>
            <a:endParaRPr lang="en-GB" dirty="0">
              <a:solidFill>
                <a:srgbClr val="0D0D0D"/>
              </a:solidFill>
              <a:ea typeface="Times New Roman" panose="02020603050405020304" pitchFamily="18" charset="0"/>
            </a:endParaRPr>
          </a:p>
          <a:p>
            <a:pPr lvl="1"/>
            <a:r>
              <a:rPr lang="en-GB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It helps capture the meaning of words in relation to others, even in long texts.</a:t>
            </a:r>
            <a:endParaRPr lang="en-GB" dirty="0">
              <a:solidFill>
                <a:srgbClr val="0D0D0D"/>
              </a:solidFill>
              <a:effectLst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156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504271-06C9-4F29-2011-1F201007B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021AD-5F46-B7C0-2569-C4683AA3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23D3C-80F6-40E8-EF43-884E52519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3874587"/>
          </a:xfrm>
        </p:spPr>
        <p:txBody>
          <a:bodyPr/>
          <a:lstStyle/>
          <a:p>
            <a:r>
              <a:rPr lang="en-GB" dirty="0">
                <a:solidFill>
                  <a:srgbClr val="0D0D0D"/>
                </a:solidFill>
                <a:effectLst/>
                <a:ea typeface="Calibri" panose="020F0502020204030204" pitchFamily="34" charset="0"/>
              </a:rPr>
              <a:t>Parallel Processing</a:t>
            </a:r>
            <a:endParaRPr lang="en-GB" dirty="0">
              <a:effectLst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GB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Unlike older models, transformers can work on different parts of a sentence at once.</a:t>
            </a:r>
            <a:endParaRPr lang="en-GB" dirty="0">
              <a:solidFill>
                <a:srgbClr val="0D0D0D"/>
              </a:solidFill>
              <a:effectLst/>
              <a:ea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GB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This makes them faster, especially on modern computers.</a:t>
            </a:r>
            <a:endParaRPr lang="en-GB" dirty="0">
              <a:solidFill>
                <a:srgbClr val="0D0D0D"/>
              </a:solidFill>
              <a:effectLst/>
              <a:ea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GB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They're efficient, handling tasks like translation or summarization quickly.</a:t>
            </a:r>
            <a:endParaRPr lang="en-GB" dirty="0">
              <a:solidFill>
                <a:srgbClr val="0D0D0D"/>
              </a:solidFill>
              <a:effectLst/>
              <a:ea typeface="Calibri" panose="020F0502020204030204" pitchFamily="34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972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504271-06C9-4F29-2011-1F201007B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021AD-5F46-B7C0-2569-C4683AA3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23D3C-80F6-40E8-EF43-884E52519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2657331"/>
          </a:xfrm>
        </p:spPr>
        <p:txBody>
          <a:bodyPr/>
          <a:lstStyle/>
          <a:p>
            <a:r>
              <a:rPr lang="en-GB" dirty="0"/>
              <a:t>Encoders and Decoders</a:t>
            </a:r>
          </a:p>
          <a:p>
            <a:pPr lvl="1"/>
            <a:r>
              <a:rPr lang="en-GB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Transformers have two main parts: an encoder and a decoder.</a:t>
            </a:r>
            <a:endParaRPr lang="en-GB" dirty="0">
              <a:solidFill>
                <a:srgbClr val="0D0D0D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encoder turns input text into a useful form for the model.</a:t>
            </a:r>
            <a:endParaRPr lang="en-GB" dirty="0">
              <a:solidFill>
                <a:srgbClr val="0D0D0D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decoder takes that and creates a response or translation.</a:t>
            </a:r>
            <a:endParaRPr lang="en-GB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7450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504271-06C9-4F29-2011-1F201007B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021AD-5F46-B7C0-2569-C4683AA3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23D3C-80F6-40E8-EF43-884E52519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4079258"/>
          </a:xfrm>
        </p:spPr>
        <p:txBody>
          <a:bodyPr/>
          <a:lstStyle/>
          <a:p>
            <a:r>
              <a:rPr lang="en-GB" dirty="0"/>
              <a:t>Multi-Head Attention</a:t>
            </a:r>
          </a:p>
          <a:p>
            <a:pPr lvl="1"/>
            <a:r>
              <a:rPr lang="en-GB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Transformers can pay attention to many parts of a sentence at once.</a:t>
            </a:r>
            <a:endParaRPr lang="en-GB" dirty="0">
              <a:solidFill>
                <a:srgbClr val="0D0D0D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This helps them understand how different words relate to each other.</a:t>
            </a:r>
            <a:endParaRPr lang="en-GB" dirty="0">
              <a:solidFill>
                <a:srgbClr val="0D0D0D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It's like looking at many words together to understand their meaning.</a:t>
            </a:r>
            <a:endParaRPr lang="en-GB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939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504271-06C9-4F29-2011-1F201007B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021AD-5F46-B7C0-2569-C4683AA3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23D3C-80F6-40E8-EF43-884E52519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3067122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D0D0D"/>
                </a:solidFill>
                <a:effectLst/>
                <a:latin typeface="Segoe UI" panose="020B0502040204020203" pitchFamily="34" charset="0"/>
              </a:rPr>
              <a:t>Positional Encoding</a:t>
            </a:r>
          </a:p>
          <a:p>
            <a:pPr lvl="1"/>
            <a:r>
              <a:rPr lang="en-GB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Since transformers can't understand order like humans, they use positional encodings.</a:t>
            </a:r>
            <a:endParaRPr lang="en-GB" dirty="0">
              <a:solidFill>
                <a:srgbClr val="0D0D0D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These show the model where each word is in the sentence.</a:t>
            </a:r>
            <a:endParaRPr lang="en-GB" dirty="0">
              <a:solidFill>
                <a:srgbClr val="0D0D0D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It's important for the model to understand how words come together in a sequence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0755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62A675-104C-AD7F-6E70-26687D433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008374-C0A3-BED0-AC3E-769C9CB3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 Project </a:t>
            </a:r>
            <a:r>
              <a:rPr lang="en-GB" dirty="0" err="1"/>
              <a:t>Statschat</a:t>
            </a:r>
            <a:r>
              <a:rPr lang="en-GB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1D223-016B-1F5C-F0B0-C665B620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4146969"/>
          </a:xfrm>
        </p:spPr>
        <p:txBody>
          <a:bodyPr/>
          <a:lstStyle/>
          <a:p>
            <a:r>
              <a:rPr lang="en-GB" dirty="0"/>
              <a:t>Project Objective</a:t>
            </a:r>
          </a:p>
          <a:p>
            <a:pPr lvl="1"/>
            <a:r>
              <a:rPr lang="en-GB" dirty="0"/>
              <a:t>Enhance the search experience on the Office for National Statistics (ONS) website</a:t>
            </a:r>
          </a:p>
          <a:p>
            <a:r>
              <a:rPr lang="en-GB" dirty="0"/>
              <a:t>Utilize advanced NLP and Large Language Models</a:t>
            </a:r>
          </a:p>
          <a:p>
            <a:pPr lvl="1"/>
            <a:r>
              <a:rPr lang="en-GB" dirty="0"/>
              <a:t>Investigate the ability to provide relevant text responses to search prompts by retrieving information from historical pages on the ONS website.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39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E0C43D-7091-F0DB-71D0-9E727B8F5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532F09-826B-689A-1A5A-BBE66661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 Project </a:t>
            </a:r>
            <a:r>
              <a:rPr lang="en-GB" dirty="0" err="1"/>
              <a:t>Statschat</a:t>
            </a:r>
            <a:r>
              <a:rPr lang="en-GB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0AEEA-0D2D-5D11-9FF8-4649FE1D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4141711"/>
          </a:xfrm>
        </p:spPr>
        <p:txBody>
          <a:bodyPr/>
          <a:lstStyle/>
          <a:p>
            <a:r>
              <a:rPr lang="en-GB" dirty="0"/>
              <a:t>Approach</a:t>
            </a:r>
          </a:p>
          <a:p>
            <a:pPr lvl="1"/>
            <a:r>
              <a:rPr lang="en-GB" dirty="0"/>
              <a:t>Collect and store a historical archive of ONS publications since 2016.</a:t>
            </a:r>
          </a:p>
          <a:p>
            <a:pPr lvl="1"/>
            <a:r>
              <a:rPr lang="en-GB" dirty="0"/>
              <a:t>Partition publications into chunks and convert them into vector embeddings using a sentence transformers model.</a:t>
            </a:r>
          </a:p>
          <a:p>
            <a:pPr lvl="1"/>
            <a:r>
              <a:rPr lang="en-GB" dirty="0"/>
              <a:t>Employ an embedding search algorithm to collect the most relevant web pages from user queries.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985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E0C43D-7091-F0DB-71D0-9E727B8F5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532F09-826B-689A-1A5A-BBE66661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 Project </a:t>
            </a:r>
            <a:r>
              <a:rPr lang="en-GB" dirty="0" err="1"/>
              <a:t>Statschat</a:t>
            </a:r>
            <a:r>
              <a:rPr lang="en-GB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0AEEA-0D2D-5D11-9FF8-4649FE1D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3603615"/>
          </a:xfrm>
        </p:spPr>
        <p:txBody>
          <a:bodyPr/>
          <a:lstStyle/>
          <a:p>
            <a:r>
              <a:rPr lang="en-GB" dirty="0"/>
              <a:t>Approach</a:t>
            </a:r>
          </a:p>
          <a:p>
            <a:pPr lvl="1"/>
            <a:r>
              <a:rPr lang="en-GB" dirty="0"/>
              <a:t>Utilize Generative Question-Answering (GQA) with the Flan-T5-Large model to answer user questions with paraphrased sentences from shortlisted documents.</a:t>
            </a:r>
          </a:p>
          <a:p>
            <a:pPr lvl="1"/>
            <a:r>
              <a:rPr lang="en-GB" dirty="0"/>
              <a:t>Serve the application using Flask with a simple HTML front end and REST API endpoint for user interaction.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4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4E90F3-2B25-92A9-0216-2318359CC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9DBC6-4C4A-2157-51D4-5E645290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843244"/>
          </a:xfrm>
        </p:spPr>
        <p:txBody>
          <a:bodyPr/>
          <a:lstStyle/>
          <a:p>
            <a:pPr marL="0" indent="0">
              <a:buNone/>
            </a:pPr>
            <a:r>
              <a:rPr lang="en-GB" sz="5400" dirty="0"/>
              <a:t>             What are LLMs? </a:t>
            </a:r>
          </a:p>
        </p:txBody>
      </p:sp>
    </p:spTree>
    <p:extLst>
      <p:ext uri="{BB962C8B-B14F-4D97-AF65-F5344CB8AC3E}">
        <p14:creationId xmlns:p14="http://schemas.microsoft.com/office/powerpoint/2010/main" val="372098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E0C43D-7091-F0DB-71D0-9E727B8F5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532F09-826B-689A-1A5A-BBE66661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 Project </a:t>
            </a:r>
            <a:r>
              <a:rPr lang="en-GB" dirty="0" err="1"/>
              <a:t>Statschat</a:t>
            </a:r>
            <a:r>
              <a:rPr lang="en-GB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0AEEA-0D2D-5D11-9FF8-4649FE1D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3129639"/>
          </a:xfrm>
        </p:spPr>
        <p:txBody>
          <a:bodyPr/>
          <a:lstStyle/>
          <a:p>
            <a:r>
              <a:rPr lang="en-GB" dirty="0"/>
              <a:t>Results and Performance</a:t>
            </a:r>
          </a:p>
          <a:p>
            <a:pPr lvl="1"/>
            <a:r>
              <a:rPr lang="en-GB" dirty="0"/>
              <a:t>Embedding search showed clear improvement over the current website's search performance, particularly for specific queries.</a:t>
            </a:r>
          </a:p>
          <a:p>
            <a:pPr lvl="1"/>
            <a:r>
              <a:rPr lang="en-GB" dirty="0"/>
              <a:t>Challenges encountered with broader questions, indicating areas for further improvement.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33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E0C43D-7091-F0DB-71D0-9E727B8F5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532F09-826B-689A-1A5A-BBE66661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 Project </a:t>
            </a:r>
            <a:r>
              <a:rPr lang="en-GB" dirty="0" err="1"/>
              <a:t>Statschat</a:t>
            </a:r>
            <a:r>
              <a:rPr lang="en-GB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0AEEA-0D2D-5D11-9FF8-4649FE1D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499689"/>
          </a:xfrm>
        </p:spPr>
        <p:txBody>
          <a:bodyPr/>
          <a:lstStyle/>
          <a:p>
            <a:r>
              <a:rPr lang="en-GB" dirty="0"/>
              <a:t>Code base released as open-source on </a:t>
            </a:r>
            <a:r>
              <a:rPr lang="en-GB" dirty="0">
                <a:hlinkClick r:id="rId2"/>
              </a:rPr>
              <a:t>Github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484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3E7A5E-5E6C-7FFD-C22C-BE81C9015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B332DC-61F0-BE86-0DA3-C1AB22F1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LLMs: Challenges and concerns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B126F-4BAF-606B-59D8-20F427FA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4337341"/>
          </a:xfrm>
        </p:spPr>
        <p:txBody>
          <a:bodyPr/>
          <a:lstStyle/>
          <a:p>
            <a:r>
              <a:rPr lang="en-GB" sz="2400" dirty="0"/>
              <a:t>Bias and Fairness</a:t>
            </a:r>
          </a:p>
          <a:p>
            <a:pPr lvl="1"/>
            <a:r>
              <a:rPr lang="en-GB" sz="2000" dirty="0"/>
              <a:t>Reflecting biases present in training data </a:t>
            </a:r>
          </a:p>
          <a:p>
            <a:pPr lvl="2"/>
            <a:r>
              <a:rPr lang="en-GB" sz="2000" dirty="0"/>
              <a:t>LLM used for hiring decision might favour certain demographic groups</a:t>
            </a:r>
          </a:p>
          <a:p>
            <a:r>
              <a:rPr lang="en-GB" sz="2400" dirty="0"/>
              <a:t>Ethical  Consideration</a:t>
            </a:r>
          </a:p>
          <a:p>
            <a:pPr lvl="1"/>
            <a:r>
              <a:rPr lang="en-GB" sz="2000" dirty="0"/>
              <a:t>Misuse of misinformation or harmful content </a:t>
            </a:r>
          </a:p>
          <a:p>
            <a:pPr lvl="2"/>
            <a:r>
              <a:rPr lang="en-GB" sz="2000" dirty="0"/>
              <a:t>Deepfake generation using LLMs </a:t>
            </a:r>
          </a:p>
          <a:p>
            <a:r>
              <a:rPr lang="en-GB" sz="2400" dirty="0"/>
              <a:t>Hallucination </a:t>
            </a:r>
          </a:p>
          <a:p>
            <a:r>
              <a:rPr lang="en-GB" sz="2400" dirty="0"/>
              <a:t>Opaque 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42939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3787274-F029-E748-8C7B-8D67F99E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094"/>
            <a:ext cx="10418064" cy="3942338"/>
          </a:xfrm>
        </p:spPr>
        <p:txBody>
          <a:bodyPr/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Arial"/>
                <a:cs typeface="Arial"/>
              </a:rPr>
              <a:t>Thank you 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811334D8-878F-4BE3-BC2E-0A1964C542BD}"/>
              </a:ext>
            </a:extLst>
          </p:cNvPr>
          <p:cNvSpPr/>
          <p:nvPr/>
        </p:nvSpPr>
        <p:spPr>
          <a:xfrm>
            <a:off x="1855964" y="1679652"/>
            <a:ext cx="4577433" cy="39394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GB" sz="20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0C1D2921-DBBF-4C47-8D0A-E1D61AA73608}"/>
              </a:ext>
            </a:extLst>
          </p:cNvPr>
          <p:cNvSpPr/>
          <p:nvPr/>
        </p:nvSpPr>
        <p:spPr>
          <a:xfrm>
            <a:off x="1855964" y="2254159"/>
            <a:ext cx="3757898" cy="7099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  <a:latin typeface="Arial"/>
              <a:cs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C4D925-22E0-4C4F-A95D-79319861427C}"/>
              </a:ext>
            </a:extLst>
          </p:cNvPr>
          <p:cNvSpPr/>
          <p:nvPr/>
        </p:nvSpPr>
        <p:spPr>
          <a:xfrm>
            <a:off x="6799374" y="1723393"/>
            <a:ext cx="4577433" cy="39394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GB" sz="20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1884D4-2C66-4BCB-8FE3-51111E5DABE8}"/>
              </a:ext>
            </a:extLst>
          </p:cNvPr>
          <p:cNvSpPr/>
          <p:nvPr/>
        </p:nvSpPr>
        <p:spPr>
          <a:xfrm>
            <a:off x="6761693" y="2219216"/>
            <a:ext cx="5158757" cy="14381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GB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63483E1B-0B45-4F2E-9F11-DFD3DC7B5D90}"/>
              </a:ext>
            </a:extLst>
          </p:cNvPr>
          <p:cNvSpPr/>
          <p:nvPr/>
        </p:nvSpPr>
        <p:spPr>
          <a:xfrm>
            <a:off x="1855963" y="3354871"/>
            <a:ext cx="4577433" cy="39394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GB" sz="20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4" name="Rectangle: Rounded Corners 17">
            <a:extLst>
              <a:ext uri="{FF2B5EF4-FFF2-40B4-BE49-F238E27FC236}">
                <a16:creationId xmlns:a16="http://schemas.microsoft.com/office/drawing/2014/main" id="{C1EB6071-AD73-4EEF-A4DF-735FA13151FB}"/>
              </a:ext>
            </a:extLst>
          </p:cNvPr>
          <p:cNvSpPr/>
          <p:nvPr/>
        </p:nvSpPr>
        <p:spPr>
          <a:xfrm>
            <a:off x="6799372" y="4399858"/>
            <a:ext cx="4012715" cy="504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GB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7EA71082-7B61-4D9A-9314-DE3124AEC7B2}"/>
              </a:ext>
            </a:extLst>
          </p:cNvPr>
          <p:cNvSpPr/>
          <p:nvPr/>
        </p:nvSpPr>
        <p:spPr>
          <a:xfrm>
            <a:off x="6799373" y="3954133"/>
            <a:ext cx="4577433" cy="39394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GB" sz="16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10" name="Picture 9" descr="A picture containing text, light, sky, traffic&#10;&#10;Description automatically generated">
            <a:extLst>
              <a:ext uri="{FF2B5EF4-FFF2-40B4-BE49-F238E27FC236}">
                <a16:creationId xmlns:a16="http://schemas.microsoft.com/office/drawing/2014/main" id="{0955A028-F1B0-4BBD-A64E-ACD6EC3E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9616"/>
            <a:ext cx="12192000" cy="16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7BCAB2-D5D1-BCE6-2399-507DCBA0A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6D524F-A664-DC7B-3ED6-9CE4B3C6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49" y="642127"/>
            <a:ext cx="10515600" cy="526298"/>
          </a:xfrm>
        </p:spPr>
        <p:txBody>
          <a:bodyPr/>
          <a:lstStyle/>
          <a:p>
            <a:r>
              <a:rPr lang="en-GB" dirty="0"/>
              <a:t>LLMs:  What are they?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8F450-4630-6E27-B4D0-63E6C5FA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2922916"/>
          </a:xfrm>
        </p:spPr>
        <p:txBody>
          <a:bodyPr/>
          <a:lstStyle/>
          <a:p>
            <a:r>
              <a:rPr lang="en-GB" dirty="0"/>
              <a:t>Massive model size</a:t>
            </a:r>
          </a:p>
          <a:p>
            <a:r>
              <a:rPr lang="en-GB" dirty="0"/>
              <a:t>Trained on enormous text corpora (book, websites etc)</a:t>
            </a:r>
          </a:p>
          <a:p>
            <a:r>
              <a:rPr lang="en-GB" dirty="0"/>
              <a:t>Capable of understanding and reasoning </a:t>
            </a:r>
          </a:p>
          <a:p>
            <a:r>
              <a:rPr lang="en-GB" dirty="0"/>
              <a:t>Can generate coherent and contextual text outputs</a:t>
            </a:r>
          </a:p>
          <a:p>
            <a:r>
              <a:rPr lang="en-GB" sz="3200" dirty="0"/>
              <a:t>GPT-4, BERT, T5, PaLM2 and many more </a:t>
            </a:r>
          </a:p>
        </p:txBody>
      </p:sp>
    </p:spTree>
    <p:extLst>
      <p:ext uri="{BB962C8B-B14F-4D97-AF65-F5344CB8AC3E}">
        <p14:creationId xmlns:p14="http://schemas.microsoft.com/office/powerpoint/2010/main" val="411588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6521A4-C097-9A86-167B-E1B5F9F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01CD73-0E1F-6247-A58B-C11D1F9D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LLMs: Why important?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73A16-A4A5-7574-4D9E-273DB53E0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4203908"/>
          </a:xfrm>
        </p:spPr>
        <p:txBody>
          <a:bodyPr/>
          <a:lstStyle/>
          <a:p>
            <a:r>
              <a:rPr lang="en-GB" sz="2800" dirty="0"/>
              <a:t>Importance in NLP</a:t>
            </a:r>
          </a:p>
          <a:p>
            <a:pPr lvl="1"/>
            <a:r>
              <a:rPr lang="en-GB" dirty="0"/>
              <a:t>Vital for various NLP tasks</a:t>
            </a:r>
          </a:p>
          <a:p>
            <a:pPr lvl="1"/>
            <a:r>
              <a:rPr lang="en-GB" dirty="0"/>
              <a:t>Revolutionized language interaction</a:t>
            </a:r>
          </a:p>
          <a:p>
            <a:r>
              <a:rPr lang="en-GB" sz="2800" dirty="0"/>
              <a:t>Efficiency</a:t>
            </a:r>
          </a:p>
          <a:p>
            <a:pPr lvl="1"/>
            <a:r>
              <a:rPr lang="en-GB" dirty="0"/>
              <a:t>Rapid text generation and comprehension 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6727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6521A4-C097-9A86-167B-E1B5F9F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01CD73-0E1F-6247-A58B-C11D1F9D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LLMs: Why important?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73A16-A4A5-7574-4D9E-273DB53E0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3665812"/>
          </a:xfrm>
        </p:spPr>
        <p:txBody>
          <a:bodyPr/>
          <a:lstStyle/>
          <a:p>
            <a:r>
              <a:rPr lang="en-GB" sz="2800" dirty="0"/>
              <a:t>Adaptability	</a:t>
            </a:r>
          </a:p>
          <a:p>
            <a:pPr lvl="1"/>
            <a:r>
              <a:rPr lang="en-GB" dirty="0"/>
              <a:t>Flexibility of diverse tasks</a:t>
            </a:r>
          </a:p>
          <a:p>
            <a:r>
              <a:rPr lang="en-GB" sz="2800" dirty="0"/>
              <a:t>Learning from Data </a:t>
            </a:r>
          </a:p>
          <a:p>
            <a:pPr lvl="1"/>
            <a:r>
              <a:rPr lang="en-GB" dirty="0"/>
              <a:t>Continuous improvement with more data </a:t>
            </a:r>
          </a:p>
          <a:p>
            <a:r>
              <a:rPr lang="en-GB" sz="2800" dirty="0"/>
              <a:t>Reduce data labelling effort 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8440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B14C60-68D4-8AB9-3FCE-C75444486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D5A40A-24BD-94B1-EA86-09075663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LLMs: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6C8B3-C643-F6EB-64A2-8BBFC3901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3797643"/>
          </a:xfrm>
        </p:spPr>
        <p:txBody>
          <a:bodyPr/>
          <a:lstStyle/>
          <a:p>
            <a:pPr lvl="1"/>
            <a:r>
              <a:rPr lang="en-GB" dirty="0"/>
              <a:t>Summarization</a:t>
            </a:r>
          </a:p>
          <a:p>
            <a:pPr lvl="1"/>
            <a:r>
              <a:rPr lang="en-GB" dirty="0"/>
              <a:t>Q&amp;A</a:t>
            </a:r>
          </a:p>
          <a:p>
            <a:r>
              <a:rPr lang="en-GB" sz="2400" dirty="0"/>
              <a:t>Text Generation</a:t>
            </a:r>
          </a:p>
          <a:p>
            <a:pPr lvl="1"/>
            <a:r>
              <a:rPr lang="en-GB" sz="2000" dirty="0"/>
              <a:t>Content creating, writing assistance</a:t>
            </a:r>
          </a:p>
          <a:p>
            <a:r>
              <a:rPr lang="en-GB" sz="2400" dirty="0"/>
              <a:t>Language Translation</a:t>
            </a:r>
          </a:p>
          <a:p>
            <a:pPr lvl="1"/>
            <a:r>
              <a:rPr lang="en-GB" sz="2000" dirty="0"/>
              <a:t>Accurate multilingual translation</a:t>
            </a:r>
          </a:p>
          <a:p>
            <a:pPr marL="2520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F6627-65D3-96ED-0231-2FFCB72FEC58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73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52DA53-F559-69C8-6A43-56E315CC4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6FD692-574E-00B7-B7DC-B76B1CD8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5A7C0-0FD0-E74D-4443-81AF75B46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499689"/>
          </a:xfrm>
        </p:spPr>
        <p:txBody>
          <a:bodyPr/>
          <a:lstStyle/>
          <a:p>
            <a:r>
              <a:rPr lang="en-GB" dirty="0"/>
              <a:t>What other application utilises LLMs? </a:t>
            </a:r>
          </a:p>
        </p:txBody>
      </p:sp>
    </p:spTree>
    <p:extLst>
      <p:ext uri="{BB962C8B-B14F-4D97-AF65-F5344CB8AC3E}">
        <p14:creationId xmlns:p14="http://schemas.microsoft.com/office/powerpoint/2010/main" val="161832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20834-5718-1D8D-8CED-CCAFA1E18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A269ED-3C50-8B28-986F-251C0873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LLMs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2ABF8-DF3E-09AC-6FD7-DE8EA39BF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2591222"/>
          </a:xfrm>
        </p:spPr>
        <p:txBody>
          <a:bodyPr/>
          <a:lstStyle/>
          <a:p>
            <a:r>
              <a:rPr lang="en-GB" sz="2400" dirty="0"/>
              <a:t>Sentiment Analysis</a:t>
            </a:r>
          </a:p>
          <a:p>
            <a:pPr lvl="1"/>
            <a:r>
              <a:rPr lang="en-GB" sz="2000" dirty="0"/>
              <a:t>Understanding emotions in text </a:t>
            </a:r>
          </a:p>
          <a:p>
            <a:r>
              <a:rPr lang="en-GB" sz="2400" dirty="0"/>
              <a:t>Chatbot and Virtual Assistant</a:t>
            </a:r>
          </a:p>
          <a:p>
            <a:pPr lvl="1"/>
            <a:r>
              <a:rPr lang="en-GB" sz="2000" dirty="0"/>
              <a:t>Realistic conversations 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2943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1C2899-D82C-9181-B80D-A272C5BBF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6AE60A-B198-54AD-012E-98B949F4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LLMs: How do they work?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7D97A-9A85-44BD-B4CF-FABF04E8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5080558"/>
          </a:xfrm>
        </p:spPr>
        <p:txBody>
          <a:bodyPr/>
          <a:lstStyle/>
          <a:p>
            <a:r>
              <a:rPr lang="en-GB" dirty="0"/>
              <a:t> Based on transformer models </a:t>
            </a:r>
          </a:p>
          <a:p>
            <a:r>
              <a:rPr lang="en-GB" dirty="0"/>
              <a:t>Training </a:t>
            </a:r>
          </a:p>
          <a:p>
            <a:pPr lvl="1"/>
            <a:r>
              <a:rPr lang="en-GB" dirty="0"/>
              <a:t>Trained on massive amounts of text data</a:t>
            </a:r>
          </a:p>
          <a:p>
            <a:pPr lvl="1"/>
            <a:r>
              <a:rPr lang="en-GB" dirty="0"/>
              <a:t>Unsupervised learning</a:t>
            </a:r>
          </a:p>
          <a:p>
            <a:r>
              <a:rPr lang="en-GB" dirty="0"/>
              <a:t>Fine-Tune</a:t>
            </a:r>
          </a:p>
          <a:p>
            <a:pPr lvl="1"/>
            <a:r>
              <a:rPr lang="en-GB" dirty="0"/>
              <a:t>On specific tasks such as translation etc</a:t>
            </a:r>
          </a:p>
          <a:p>
            <a:r>
              <a:rPr lang="en-GB" dirty="0"/>
              <a:t>Prompt-tuning</a:t>
            </a:r>
          </a:p>
          <a:p>
            <a:pPr lvl="1"/>
            <a:r>
              <a:rPr lang="en-GB" dirty="0"/>
              <a:t>Zero-shot, Few-shot </a:t>
            </a:r>
          </a:p>
          <a:p>
            <a:pPr marL="2520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6595413"/>
      </p:ext>
    </p:extLst>
  </p:cSld>
  <p:clrMapOvr>
    <a:masterClrMapping/>
  </p:clrMapOvr>
</p:sld>
</file>

<file path=ppt/theme/theme1.xml><?xml version="1.0" encoding="utf-8"?>
<a:theme xmlns:a="http://schemas.openxmlformats.org/drawingml/2006/main" name="ONS">
  <a:themeElements>
    <a:clrScheme name="Data Science Campus Colours 2021">
      <a:dk1>
        <a:srgbClr val="003B57"/>
      </a:dk1>
      <a:lt1>
        <a:srgbClr val="FFFFFF"/>
      </a:lt1>
      <a:dk2>
        <a:srgbClr val="DF0667"/>
      </a:dk2>
      <a:lt2>
        <a:srgbClr val="CFD2D3"/>
      </a:lt2>
      <a:accent1>
        <a:srgbClr val="FA6401"/>
      </a:accent1>
      <a:accent2>
        <a:srgbClr val="27A0CC"/>
      </a:accent2>
      <a:accent3>
        <a:srgbClr val="003C57"/>
      </a:accent3>
      <a:accent4>
        <a:srgbClr val="118C7B"/>
      </a:accent4>
      <a:accent5>
        <a:srgbClr val="A8BD3A"/>
      </a:accent5>
      <a:accent6>
        <a:srgbClr val="DF0667"/>
      </a:accent6>
      <a:hlink>
        <a:srgbClr val="3383EF"/>
      </a:hlink>
      <a:folHlink>
        <a:srgbClr val="2A5EB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45720" rIns="91440" bIns="45720" rtlCol="0" anchor="b" anchorCtr="0">
        <a:spAutoFit/>
      </a:bodyPr>
      <a:lstStyle>
        <a:defPPr algn="l">
          <a:defRPr dirty="0" smtClean="0">
            <a:solidFill>
              <a:srgbClr val="183E5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for National Statistics Powerpoint Template v5-06" id="{4AA31625-65EB-D141-9091-C49F0E63EB0A}" vid="{75903E48-F888-234A-BA37-1F6CAD490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cord_Type xmlns="b420a510-ac8b-4158-9c5b-a27739f4959a" xsi:nil="true"/>
    <RetentionType xmlns="b420a510-ac8b-4158-9c5b-a27739f4959a">Notify</RetentionType>
    <EDRMSOwner xmlns="b420a510-ac8b-4158-9c5b-a27739f4959a" xsi:nil="true"/>
    <RetentionDate xmlns="b420a510-ac8b-4158-9c5b-a27739f4959a" xsi:nil="true"/>
    <Retention xmlns="b420a510-ac8b-4158-9c5b-a27739f4959a">0</Retention>
    <lcf76f155ced4ddcb4097134ff3c332f xmlns="a38195bd-8466-4998-83fa-401121498d0f">
      <Terms xmlns="http://schemas.microsoft.com/office/infopath/2007/PartnerControls"/>
    </lcf76f155ced4ddcb4097134ff3c332f>
    <TaxCatchAll xmlns="b420a510-ac8b-4158-9c5b-a27739f4959a" xsi:nil="true"/>
  </documentManagement>
</p:properties>
</file>

<file path=customXml/item2.xml><?xml version="1.0" encoding="utf-8"?>
<?mso-contentType ?>
<FormTemplates xmlns="http://schemas.microsoft.com/sharepoint/v3/contenttype/form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54361501670645945ACD8484F3D572" ma:contentTypeVersion="38" ma:contentTypeDescription="Create a new document." ma:contentTypeScope="" ma:versionID="e37a18e723b0594e908644633e1ce23f">
  <xsd:schema xmlns:xsd="http://www.w3.org/2001/XMLSchema" xmlns:xs="http://www.w3.org/2001/XMLSchema" xmlns:p="http://schemas.microsoft.com/office/2006/metadata/properties" xmlns:ns2="b420a510-ac8b-4158-9c5b-a27739f4959a" xmlns:ns3="a38195bd-8466-4998-83fa-401121498d0f" targetNamespace="http://schemas.microsoft.com/office/2006/metadata/properties" ma:root="true" ma:fieldsID="e3d9c9fab23ecaff97a7cb1ec9a43fab" ns2:_="" ns3:_="">
    <xsd:import namespace="b420a510-ac8b-4158-9c5b-a27739f4959a"/>
    <xsd:import namespace="a38195bd-8466-4998-83fa-401121498d0f"/>
    <xsd:element name="properties">
      <xsd:complexType>
        <xsd:sequence>
          <xsd:element name="documentManagement">
            <xsd:complexType>
              <xsd:all>
                <xsd:element ref="ns2:EDRMSOwner" minOccurs="0"/>
                <xsd:element ref="ns2:Record_Type" minOccurs="0"/>
                <xsd:element ref="ns2:RetentionDate" minOccurs="0"/>
                <xsd:element ref="ns2:RetentionType" minOccurs="0"/>
                <xsd:element ref="ns2:Retention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20a510-ac8b-4158-9c5b-a27739f4959a" elementFormDefault="qualified">
    <xsd:import namespace="http://schemas.microsoft.com/office/2006/documentManagement/types"/>
    <xsd:import namespace="http://schemas.microsoft.com/office/infopath/2007/PartnerControls"/>
    <xsd:element name="EDRMSOwner" ma:index="4" nillable="true" ma:displayName="EDRMSOwner" ma:internalName="EDRMSOwner" ma:readOnly="false">
      <xsd:simpleType>
        <xsd:restriction base="dms:Text"/>
      </xsd:simpleType>
    </xsd:element>
    <xsd:element name="Record_Type" ma:index="5" nillable="true" ma:displayName="Record Type" ma:format="Dropdown" ma:internalName="Record_Type" ma:readOnly="false">
      <xsd:simpleType>
        <xsd:union memberTypes="dms:Text">
          <xsd:simpleType>
            <xsd:restriction base="dms:Choice">
              <xsd:enumeration value="Business Plans"/>
              <xsd:enumeration value="Commercial"/>
              <xsd:enumeration value="Correspondence, Guidance etc"/>
              <xsd:enumeration value="Financial"/>
              <xsd:enumeration value="Legislation"/>
              <xsd:enumeration value="Meeting papers (inc. agendas minutes etc)"/>
              <xsd:enumeration value="Policy Papers"/>
              <xsd:enumeration value="Private Office Papers"/>
              <xsd:enumeration value="Programme and Project"/>
              <xsd:enumeration value="Reports"/>
              <xsd:enumeration value="Salaries"/>
              <xsd:enumeration value="Staff Disciplinary Matters"/>
              <xsd:enumeration value="Staff Employment, Career, Health etc"/>
              <xsd:enumeration value="Statistical"/>
              <xsd:enumeration value="Systems"/>
              <xsd:enumeration value="zMigration"/>
            </xsd:restriction>
          </xsd:simpleType>
        </xsd:union>
      </xsd:simpleType>
    </xsd:element>
    <xsd:element name="RetentionDate" ma:index="6" nillable="true" ma:displayName="Retention Date" ma:format="DateOnly" ma:internalName="Retention_x0020_Date" ma:readOnly="false">
      <xsd:simpleType>
        <xsd:restriction base="dms:DateTime"/>
      </xsd:simpleType>
    </xsd:element>
    <xsd:element name="RetentionType" ma:index="7" nillable="true" ma:displayName="Retention Type" ma:default="Notify" ma:format="Dropdown" ma:internalName="Retention_x0020_Type" ma:readOnly="false">
      <xsd:simpleType>
        <xsd:restriction base="dms:Choice">
          <xsd:enumeration value="Notify"/>
          <xsd:enumeration value="Delete"/>
          <xsd:enumeration value="Declare"/>
        </xsd:restriction>
      </xsd:simpleType>
    </xsd:element>
    <xsd:element name="Retention" ma:index="8" nillable="true" ma:displayName="Retention" ma:default="0" ma:internalName="Retention" ma:readOnly="false" ma:percentage="FALSE">
      <xsd:simpleType>
        <xsd:restriction base="dms:Number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8" nillable="true" ma:displayName="Taxonomy Catch All Column" ma:hidden="true" ma:list="{c1426c22-df22-4aa3-80f3-f7f993dd5681}" ma:internalName="TaxCatchAll" ma:showField="CatchAllData" ma:web="b420a510-ac8b-4158-9c5b-a27739f495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8195bd-8466-4998-83fa-401121498d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f1c754ed-6b8d-47f3-b51f-af8d6409c1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0383F9-56B0-4C7D-ACDE-801AC170608C}">
  <ds:schemaRefs>
    <ds:schemaRef ds:uri="a38195bd-8466-4998-83fa-401121498d0f"/>
    <ds:schemaRef ds:uri="b420a510-ac8b-4158-9c5b-a27739f4959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4BF542-6D96-43C8-9655-AF361ECB62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435CF3-63E5-49FD-9B95-4D96D03D1E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20a510-ac8b-4158-9c5b-a27739f4959a"/>
    <ds:schemaRef ds:uri="a38195bd-8466-4998-83fa-401121498d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648</Words>
  <Application>Microsoft Office PowerPoint</Application>
  <PresentationFormat>Widescreen</PresentationFormat>
  <Paragraphs>114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Segoe UI</vt:lpstr>
      <vt:lpstr>Symbol</vt:lpstr>
      <vt:lpstr>ONS</vt:lpstr>
      <vt:lpstr>Large Language Models (LLMs)</vt:lpstr>
      <vt:lpstr>PowerPoint Presentation</vt:lpstr>
      <vt:lpstr>LLMs:  What are they? </vt:lpstr>
      <vt:lpstr>LLMs: Why important?</vt:lpstr>
      <vt:lpstr>LLMs: Why important?</vt:lpstr>
      <vt:lpstr>LLMs: Applications</vt:lpstr>
      <vt:lpstr>PowerPoint Presentation</vt:lpstr>
      <vt:lpstr>Applications of LLMs</vt:lpstr>
      <vt:lpstr>LLMs: How do they work?</vt:lpstr>
      <vt:lpstr>Transformer </vt:lpstr>
      <vt:lpstr>Transformer</vt:lpstr>
      <vt:lpstr>Transformer</vt:lpstr>
      <vt:lpstr>Transformer</vt:lpstr>
      <vt:lpstr>Transformer</vt:lpstr>
      <vt:lpstr>Transformer</vt:lpstr>
      <vt:lpstr>Transformer</vt:lpstr>
      <vt:lpstr>LLMs Project Statschat </vt:lpstr>
      <vt:lpstr>LLMs Project Statschat </vt:lpstr>
      <vt:lpstr>LLMs Project Statschat </vt:lpstr>
      <vt:lpstr>LLMs Project Statschat </vt:lpstr>
      <vt:lpstr>LLMs Project Statschat </vt:lpstr>
      <vt:lpstr>LLMs: Challenges and concerns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digital services and technology</dc:title>
  <dc:creator>Andy Budd</dc:creator>
  <cp:lastModifiedBy>Paudyal, Pragya</cp:lastModifiedBy>
  <cp:revision>42</cp:revision>
  <cp:lastPrinted>2018-12-19T10:37:59Z</cp:lastPrinted>
  <dcterms:created xsi:type="dcterms:W3CDTF">2018-07-16T11:41:44Z</dcterms:created>
  <dcterms:modified xsi:type="dcterms:W3CDTF">2024-05-16T08:22:38Z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0x0101005F54361501670645945ACD8484F3D572</vt:lpwstr>
  </property>
  <property fmtid="{D5CDD505-2E9C-101B-9397-08002B2CF9AE}" pid="3" name="MediaServiceImageTags">
    <vt:lpwstr/>
  </property>
</Properties>
</file>