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65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0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19.wmf"/><Relationship Id="rId2" Type="http://schemas.openxmlformats.org/officeDocument/2006/relationships/image" Target="../media/image6.wmf"/><Relationship Id="rId16" Type="http://schemas.openxmlformats.org/officeDocument/2006/relationships/image" Target="../media/image23.wmf"/><Relationship Id="rId1" Type="http://schemas.openxmlformats.org/officeDocument/2006/relationships/image" Target="../media/image11.wmf"/><Relationship Id="rId6" Type="http://schemas.openxmlformats.org/officeDocument/2006/relationships/image" Target="../media/image15.wmf"/><Relationship Id="rId11" Type="http://schemas.openxmlformats.org/officeDocument/2006/relationships/image" Target="../media/image18.wmf"/><Relationship Id="rId5" Type="http://schemas.openxmlformats.org/officeDocument/2006/relationships/image" Target="../media/image14.wmf"/><Relationship Id="rId15" Type="http://schemas.openxmlformats.org/officeDocument/2006/relationships/image" Target="../media/image22.wmf"/><Relationship Id="rId10" Type="http://schemas.openxmlformats.org/officeDocument/2006/relationships/image" Target="../media/image5.wmf"/><Relationship Id="rId4" Type="http://schemas.openxmlformats.org/officeDocument/2006/relationships/image" Target="../media/image13.wmf"/><Relationship Id="rId9" Type="http://schemas.openxmlformats.org/officeDocument/2006/relationships/image" Target="../media/image4.wmf"/><Relationship Id="rId1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5.wmf"/><Relationship Id="rId7" Type="http://schemas.openxmlformats.org/officeDocument/2006/relationships/image" Target="../media/image28.wmf"/><Relationship Id="rId2" Type="http://schemas.openxmlformats.org/officeDocument/2006/relationships/image" Target="../media/image16.wmf"/><Relationship Id="rId1" Type="http://schemas.openxmlformats.org/officeDocument/2006/relationships/image" Target="../media/image24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14.wmf"/><Relationship Id="rId9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1BB88-9948-4B70-A45F-481DC39A442D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2ED1D-3003-47AA-9B33-5C0A2F9519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54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98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51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54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90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36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26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31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39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2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53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38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52A0A-7CA5-476B-8581-272057319F5D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12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9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8.bin"/><Relationship Id="rId26" Type="http://schemas.openxmlformats.org/officeDocument/2006/relationships/oleObject" Target="../embeddings/oleObject22.bin"/><Relationship Id="rId39" Type="http://schemas.openxmlformats.org/officeDocument/2006/relationships/image" Target="../media/image23.wmf"/><Relationship Id="rId21" Type="http://schemas.openxmlformats.org/officeDocument/2006/relationships/image" Target="../media/image4.wmf"/><Relationship Id="rId34" Type="http://schemas.openxmlformats.org/officeDocument/2006/relationships/oleObject" Target="../embeddings/oleObject27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17" Type="http://schemas.openxmlformats.org/officeDocument/2006/relationships/image" Target="../media/image16.wmf"/><Relationship Id="rId25" Type="http://schemas.openxmlformats.org/officeDocument/2006/relationships/image" Target="../media/image18.wmf"/><Relationship Id="rId33" Type="http://schemas.openxmlformats.org/officeDocument/2006/relationships/image" Target="../media/image21.wmf"/><Relationship Id="rId38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29" Type="http://schemas.openxmlformats.org/officeDocument/2006/relationships/oleObject" Target="../embeddings/oleObject24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4.bin"/><Relationship Id="rId24" Type="http://schemas.openxmlformats.org/officeDocument/2006/relationships/oleObject" Target="../embeddings/oleObject21.bin"/><Relationship Id="rId32" Type="http://schemas.openxmlformats.org/officeDocument/2006/relationships/oleObject" Target="../embeddings/oleObject26.bin"/><Relationship Id="rId37" Type="http://schemas.openxmlformats.org/officeDocument/2006/relationships/oleObject" Target="../embeddings/oleObject29.bin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15.wmf"/><Relationship Id="rId23" Type="http://schemas.openxmlformats.org/officeDocument/2006/relationships/image" Target="../media/image5.wmf"/><Relationship Id="rId28" Type="http://schemas.openxmlformats.org/officeDocument/2006/relationships/oleObject" Target="../embeddings/oleObject23.bin"/><Relationship Id="rId36" Type="http://schemas.openxmlformats.org/officeDocument/2006/relationships/image" Target="../media/image22.wmf"/><Relationship Id="rId10" Type="http://schemas.openxmlformats.org/officeDocument/2006/relationships/image" Target="../media/image13.wmf"/><Relationship Id="rId19" Type="http://schemas.openxmlformats.org/officeDocument/2006/relationships/image" Target="../media/image17.wmf"/><Relationship Id="rId31" Type="http://schemas.openxmlformats.org/officeDocument/2006/relationships/oleObject" Target="../embeddings/oleObject25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Relationship Id="rId27" Type="http://schemas.openxmlformats.org/officeDocument/2006/relationships/image" Target="../media/image19.wmf"/><Relationship Id="rId30" Type="http://schemas.openxmlformats.org/officeDocument/2006/relationships/image" Target="../media/image20.wmf"/><Relationship Id="rId35" Type="http://schemas.openxmlformats.org/officeDocument/2006/relationships/oleObject" Target="../embeddings/oleObject28.bin"/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6.bin"/><Relationship Id="rId18" Type="http://schemas.openxmlformats.org/officeDocument/2006/relationships/oleObject" Target="../embeddings/oleObject39.bin"/><Relationship Id="rId3" Type="http://schemas.openxmlformats.org/officeDocument/2006/relationships/oleObject" Target="../embeddings/oleObject31.bin"/><Relationship Id="rId21" Type="http://schemas.openxmlformats.org/officeDocument/2006/relationships/image" Target="../media/image30.wmf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26.wmf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14.wmf"/><Relationship Id="rId19" Type="http://schemas.openxmlformats.org/officeDocument/2006/relationships/image" Target="../media/image29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oleObject" Target="../embeddings/oleObject45.bin"/><Relationship Id="rId3" Type="http://schemas.openxmlformats.org/officeDocument/2006/relationships/image" Target="../media/image37.jpeg"/><Relationship Id="rId7" Type="http://schemas.openxmlformats.org/officeDocument/2006/relationships/image" Target="../media/image32.wmf"/><Relationship Id="rId12" Type="http://schemas.openxmlformats.org/officeDocument/2006/relationships/image" Target="../media/image38.tmp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oleObject" Target="../embeddings/oleObject46.bin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3.wmf"/><Relationship Id="rId14" Type="http://schemas.openxmlformats.org/officeDocument/2006/relationships/image" Target="../media/image3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43.wmf"/><Relationship Id="rId3" Type="http://schemas.openxmlformats.org/officeDocument/2006/relationships/image" Target="../media/image44.tmp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HW11 (CH 14)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1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935" y="965581"/>
            <a:ext cx="2653553" cy="1496073"/>
          </a:xfrm>
          <a:prstGeom prst="rect">
            <a:avLst/>
          </a:prstGeom>
        </p:spPr>
      </p:pic>
      <p:pic>
        <p:nvPicPr>
          <p:cNvPr id="9" name="Picture 2" descr="Figure_14_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408" y="2775752"/>
            <a:ext cx="2144333" cy="174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-60172" y="41513"/>
            <a:ext cx="12192000" cy="21444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zh-TW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HW11-1: </a:t>
            </a:r>
            <a:r>
              <a:rPr lang="it-IT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14-83</a:t>
            </a:r>
            <a:r>
              <a:rPr lang="zh-TW" alt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Giancoli (pp. 393)</a:t>
            </a:r>
            <a:endParaRPr lang="en-US" altLang="zh-TW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1.6-kg table is supported on four springs.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0.8-kg chunk of modeling clay is held above the table and dropped so that it hits the table with a speed of 1.65m/s (Fig. below). The clay makes an inelastic collision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table, and clay oscillates up and down. After a long time, the table comes to rest 6.0 cm below its original position.</a:t>
            </a:r>
          </a:p>
          <a:p>
            <a:pPr marL="342900" indent="-342900" algn="just">
              <a:buAutoNum type="alphaLcParenBoth"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effective spring constant of all four springs taken together?</a:t>
            </a:r>
          </a:p>
          <a:p>
            <a:pPr marL="0" indent="0" algn="just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With what maximum amplitude does the platform oscillate?</a:t>
            </a:r>
          </a:p>
          <a:p>
            <a:pPr marL="342900" indent="-342900" algn="just">
              <a:buAutoNum type="alphaLcParenBoth"/>
            </a:pP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101278"/>
            <a:ext cx="120716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HW11-2: </a:t>
            </a:r>
            <a:r>
              <a:rPr kumimoji="0" lang="it-IT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Problem </a:t>
            </a:r>
            <a:r>
              <a:rPr kumimoji="0" lang="it-IT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14-11</a:t>
            </a:r>
            <a:r>
              <a:rPr kumimoji="0" lang="zh-TW" alt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it-IT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Giancoli (pp. </a:t>
            </a:r>
            <a:r>
              <a:rPr kumimoji="0" lang="it-IT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389)</a:t>
            </a:r>
            <a:endParaRPr kumimoji="0" lang="en-US" altLang="zh-TW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uniform meter stick of mass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is pivoted on a hinge at one end and held horizontal by a spring with spring constant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attached at the other end (Fig. 14–28). If the stick oscillates up and down slightly, what is its frequency? 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[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Write a torque equation about the hinge.]</a:t>
            </a:r>
            <a:endParaRPr kumimoji="0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1" i="0" u="sng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60172" y="4098756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HW11-3: </a:t>
            </a:r>
            <a:r>
              <a:rPr kumimoji="0" lang="it-IT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Problem </a:t>
            </a:r>
            <a:r>
              <a:rPr kumimoji="0" lang="it-IT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14-84</a:t>
            </a:r>
            <a:r>
              <a:rPr kumimoji="0" lang="zh-TW" alt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it-IT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Giancoli (pp. 393)</a:t>
            </a:r>
            <a:endParaRPr kumimoji="0" lang="en-US" altLang="zh-TW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some diatomic molecules, the force each atom exerts on the other can be approximated by  </a:t>
            </a:r>
            <a:r>
              <a:rPr kumimoji="0" lang="en-US" altLang="zh-TW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F= -C/r</a:t>
            </a:r>
            <a:r>
              <a:rPr kumimoji="0" lang="en-US" altLang="zh-TW" sz="1800" b="1" i="1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kumimoji="0" lang="en-US" altLang="zh-TW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+ D/r</a:t>
            </a:r>
            <a:r>
              <a:rPr kumimoji="0" lang="en-US" altLang="zh-TW" sz="1800" b="1" i="1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where r is the atomic separation and C and D are positive constants.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Graph F vs. r from </a:t>
            </a:r>
            <a:r>
              <a:rPr kumimoji="0" lang="en-US" altLang="zh-TW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 = 0.8D/C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to </a:t>
            </a:r>
            <a:r>
              <a:rPr kumimoji="0" lang="en-US" altLang="zh-TW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 = 4D/C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(b) Show that equilibrium occurs at </a:t>
            </a:r>
            <a:r>
              <a:rPr kumimoji="0" lang="en-US" altLang="zh-TW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 = r</a:t>
            </a:r>
            <a:r>
              <a:rPr kumimoji="0" lang="en-US" altLang="zh-TW" sz="1800" b="1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en-US" altLang="zh-TW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D/C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(c) Let </a:t>
            </a:r>
            <a:r>
              <a:rPr kumimoji="0" lang="el-GR" altLang="zh-TW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Δ</a:t>
            </a:r>
            <a:r>
              <a:rPr kumimoji="0" lang="en-US" altLang="zh-TW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 = r - r</a:t>
            </a:r>
            <a:r>
              <a:rPr kumimoji="0" lang="en-US" altLang="zh-TW" sz="1800" b="1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en-US" altLang="zh-TW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be a small displacement from equilibrium, where </a:t>
            </a:r>
            <a:r>
              <a:rPr kumimoji="0" lang="el-GR" altLang="zh-TW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Δ</a:t>
            </a:r>
            <a:r>
              <a:rPr kumimoji="0" lang="en-US" altLang="zh-TW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 </a:t>
            </a:r>
            <a:r>
              <a:rPr kumimoji="0" lang="en-US" altLang="zh-TW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&lt;&lt; r</a:t>
            </a:r>
            <a:r>
              <a:rPr kumimoji="0" lang="en-US" altLang="zh-TW" sz="1800" b="1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Show that for such small displacements, the motion is approximately simple harmonic, and (d) determine the force constant.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(e) What is the period of such motion?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[Hint: Assume one atom is kept at rest.]</a:t>
            </a:r>
          </a:p>
        </p:txBody>
      </p:sp>
    </p:spTree>
    <p:extLst>
      <p:ext uri="{BB962C8B-B14F-4D97-AF65-F5344CB8AC3E}">
        <p14:creationId xmlns:p14="http://schemas.microsoft.com/office/powerpoint/2010/main" val="32230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469" y="2188895"/>
            <a:ext cx="3626054" cy="2050596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5418311" y="1828855"/>
            <a:ext cx="0" cy="1296144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scene3d>
            <a:camera prst="orthographicFront">
              <a:rot lat="0" lon="30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858471" y="1828855"/>
            <a:ext cx="0" cy="1296144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scene3d>
            <a:camera prst="orthographicFront">
              <a:rot lat="0" lon="30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3114055" y="3124999"/>
            <a:ext cx="5904656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  <a:scene3d>
            <a:camera prst="orthographicFront">
              <a:rot lat="0" lon="30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4493882" y="1760092"/>
            <a:ext cx="324036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  <a:scene3d>
            <a:camera prst="orthographicFront">
              <a:rot lat="0" lon="30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554216" y="1324799"/>
            <a:ext cx="3108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559510" y="1124744"/>
            <a:ext cx="3000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彈簧沒有板子時的高度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4560053" y="1760092"/>
            <a:ext cx="3108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560053" y="2188895"/>
            <a:ext cx="3108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560052" y="2692951"/>
            <a:ext cx="3108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914255" y="1324800"/>
            <a:ext cx="0" cy="435293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物件 25"/>
          <p:cNvGraphicFramePr>
            <a:graphicFrameLocks noChangeAspect="1"/>
          </p:cNvGraphicFramePr>
          <p:nvPr>
            <p:extLst/>
          </p:nvPr>
        </p:nvGraphicFramePr>
        <p:xfrm>
          <a:off x="4120365" y="1321013"/>
          <a:ext cx="451363" cy="406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4" imgW="253800" imgH="228600" progId="Equation.DSMT4">
                  <p:embed/>
                </p:oleObj>
              </mc:Choice>
              <mc:Fallback>
                <p:oleObj name="Equation" r:id="rId4" imgW="253800" imgH="228600" progId="Equation.DSMT4">
                  <p:embed/>
                  <p:pic>
                    <p:nvPicPr>
                      <p:cNvPr id="26" name="物件 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20365" y="1321013"/>
                        <a:ext cx="451363" cy="406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631505" y="1324799"/>
            <a:ext cx="243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板子造成的形變量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8" name="物件 27"/>
          <p:cNvGraphicFramePr>
            <a:graphicFrameLocks noChangeAspect="1"/>
          </p:cNvGraphicFramePr>
          <p:nvPr>
            <p:extLst/>
          </p:nvPr>
        </p:nvGraphicFramePr>
        <p:xfrm>
          <a:off x="4099496" y="1783686"/>
          <a:ext cx="4302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6" imgW="241200" imgH="228600" progId="Equation.DSMT4">
                  <p:embed/>
                </p:oleObj>
              </mc:Choice>
              <mc:Fallback>
                <p:oleObj name="Equation" r:id="rId6" imgW="241200" imgH="228600" progId="Equation.DSMT4">
                  <p:embed/>
                  <p:pic>
                    <p:nvPicPr>
                      <p:cNvPr id="28" name="物件 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99496" y="1783686"/>
                        <a:ext cx="430212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1685571" y="1788785"/>
            <a:ext cx="243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造成的形變量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4914255" y="1753603"/>
            <a:ext cx="0" cy="435293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弧形接點 34"/>
          <p:cNvCxnSpPr/>
          <p:nvPr/>
        </p:nvCxnSpPr>
        <p:spPr>
          <a:xfrm rot="10800000" flipV="1">
            <a:off x="4066616" y="2404919"/>
            <a:ext cx="661233" cy="3600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1673896" y="2580873"/>
            <a:ext cx="243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所求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最大振福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7" name="物件 36"/>
          <p:cNvGraphicFramePr>
            <a:graphicFrameLocks noChangeAspect="1"/>
          </p:cNvGraphicFramePr>
          <p:nvPr>
            <p:extLst/>
          </p:nvPr>
        </p:nvGraphicFramePr>
        <p:xfrm>
          <a:off x="3690120" y="2620943"/>
          <a:ext cx="27146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37" name="物件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120" y="2620943"/>
                        <a:ext cx="271463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8010600" y="292494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地板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1" name="物件 40"/>
          <p:cNvGraphicFramePr>
            <a:graphicFrameLocks noChangeAspect="1"/>
          </p:cNvGraphicFramePr>
          <p:nvPr>
            <p:extLst/>
          </p:nvPr>
        </p:nvGraphicFramePr>
        <p:xfrm>
          <a:off x="7734243" y="2513406"/>
          <a:ext cx="823077" cy="411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10" imgW="457200" imgH="228600" progId="Equation.DSMT4">
                  <p:embed/>
                </p:oleObj>
              </mc:Choice>
              <mc:Fallback>
                <p:oleObj name="Equation" r:id="rId10" imgW="457200" imgH="228600" progId="Equation.DSMT4">
                  <p:embed/>
                  <p:pic>
                    <p:nvPicPr>
                      <p:cNvPr id="41" name="物件 4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34243" y="2513406"/>
                        <a:ext cx="823077" cy="411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橢圓 87"/>
          <p:cNvSpPr/>
          <p:nvPr/>
        </p:nvSpPr>
        <p:spPr>
          <a:xfrm>
            <a:off x="5977419" y="764704"/>
            <a:ext cx="261610" cy="26161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/>
          <p:nvPr/>
        </p:nvCxnSpPr>
        <p:spPr>
          <a:xfrm>
            <a:off x="6108224" y="837887"/>
            <a:ext cx="0" cy="4204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物件 91"/>
          <p:cNvGraphicFramePr>
            <a:graphicFrameLocks noChangeAspect="1"/>
          </p:cNvGraphicFramePr>
          <p:nvPr>
            <p:extLst/>
          </p:nvPr>
        </p:nvGraphicFramePr>
        <p:xfrm>
          <a:off x="6267628" y="770891"/>
          <a:ext cx="203200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12" imgW="114120" imgH="139680" progId="Equation.DSMT4">
                  <p:embed/>
                </p:oleObj>
              </mc:Choice>
              <mc:Fallback>
                <p:oleObj name="Equation" r:id="rId12" imgW="114120" imgH="139680" progId="Equation.DSMT4">
                  <p:embed/>
                  <p:pic>
                    <p:nvPicPr>
                      <p:cNvPr id="92" name="物件 9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67628" y="770891"/>
                        <a:ext cx="203200" cy="249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1559496" y="591072"/>
            <a:ext cx="4318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先畫圖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略圖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以理解問題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668071" y="1553547"/>
            <a:ext cx="243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只有板子的平衡點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>
            <a:off x="4914255" y="2188895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群組 84"/>
          <p:cNvGrpSpPr/>
          <p:nvPr/>
        </p:nvGrpSpPr>
        <p:grpSpPr>
          <a:xfrm>
            <a:off x="2209669" y="3789040"/>
            <a:ext cx="7564549" cy="2890050"/>
            <a:chOff x="1590055" y="1230387"/>
            <a:chExt cx="5904656" cy="1894612"/>
          </a:xfrm>
        </p:grpSpPr>
        <p:cxnSp>
          <p:nvCxnSpPr>
            <p:cNvPr id="104" name="直線接點 103"/>
            <p:cNvCxnSpPr/>
            <p:nvPr/>
          </p:nvCxnSpPr>
          <p:spPr>
            <a:xfrm>
              <a:off x="3894311" y="1828855"/>
              <a:ext cx="0" cy="1296144"/>
            </a:xfrm>
            <a:prstGeom prst="line">
              <a:avLst/>
            </a:prstGeom>
            <a:ln w="38100">
              <a:solidFill>
                <a:schemeClr val="tx1"/>
              </a:solidFill>
              <a:prstDash val="dashDot"/>
            </a:ln>
            <a:scene3d>
              <a:camera prst="orthographicFront">
                <a:rot lat="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>
            <a:xfrm>
              <a:off x="5334471" y="1828855"/>
              <a:ext cx="0" cy="1296144"/>
            </a:xfrm>
            <a:prstGeom prst="line">
              <a:avLst/>
            </a:prstGeom>
            <a:ln w="38100">
              <a:solidFill>
                <a:schemeClr val="tx1"/>
              </a:solidFill>
              <a:prstDash val="dashDot"/>
            </a:ln>
            <a:scene3d>
              <a:camera prst="orthographicFront">
                <a:rot lat="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 flipH="1">
              <a:off x="1590055" y="3124999"/>
              <a:ext cx="590465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  <a:scene3d>
              <a:camera prst="orthographicFront">
                <a:rot lat="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>
            <a:xfrm flipH="1">
              <a:off x="2964044" y="2180882"/>
              <a:ext cx="324036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  <a:scene3d>
              <a:camera prst="orthographicFront">
                <a:rot lat="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>
              <a:off x="3030215" y="1230387"/>
              <a:ext cx="31080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>
            <a:xfrm>
              <a:off x="2964044" y="1760092"/>
              <a:ext cx="31080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>
              <a:off x="3036052" y="2188895"/>
              <a:ext cx="31080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>
            <a:xfrm>
              <a:off x="3036051" y="2457739"/>
              <a:ext cx="347432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111"/>
            <p:cNvCxnSpPr/>
            <p:nvPr/>
          </p:nvCxnSpPr>
          <p:spPr>
            <a:xfrm>
              <a:off x="3390255" y="1230387"/>
              <a:ext cx="0" cy="52970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/>
            <p:cNvCxnSpPr/>
            <p:nvPr/>
          </p:nvCxnSpPr>
          <p:spPr>
            <a:xfrm>
              <a:off x="3390255" y="1753602"/>
              <a:ext cx="0" cy="43529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橢圓 113"/>
            <p:cNvSpPr/>
            <p:nvPr/>
          </p:nvSpPr>
          <p:spPr>
            <a:xfrm>
              <a:off x="4453419" y="1938475"/>
              <a:ext cx="261610" cy="2616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5" name="直線單箭頭接點 114"/>
            <p:cNvCxnSpPr/>
            <p:nvPr/>
          </p:nvCxnSpPr>
          <p:spPr>
            <a:xfrm>
              <a:off x="4584224" y="2032886"/>
              <a:ext cx="0" cy="4204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6" name="物件 115"/>
            <p:cNvGraphicFramePr>
              <a:graphicFrameLocks noChangeAspect="1"/>
            </p:cNvGraphicFramePr>
            <p:nvPr>
              <p:extLst/>
            </p:nvPr>
          </p:nvGraphicFramePr>
          <p:xfrm>
            <a:off x="4616811" y="2080092"/>
            <a:ext cx="474756" cy="4069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name="Equation" r:id="rId14" imgW="266400" imgH="228600" progId="Equation.DSMT4">
                    <p:embed/>
                  </p:oleObj>
                </mc:Choice>
                <mc:Fallback>
                  <p:oleObj name="Equation" r:id="rId14" imgW="266400" imgH="228600" progId="Equation.DSMT4">
                    <p:embed/>
                    <p:pic>
                      <p:nvPicPr>
                        <p:cNvPr id="116" name="物件 11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616811" y="2080092"/>
                          <a:ext cx="474756" cy="4069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7" name="直線單箭頭接點 116"/>
            <p:cNvCxnSpPr/>
            <p:nvPr/>
          </p:nvCxnSpPr>
          <p:spPr>
            <a:xfrm>
              <a:off x="3390255" y="2188895"/>
              <a:ext cx="0" cy="26884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9" name="物件 88"/>
          <p:cNvGraphicFramePr>
            <a:graphicFrameLocks noChangeAspect="1"/>
          </p:cNvGraphicFramePr>
          <p:nvPr>
            <p:extLst/>
          </p:nvPr>
        </p:nvGraphicFramePr>
        <p:xfrm>
          <a:off x="4032975" y="4005064"/>
          <a:ext cx="398457" cy="406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16" imgW="253800" imgH="228600" progId="Equation.DSMT4">
                  <p:embed/>
                </p:oleObj>
              </mc:Choice>
              <mc:Fallback>
                <p:oleObj name="Equation" r:id="rId16" imgW="253800" imgH="228600" progId="Equation.DSMT4">
                  <p:embed/>
                  <p:pic>
                    <p:nvPicPr>
                      <p:cNvPr id="89" name="物件 8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2975" y="4005064"/>
                        <a:ext cx="398457" cy="406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物件 90"/>
          <p:cNvGraphicFramePr>
            <a:graphicFrameLocks noChangeAspect="1"/>
          </p:cNvGraphicFramePr>
          <p:nvPr>
            <p:extLst/>
          </p:nvPr>
        </p:nvGraphicFramePr>
        <p:xfrm>
          <a:off x="4054751" y="4734874"/>
          <a:ext cx="37978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17" imgW="241200" imgH="228600" progId="Equation.DSMT4">
                  <p:embed/>
                </p:oleObj>
              </mc:Choice>
              <mc:Fallback>
                <p:oleObj name="Equation" r:id="rId17" imgW="241200" imgH="228600" progId="Equation.DSMT4">
                  <p:embed/>
                  <p:pic>
                    <p:nvPicPr>
                      <p:cNvPr id="91" name="物件 9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54751" y="4734874"/>
                        <a:ext cx="37978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物件 102"/>
          <p:cNvGraphicFramePr>
            <a:graphicFrameLocks noChangeAspect="1"/>
          </p:cNvGraphicFramePr>
          <p:nvPr>
            <p:extLst/>
          </p:nvPr>
        </p:nvGraphicFramePr>
        <p:xfrm>
          <a:off x="4116697" y="5373216"/>
          <a:ext cx="239644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18" imgW="152280" imgH="164880" progId="Equation.DSMT4">
                  <p:embed/>
                </p:oleObj>
              </mc:Choice>
              <mc:Fallback>
                <p:oleObj name="Equation" r:id="rId18" imgW="152280" imgH="164880" progId="Equation.DSMT4">
                  <p:embed/>
                  <p:pic>
                    <p:nvPicPr>
                      <p:cNvPr id="103" name="物件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697" y="5373216"/>
                        <a:ext cx="239644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7691852" y="2020778"/>
            <a:ext cx="243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加上球的平衡點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615144" y="3496994"/>
            <a:ext cx="243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黏在一起後的震盪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392" y="4587155"/>
            <a:ext cx="2335104" cy="11033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0682"/>
            <a:ext cx="595130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altLang="zh-TW" sz="24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HW11-1: </a:t>
            </a:r>
            <a:r>
              <a:rPr lang="it-IT" altLang="zh-TW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14-83</a:t>
            </a:r>
            <a:r>
              <a:rPr lang="zh-TW" altLang="it-IT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zh-TW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Giancoli (pp. 393)</a:t>
            </a:r>
            <a:endParaRPr lang="en-US" altLang="zh-TW" sz="2400" b="1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2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物件 2"/>
          <p:cNvGraphicFramePr>
            <a:graphicFrameLocks noChangeAspect="1"/>
          </p:cNvGraphicFramePr>
          <p:nvPr>
            <p:extLst/>
          </p:nvPr>
        </p:nvGraphicFramePr>
        <p:xfrm>
          <a:off x="5951984" y="2727199"/>
          <a:ext cx="1646826" cy="640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3" imgW="1028520" imgH="393480" progId="Equation.DSMT4">
                  <p:embed/>
                </p:oleObj>
              </mc:Choice>
              <mc:Fallback>
                <p:oleObj name="Equation" r:id="rId3" imgW="1028520" imgH="393480" progId="Equation.DSMT4">
                  <p:embed/>
                  <p:pic>
                    <p:nvPicPr>
                      <p:cNvPr id="3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984" y="2727199"/>
                        <a:ext cx="1646826" cy="640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>
            <p:extLst/>
          </p:nvPr>
        </p:nvGraphicFramePr>
        <p:xfrm>
          <a:off x="8526348" y="4437113"/>
          <a:ext cx="810012" cy="411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5" imgW="457200" imgH="228600" progId="Equation.DSMT4">
                  <p:embed/>
                </p:oleObj>
              </mc:Choice>
              <mc:Fallback>
                <p:oleObj name="Equation" r:id="rId5" imgW="457200" imgH="22860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26348" y="4437113"/>
                        <a:ext cx="810012" cy="411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>
            <p:extLst/>
          </p:nvPr>
        </p:nvGraphicFramePr>
        <p:xfrm>
          <a:off x="5951985" y="3303264"/>
          <a:ext cx="1346435" cy="651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7" imgW="825480" imgH="393480" progId="Equation.DSMT4">
                  <p:embed/>
                </p:oleObj>
              </mc:Choice>
              <mc:Fallback>
                <p:oleObj name="Equation" r:id="rId7" imgW="825480" imgH="393480" progId="Equation.DSMT4">
                  <p:embed/>
                  <p:pic>
                    <p:nvPicPr>
                      <p:cNvPr id="17" name="物件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985" y="3303264"/>
                        <a:ext cx="1346435" cy="651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>
            <p:extLst/>
          </p:nvPr>
        </p:nvGraphicFramePr>
        <p:xfrm>
          <a:off x="7320137" y="3451225"/>
          <a:ext cx="27257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9" imgW="1536480" imgH="228600" progId="Equation.DSMT4">
                  <p:embed/>
                </p:oleObj>
              </mc:Choice>
              <mc:Fallback>
                <p:oleObj name="Equation" r:id="rId9" imgW="1536480" imgH="228600" progId="Equation.DSMT4">
                  <p:embed/>
                  <p:pic>
                    <p:nvPicPr>
                      <p:cNvPr id="18" name="物件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137" y="3451225"/>
                        <a:ext cx="27257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物件 18"/>
          <p:cNvGraphicFramePr>
            <a:graphicFrameLocks noChangeAspect="1"/>
          </p:cNvGraphicFramePr>
          <p:nvPr>
            <p:extLst/>
          </p:nvPr>
        </p:nvGraphicFramePr>
        <p:xfrm>
          <a:off x="7176120" y="3701551"/>
          <a:ext cx="134358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11" imgW="75960" imgH="101520" progId="Equation.DSMT4">
                  <p:embed/>
                </p:oleObj>
              </mc:Choice>
              <mc:Fallback>
                <p:oleObj name="Equation" r:id="rId11" imgW="75960" imgH="101520" progId="Equation.DSMT4">
                  <p:embed/>
                  <p:pic>
                    <p:nvPicPr>
                      <p:cNvPr id="19" name="物件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3701551"/>
                        <a:ext cx="134358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物件 19"/>
          <p:cNvGraphicFramePr>
            <a:graphicFrameLocks noChangeAspect="1"/>
          </p:cNvGraphicFramePr>
          <p:nvPr>
            <p:extLst/>
          </p:nvPr>
        </p:nvGraphicFramePr>
        <p:xfrm>
          <a:off x="8337906" y="4672242"/>
          <a:ext cx="134358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13" imgW="76068" imgH="101424" progId="Equation.DSMT4">
                  <p:embed/>
                </p:oleObj>
              </mc:Choice>
              <mc:Fallback>
                <p:oleObj name="Equation" r:id="rId13" imgW="76068" imgH="101424" progId="Equation.DSMT4">
                  <p:embed/>
                  <p:pic>
                    <p:nvPicPr>
                      <p:cNvPr id="20" name="物件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7906" y="4672242"/>
                        <a:ext cx="134358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物件 20"/>
          <p:cNvGraphicFramePr>
            <a:graphicFrameLocks noChangeAspect="1"/>
          </p:cNvGraphicFramePr>
          <p:nvPr>
            <p:extLst/>
          </p:nvPr>
        </p:nvGraphicFramePr>
        <p:xfrm>
          <a:off x="5951985" y="4290294"/>
          <a:ext cx="24860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14" imgW="1523880" imgH="393480" progId="Equation.DSMT4">
                  <p:embed/>
                </p:oleObj>
              </mc:Choice>
              <mc:Fallback>
                <p:oleObj name="Equation" r:id="rId14" imgW="1523880" imgH="393480" progId="Equation.DSMT4">
                  <p:embed/>
                  <p:pic>
                    <p:nvPicPr>
                      <p:cNvPr id="21" name="物件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985" y="4290294"/>
                        <a:ext cx="24860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群組 22"/>
          <p:cNvGrpSpPr/>
          <p:nvPr/>
        </p:nvGrpSpPr>
        <p:grpSpPr>
          <a:xfrm>
            <a:off x="1991544" y="5589241"/>
            <a:ext cx="8161794" cy="830997"/>
            <a:chOff x="173632" y="5982379"/>
            <a:chExt cx="8161794" cy="830997"/>
          </a:xfrm>
        </p:grpSpPr>
        <p:sp>
          <p:nvSpPr>
            <p:cNvPr id="24" name="文字方塊 23"/>
            <p:cNvSpPr txBox="1"/>
            <p:nvPr/>
          </p:nvSpPr>
          <p:spPr>
            <a:xfrm>
              <a:off x="173632" y="5982379"/>
              <a:ext cx="7494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最大震幅</a:t>
              </a: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</a:p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即考慮動能</a:t>
              </a: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、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重力位能轉換成彈力位能</a:t>
              </a:r>
              <a:endPara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996324" y="6135687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最低點動能為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零</a:t>
              </a:r>
              <a:endParaRPr lang="zh-TW" altLang="en-US" sz="2400" dirty="0"/>
            </a:p>
          </p:txBody>
        </p:sp>
        <p:graphicFrame>
          <p:nvGraphicFramePr>
            <p:cNvPr id="26" name="物件 25"/>
            <p:cNvGraphicFramePr>
              <a:graphicFrameLocks noChangeAspect="1"/>
            </p:cNvGraphicFramePr>
            <p:nvPr>
              <p:extLst/>
            </p:nvPr>
          </p:nvGraphicFramePr>
          <p:xfrm>
            <a:off x="5652120" y="6216407"/>
            <a:ext cx="403225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8" name="Equation" r:id="rId16" imgW="190417" imgH="152334" progId="Equation.DSMT4">
                    <p:embed/>
                  </p:oleObj>
                </mc:Choice>
                <mc:Fallback>
                  <p:oleObj name="Equation" r:id="rId16" imgW="190417" imgH="152334" progId="Equation.DSMT4">
                    <p:embed/>
                    <p:pic>
                      <p:nvPicPr>
                        <p:cNvPr id="26" name="物件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6216407"/>
                          <a:ext cx="403225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群組 29"/>
          <p:cNvGrpSpPr/>
          <p:nvPr/>
        </p:nvGrpSpPr>
        <p:grpSpPr>
          <a:xfrm>
            <a:off x="1631504" y="3125000"/>
            <a:ext cx="5616624" cy="1960185"/>
            <a:chOff x="107504" y="3945239"/>
            <a:chExt cx="5810931" cy="1803986"/>
          </a:xfrm>
        </p:grpSpPr>
        <p:cxnSp>
          <p:nvCxnSpPr>
            <p:cNvPr id="2" name="直線接點 1"/>
            <p:cNvCxnSpPr/>
            <p:nvPr/>
          </p:nvCxnSpPr>
          <p:spPr>
            <a:xfrm>
              <a:off x="1411130" y="4365104"/>
              <a:ext cx="305868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/>
            <p:cNvCxnSpPr/>
            <p:nvPr/>
          </p:nvCxnSpPr>
          <p:spPr>
            <a:xfrm>
              <a:off x="2255766" y="4377828"/>
              <a:ext cx="0" cy="1371397"/>
            </a:xfrm>
            <a:prstGeom prst="line">
              <a:avLst/>
            </a:prstGeom>
            <a:ln w="38100">
              <a:solidFill>
                <a:schemeClr val="tx1"/>
              </a:solidFill>
              <a:prstDash val="dashDot"/>
            </a:ln>
            <a:scene3d>
              <a:camera prst="orthographicFront">
                <a:rot lat="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/>
            <p:cNvCxnSpPr/>
            <p:nvPr/>
          </p:nvCxnSpPr>
          <p:spPr>
            <a:xfrm>
              <a:off x="3673066" y="4377828"/>
              <a:ext cx="0" cy="1371397"/>
            </a:xfrm>
            <a:prstGeom prst="line">
              <a:avLst/>
            </a:prstGeom>
            <a:ln w="38100">
              <a:solidFill>
                <a:schemeClr val="tx1"/>
              </a:solidFill>
              <a:prstDash val="dashDot"/>
            </a:ln>
            <a:scene3d>
              <a:camera prst="orthographicFront">
                <a:rot lat="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 flipH="1">
              <a:off x="107504" y="5749225"/>
              <a:ext cx="581093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  <a:scene3d>
              <a:camera prst="orthographicFront">
                <a:rot lat="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 flipH="1">
              <a:off x="1346010" y="4357555"/>
              <a:ext cx="318892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  <a:scene3d>
              <a:camera prst="orthographicFront">
                <a:rot lat="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1405385" y="3949025"/>
              <a:ext cx="305868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1411130" y="4821445"/>
              <a:ext cx="305868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1411129" y="5317177"/>
              <a:ext cx="305868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>
              <a:off x="1759711" y="3949025"/>
              <a:ext cx="0" cy="43529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物件 11"/>
            <p:cNvGraphicFramePr>
              <a:graphicFrameLocks noChangeAspect="1"/>
            </p:cNvGraphicFramePr>
            <p:nvPr>
              <p:extLst/>
            </p:nvPr>
          </p:nvGraphicFramePr>
          <p:xfrm>
            <a:off x="978421" y="3945239"/>
            <a:ext cx="444199" cy="406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9" name="Equation" r:id="rId18" imgW="253800" imgH="228600" progId="Equation.DSMT4">
                    <p:embed/>
                  </p:oleObj>
                </mc:Choice>
                <mc:Fallback>
                  <p:oleObj name="Equation" r:id="rId18" imgW="253800" imgH="228600" progId="Equation.DSMT4">
                    <p:embed/>
                    <p:pic>
                      <p:nvPicPr>
                        <p:cNvPr id="12" name="物件 1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978421" y="3945239"/>
                          <a:ext cx="444199" cy="4062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物件 12"/>
            <p:cNvGraphicFramePr>
              <a:graphicFrameLocks noChangeAspect="1"/>
            </p:cNvGraphicFramePr>
            <p:nvPr>
              <p:extLst/>
            </p:nvPr>
          </p:nvGraphicFramePr>
          <p:xfrm>
            <a:off x="957884" y="4407912"/>
            <a:ext cx="423383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0" name="Equation" r:id="rId20" imgW="241200" imgH="228600" progId="Equation.DSMT4">
                    <p:embed/>
                  </p:oleObj>
                </mc:Choice>
                <mc:Fallback>
                  <p:oleObj name="Equation" r:id="rId20" imgW="241200" imgH="228600" progId="Equation.DSMT4">
                    <p:embed/>
                    <p:pic>
                      <p:nvPicPr>
                        <p:cNvPr id="13" name="物件 1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957884" y="4407912"/>
                          <a:ext cx="423383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直線單箭頭接點 13"/>
            <p:cNvCxnSpPr/>
            <p:nvPr/>
          </p:nvCxnSpPr>
          <p:spPr>
            <a:xfrm>
              <a:off x="1759711" y="4377828"/>
              <a:ext cx="0" cy="43529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" name="物件 14"/>
            <p:cNvGraphicFramePr>
              <a:graphicFrameLocks noChangeAspect="1"/>
            </p:cNvGraphicFramePr>
            <p:nvPr>
              <p:extLst/>
            </p:nvPr>
          </p:nvGraphicFramePr>
          <p:xfrm>
            <a:off x="1043608" y="4935512"/>
            <a:ext cx="267154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1" name="Equation" r:id="rId22" imgW="152280" imgH="164880" progId="Equation.DSMT4">
                    <p:embed/>
                  </p:oleObj>
                </mc:Choice>
                <mc:Fallback>
                  <p:oleObj name="Equation" r:id="rId22" imgW="152280" imgH="164880" progId="Equation.DSMT4">
                    <p:embed/>
                    <p:pic>
                      <p:nvPicPr>
                        <p:cNvPr id="15" name="物件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4935512"/>
                          <a:ext cx="267154" cy="293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橢圓 21"/>
            <p:cNvSpPr/>
            <p:nvPr/>
          </p:nvSpPr>
          <p:spPr>
            <a:xfrm>
              <a:off x="2810853" y="4158745"/>
              <a:ext cx="257457" cy="2616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單箭頭接點 26"/>
            <p:cNvCxnSpPr/>
            <p:nvPr/>
          </p:nvCxnSpPr>
          <p:spPr>
            <a:xfrm>
              <a:off x="1759711" y="4782343"/>
              <a:ext cx="0" cy="50405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" name="物件 27"/>
            <p:cNvGraphicFramePr>
              <a:graphicFrameLocks noChangeAspect="1"/>
            </p:cNvGraphicFramePr>
            <p:nvPr>
              <p:extLst/>
            </p:nvPr>
          </p:nvGraphicFramePr>
          <p:xfrm>
            <a:off x="3036052" y="4280918"/>
            <a:ext cx="473075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2" name="Equation" r:id="rId24" imgW="266400" imgH="228600" progId="Equation.DSMT4">
                    <p:embed/>
                  </p:oleObj>
                </mc:Choice>
                <mc:Fallback>
                  <p:oleObj name="Equation" r:id="rId24" imgW="266400" imgH="228600" progId="Equation.DSMT4">
                    <p:embed/>
                    <p:pic>
                      <p:nvPicPr>
                        <p:cNvPr id="28" name="物件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6052" y="4280918"/>
                          <a:ext cx="473075" cy="407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線單箭頭接點 28"/>
            <p:cNvCxnSpPr/>
            <p:nvPr/>
          </p:nvCxnSpPr>
          <p:spPr>
            <a:xfrm>
              <a:off x="2934727" y="4225015"/>
              <a:ext cx="0" cy="4204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物件 30"/>
          <p:cNvGraphicFramePr>
            <a:graphicFrameLocks noChangeAspect="1"/>
          </p:cNvGraphicFramePr>
          <p:nvPr>
            <p:extLst/>
          </p:nvPr>
        </p:nvGraphicFramePr>
        <p:xfrm>
          <a:off x="10106026" y="3434879"/>
          <a:ext cx="5619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26" imgW="317160" imgH="228600" progId="Equation.DSMT4">
                  <p:embed/>
                </p:oleObj>
              </mc:Choice>
              <mc:Fallback>
                <p:oleObj name="Equation" r:id="rId26" imgW="317160" imgH="228600" progId="Equation.DSMT4">
                  <p:embed/>
                  <p:pic>
                    <p:nvPicPr>
                      <p:cNvPr id="31" name="物件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6026" y="3434879"/>
                        <a:ext cx="5619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物件 31"/>
          <p:cNvGraphicFramePr>
            <a:graphicFrameLocks noChangeAspect="1"/>
          </p:cNvGraphicFramePr>
          <p:nvPr>
            <p:extLst/>
          </p:nvPr>
        </p:nvGraphicFramePr>
        <p:xfrm>
          <a:off x="9994566" y="3700250"/>
          <a:ext cx="1333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28" imgW="76068" imgH="101424" progId="Equation.DSMT4">
                  <p:embed/>
                </p:oleObj>
              </mc:Choice>
              <mc:Fallback>
                <p:oleObj name="Equation" r:id="rId28" imgW="76068" imgH="101424" progId="Equation.DSMT4">
                  <p:embed/>
                  <p:pic>
                    <p:nvPicPr>
                      <p:cNvPr id="32" name="物件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4566" y="3700250"/>
                        <a:ext cx="133350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1559497" y="44625"/>
            <a:ext cx="611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i="1" dirty="0"/>
              <a:t>a</a:t>
            </a:r>
            <a:r>
              <a:rPr lang="en-US" altLang="zh-TW" sz="2400" dirty="0"/>
              <a:t>):</a:t>
            </a:r>
            <a:endParaRPr lang="zh-TW" altLang="en-US" sz="2400" dirty="0"/>
          </a:p>
        </p:txBody>
      </p:sp>
      <p:grpSp>
        <p:nvGrpSpPr>
          <p:cNvPr id="34" name="群組 33"/>
          <p:cNvGrpSpPr/>
          <p:nvPr/>
        </p:nvGrpSpPr>
        <p:grpSpPr>
          <a:xfrm>
            <a:off x="2207568" y="116632"/>
            <a:ext cx="5904656" cy="2016224"/>
            <a:chOff x="683568" y="116632"/>
            <a:chExt cx="5904656" cy="2016224"/>
          </a:xfrm>
        </p:grpSpPr>
        <p:graphicFrame>
          <p:nvGraphicFramePr>
            <p:cNvPr id="35" name="物件 34"/>
            <p:cNvGraphicFramePr>
              <a:graphicFrameLocks noChangeAspect="1"/>
            </p:cNvGraphicFramePr>
            <p:nvPr>
              <p:extLst/>
            </p:nvPr>
          </p:nvGraphicFramePr>
          <p:xfrm>
            <a:off x="683568" y="476053"/>
            <a:ext cx="1376362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5" name="Equation" r:id="rId29" imgW="647640" imgH="177480" progId="Equation.DSMT4">
                    <p:embed/>
                  </p:oleObj>
                </mc:Choice>
                <mc:Fallback>
                  <p:oleObj name="Equation" r:id="rId29" imgW="647640" imgH="177480" progId="Equation.DSMT4">
                    <p:embed/>
                    <p:pic>
                      <p:nvPicPr>
                        <p:cNvPr id="35" name="物件 34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683568" y="476053"/>
                          <a:ext cx="1376362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物件 35"/>
            <p:cNvGraphicFramePr>
              <a:graphicFrameLocks noChangeAspect="1"/>
            </p:cNvGraphicFramePr>
            <p:nvPr>
              <p:extLst/>
            </p:nvPr>
          </p:nvGraphicFramePr>
          <p:xfrm>
            <a:off x="2123728" y="476053"/>
            <a:ext cx="404812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6" name="Equation" r:id="rId31" imgW="190440" imgH="152280" progId="Equation.DSMT4">
                    <p:embed/>
                  </p:oleObj>
                </mc:Choice>
                <mc:Fallback>
                  <p:oleObj name="Equation" r:id="rId31" imgW="190440" imgH="152280" progId="Equation.DSMT4">
                    <p:embed/>
                    <p:pic>
                      <p:nvPicPr>
                        <p:cNvPr id="36" name="物件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476053"/>
                          <a:ext cx="404812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物件 36"/>
            <p:cNvGraphicFramePr>
              <a:graphicFrameLocks noChangeAspect="1"/>
            </p:cNvGraphicFramePr>
            <p:nvPr>
              <p:extLst/>
            </p:nvPr>
          </p:nvGraphicFramePr>
          <p:xfrm>
            <a:off x="2513112" y="116632"/>
            <a:ext cx="4075112" cy="1079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7" name="Equation" r:id="rId32" imgW="1917360" imgH="507960" progId="Equation.DSMT4">
                    <p:embed/>
                  </p:oleObj>
                </mc:Choice>
                <mc:Fallback>
                  <p:oleObj name="Equation" r:id="rId32" imgW="1917360" imgH="507960" progId="Equation.DSMT4">
                    <p:embed/>
                    <p:pic>
                      <p:nvPicPr>
                        <p:cNvPr id="37" name="物件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3112" y="116632"/>
                          <a:ext cx="4075112" cy="1079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物件 37"/>
            <p:cNvGraphicFramePr>
              <a:graphicFrameLocks noChangeAspect="1"/>
            </p:cNvGraphicFramePr>
            <p:nvPr>
              <p:extLst/>
            </p:nvPr>
          </p:nvGraphicFramePr>
          <p:xfrm>
            <a:off x="757560" y="1467495"/>
            <a:ext cx="403225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8" name="Equation" r:id="rId34" imgW="190417" imgH="152334" progId="Equation.DSMT4">
                    <p:embed/>
                  </p:oleObj>
                </mc:Choice>
                <mc:Fallback>
                  <p:oleObj name="Equation" r:id="rId34" imgW="190417" imgH="152334" progId="Equation.DSMT4">
                    <p:embed/>
                    <p:pic>
                      <p:nvPicPr>
                        <p:cNvPr id="38" name="物件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560" y="1467495"/>
                          <a:ext cx="403225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物件 38"/>
            <p:cNvGraphicFramePr>
              <a:graphicFrameLocks noChangeAspect="1"/>
            </p:cNvGraphicFramePr>
            <p:nvPr>
              <p:extLst/>
            </p:nvPr>
          </p:nvGraphicFramePr>
          <p:xfrm>
            <a:off x="1261616" y="1359297"/>
            <a:ext cx="1646237" cy="512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" name="Equation" r:id="rId35" imgW="774360" imgH="241200" progId="Equation.DSMT4">
                    <p:embed/>
                  </p:oleObj>
                </mc:Choice>
                <mc:Fallback>
                  <p:oleObj name="Equation" r:id="rId35" imgW="774360" imgH="241200" progId="Equation.DSMT4">
                    <p:embed/>
                    <p:pic>
                      <p:nvPicPr>
                        <p:cNvPr id="39" name="物件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1616" y="1359297"/>
                          <a:ext cx="1646237" cy="512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物件 39"/>
            <p:cNvGraphicFramePr>
              <a:graphicFrameLocks noChangeAspect="1"/>
            </p:cNvGraphicFramePr>
            <p:nvPr>
              <p:extLst/>
            </p:nvPr>
          </p:nvGraphicFramePr>
          <p:xfrm>
            <a:off x="2917800" y="1647329"/>
            <a:ext cx="136525" cy="180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0" name="Equation" r:id="rId37" imgW="76068" imgH="101424" progId="Equation.DSMT4">
                    <p:embed/>
                  </p:oleObj>
                </mc:Choice>
                <mc:Fallback>
                  <p:oleObj name="Equation" r:id="rId37" imgW="76068" imgH="101424" progId="Equation.DSMT4">
                    <p:embed/>
                    <p:pic>
                      <p:nvPicPr>
                        <p:cNvPr id="40" name="物件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7800" y="1647329"/>
                          <a:ext cx="136525" cy="180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物件 40"/>
            <p:cNvGraphicFramePr>
              <a:graphicFrameLocks noChangeAspect="1"/>
            </p:cNvGraphicFramePr>
            <p:nvPr>
              <p:extLst/>
            </p:nvPr>
          </p:nvGraphicFramePr>
          <p:xfrm>
            <a:off x="3061816" y="1215281"/>
            <a:ext cx="3454400" cy="917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1" name="Equation" r:id="rId38" imgW="1625400" imgH="431640" progId="Equation.DSMT4">
                    <p:embed/>
                  </p:oleObj>
                </mc:Choice>
                <mc:Fallback>
                  <p:oleObj name="Equation" r:id="rId38" imgW="1625400" imgH="431640" progId="Equation.DSMT4">
                    <p:embed/>
                    <p:pic>
                      <p:nvPicPr>
                        <p:cNvPr id="41" name="物件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816" y="1215281"/>
                          <a:ext cx="3454400" cy="917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矩形 41"/>
          <p:cNvSpPr/>
          <p:nvPr/>
        </p:nvSpPr>
        <p:spPr>
          <a:xfrm>
            <a:off x="1559497" y="2391272"/>
            <a:ext cx="614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(b):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2219244" y="2636912"/>
            <a:ext cx="243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黏在一起後的瞬間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634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/>
          <p:cNvGrpSpPr/>
          <p:nvPr/>
        </p:nvGrpSpPr>
        <p:grpSpPr>
          <a:xfrm>
            <a:off x="1775521" y="188641"/>
            <a:ext cx="8234329" cy="2448669"/>
            <a:chOff x="539552" y="2132856"/>
            <a:chExt cx="8234329" cy="2448669"/>
          </a:xfrm>
        </p:grpSpPr>
        <p:sp>
          <p:nvSpPr>
            <p:cNvPr id="15" name="文字方塊 14"/>
            <p:cNvSpPr txBox="1"/>
            <p:nvPr/>
          </p:nvSpPr>
          <p:spPr>
            <a:xfrm>
              <a:off x="539552" y="2132856"/>
              <a:ext cx="82343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先考慮碰撞</a:t>
              </a: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完全非彈性碰撞</a:t>
              </a: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時間甚短</a:t>
              </a: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所以動量變化量可忽略</a:t>
              </a: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即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動量守恆</a:t>
              </a: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endPara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aphicFrame>
          <p:nvGraphicFramePr>
            <p:cNvPr id="17" name="物件 16"/>
            <p:cNvGraphicFramePr>
              <a:graphicFrameLocks noChangeAspect="1"/>
            </p:cNvGraphicFramePr>
            <p:nvPr>
              <p:extLst/>
            </p:nvPr>
          </p:nvGraphicFramePr>
          <p:xfrm>
            <a:off x="683568" y="3168204"/>
            <a:ext cx="1322388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4" name="Equation" r:id="rId3" imgW="622080" imgH="190440" progId="Equation.DSMT4">
                    <p:embed/>
                  </p:oleObj>
                </mc:Choice>
                <mc:Fallback>
                  <p:oleObj name="Equation" r:id="rId3" imgW="622080" imgH="190440" progId="Equation.DSMT4">
                    <p:embed/>
                    <p:pic>
                      <p:nvPicPr>
                        <p:cNvPr id="17" name="物件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3168204"/>
                          <a:ext cx="1322388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物件 17"/>
            <p:cNvGraphicFramePr>
              <a:graphicFrameLocks noChangeAspect="1"/>
            </p:cNvGraphicFramePr>
            <p:nvPr>
              <p:extLst/>
            </p:nvPr>
          </p:nvGraphicFramePr>
          <p:xfrm>
            <a:off x="2077137" y="3177158"/>
            <a:ext cx="403225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name="Equation" r:id="rId5" imgW="190417" imgH="152334" progId="Equation.DSMT4">
                    <p:embed/>
                  </p:oleObj>
                </mc:Choice>
                <mc:Fallback>
                  <p:oleObj name="Equation" r:id="rId5" imgW="190417" imgH="152334" progId="Equation.DSMT4">
                    <p:embed/>
                    <p:pic>
                      <p:nvPicPr>
                        <p:cNvPr id="18" name="物件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7137" y="3177158"/>
                          <a:ext cx="403225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物件 18"/>
            <p:cNvGraphicFramePr>
              <a:graphicFrameLocks noChangeAspect="1"/>
            </p:cNvGraphicFramePr>
            <p:nvPr>
              <p:extLst/>
            </p:nvPr>
          </p:nvGraphicFramePr>
          <p:xfrm>
            <a:off x="2581193" y="3087241"/>
            <a:ext cx="2320925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Equation" r:id="rId7" imgW="1091880" imgH="228600" progId="Equation.DSMT4">
                    <p:embed/>
                  </p:oleObj>
                </mc:Choice>
                <mc:Fallback>
                  <p:oleObj name="Equation" r:id="rId7" imgW="1091880" imgH="228600" progId="Equation.DSMT4">
                    <p:embed/>
                    <p:pic>
                      <p:nvPicPr>
                        <p:cNvPr id="19" name="物件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1193" y="3087241"/>
                          <a:ext cx="2320925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物件 19"/>
            <p:cNvGraphicFramePr>
              <a:graphicFrameLocks noChangeAspect="1"/>
            </p:cNvGraphicFramePr>
            <p:nvPr>
              <p:extLst/>
            </p:nvPr>
          </p:nvGraphicFramePr>
          <p:xfrm>
            <a:off x="4885449" y="3429000"/>
            <a:ext cx="136525" cy="180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name="Equation" r:id="rId9" imgW="76068" imgH="101424" progId="Equation.DSMT4">
                    <p:embed/>
                  </p:oleObj>
                </mc:Choice>
                <mc:Fallback>
                  <p:oleObj name="Equation" r:id="rId9" imgW="76068" imgH="101424" progId="Equation.DSMT4">
                    <p:embed/>
                    <p:pic>
                      <p:nvPicPr>
                        <p:cNvPr id="20" name="物件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5449" y="3429000"/>
                          <a:ext cx="136525" cy="180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物件 20"/>
            <p:cNvGraphicFramePr>
              <a:graphicFrameLocks noChangeAspect="1"/>
            </p:cNvGraphicFramePr>
            <p:nvPr>
              <p:extLst/>
            </p:nvPr>
          </p:nvGraphicFramePr>
          <p:xfrm>
            <a:off x="5101473" y="2880419"/>
            <a:ext cx="1781175" cy="836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Equation" r:id="rId11" imgW="838080" imgH="393480" progId="Equation.DSMT4">
                    <p:embed/>
                  </p:oleObj>
                </mc:Choice>
                <mc:Fallback>
                  <p:oleObj name="Equation" r:id="rId11" imgW="838080" imgH="393480" progId="Equation.DSMT4">
                    <p:embed/>
                    <p:pic>
                      <p:nvPicPr>
                        <p:cNvPr id="21" name="物件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1473" y="2880419"/>
                          <a:ext cx="1781175" cy="836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物件 21"/>
            <p:cNvGraphicFramePr>
              <a:graphicFrameLocks noChangeAspect="1"/>
            </p:cNvGraphicFramePr>
            <p:nvPr>
              <p:extLst/>
            </p:nvPr>
          </p:nvGraphicFramePr>
          <p:xfrm>
            <a:off x="1073200" y="3690938"/>
            <a:ext cx="4506912" cy="890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name="Equation" r:id="rId13" imgW="2120760" imgH="419040" progId="Equation.DSMT4">
                    <p:embed/>
                  </p:oleObj>
                </mc:Choice>
                <mc:Fallback>
                  <p:oleObj name="Equation" r:id="rId13" imgW="2120760" imgH="419040" progId="Equation.DSMT4">
                    <p:embed/>
                    <p:pic>
                      <p:nvPicPr>
                        <p:cNvPr id="22" name="物件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200" y="3690938"/>
                          <a:ext cx="4506912" cy="890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物件 22"/>
            <p:cNvGraphicFramePr>
              <a:graphicFrameLocks noChangeAspect="1"/>
            </p:cNvGraphicFramePr>
            <p:nvPr>
              <p:extLst/>
            </p:nvPr>
          </p:nvGraphicFramePr>
          <p:xfrm>
            <a:off x="611560" y="4005064"/>
            <a:ext cx="403225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" name="Equation" r:id="rId15" imgW="190417" imgH="152334" progId="Equation.DSMT4">
                    <p:embed/>
                  </p:oleObj>
                </mc:Choice>
                <mc:Fallback>
                  <p:oleObj name="Equation" r:id="rId15" imgW="190417" imgH="152334" progId="Equation.DSMT4">
                    <p:embed/>
                    <p:pic>
                      <p:nvPicPr>
                        <p:cNvPr id="23" name="物件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60" y="4005064"/>
                          <a:ext cx="403225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群組 34"/>
          <p:cNvGrpSpPr/>
          <p:nvPr/>
        </p:nvGrpSpPr>
        <p:grpSpPr>
          <a:xfrm>
            <a:off x="1847528" y="2852936"/>
            <a:ext cx="8352928" cy="1871960"/>
            <a:chOff x="683568" y="4629026"/>
            <a:chExt cx="8352928" cy="1871960"/>
          </a:xfrm>
        </p:grpSpPr>
        <p:sp>
          <p:nvSpPr>
            <p:cNvPr id="25" name="文字方塊 24"/>
            <p:cNvSpPr txBox="1"/>
            <p:nvPr/>
          </p:nvSpPr>
          <p:spPr>
            <a:xfrm>
              <a:off x="683568" y="4629026"/>
              <a:ext cx="3312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力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學</a:t>
              </a: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能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守恆</a:t>
              </a: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endPara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aphicFrame>
          <p:nvGraphicFramePr>
            <p:cNvPr id="26" name="物件 25"/>
            <p:cNvGraphicFramePr>
              <a:graphicFrameLocks noChangeAspect="1"/>
            </p:cNvGraphicFramePr>
            <p:nvPr>
              <p:extLst/>
            </p:nvPr>
          </p:nvGraphicFramePr>
          <p:xfrm>
            <a:off x="3436714" y="4671417"/>
            <a:ext cx="3511550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" name="Equation" r:id="rId16" imgW="1650960" imgH="228600" progId="Equation.DSMT4">
                    <p:embed/>
                  </p:oleObj>
                </mc:Choice>
                <mc:Fallback>
                  <p:oleObj name="Equation" r:id="rId16" imgW="1650960" imgH="228600" progId="Equation.DSMT4">
                    <p:embed/>
                    <p:pic>
                      <p:nvPicPr>
                        <p:cNvPr id="26" name="物件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6714" y="4671417"/>
                          <a:ext cx="3511550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物件 30"/>
            <p:cNvGraphicFramePr>
              <a:graphicFrameLocks noChangeAspect="1"/>
            </p:cNvGraphicFramePr>
            <p:nvPr>
              <p:extLst/>
            </p:nvPr>
          </p:nvGraphicFramePr>
          <p:xfrm>
            <a:off x="771971" y="5157937"/>
            <a:ext cx="8264525" cy="836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name="Equation" r:id="rId18" imgW="3886200" imgH="393480" progId="Equation.DSMT4">
                    <p:embed/>
                  </p:oleObj>
                </mc:Choice>
                <mc:Fallback>
                  <p:oleObj name="Equation" r:id="rId18" imgW="3886200" imgH="393480" progId="Equation.DSMT4">
                    <p:embed/>
                    <p:pic>
                      <p:nvPicPr>
                        <p:cNvPr id="31" name="物件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971" y="5157937"/>
                          <a:ext cx="8264525" cy="836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文字方塊 31"/>
            <p:cNvSpPr txBox="1"/>
            <p:nvPr/>
          </p:nvSpPr>
          <p:spPr>
            <a:xfrm>
              <a:off x="755576" y="6021288"/>
              <a:ext cx="62984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所求為</a:t>
              </a:r>
              <a:r>
                <a:rPr lang="en-US" altLang="zh-TW" sz="2400" dirty="0">
                  <a:ea typeface="標楷體" panose="03000509000000000000" pitchFamily="65" charset="-120"/>
                </a:rPr>
                <a:t>R ,</a:t>
              </a:r>
              <a:r>
                <a:rPr lang="zh-TW" altLang="en-US" sz="2400" dirty="0">
                  <a:ea typeface="標楷體" panose="03000509000000000000" pitchFamily="65" charset="-120"/>
                </a:rPr>
                <a:t>將等式整理</a:t>
              </a:r>
              <a:r>
                <a:rPr lang="en-US" altLang="zh-TW" sz="2400" dirty="0">
                  <a:ea typeface="標楷體" panose="03000509000000000000" pitchFamily="65" charset="-120"/>
                </a:rPr>
                <a:t>,</a:t>
              </a:r>
              <a:r>
                <a:rPr lang="zh-TW" altLang="en-US" sz="2400" dirty="0">
                  <a:ea typeface="標楷體" panose="03000509000000000000" pitchFamily="65" charset="-120"/>
                </a:rPr>
                <a:t>並用一元二次公式解</a:t>
              </a:r>
              <a:r>
                <a:rPr lang="en-US" altLang="zh-TW" sz="2400" dirty="0">
                  <a:ea typeface="標楷體" panose="03000509000000000000" pitchFamily="65" charset="-120"/>
                </a:rPr>
                <a:t>,</a:t>
              </a:r>
              <a:r>
                <a:rPr lang="zh-TW" altLang="en-US" sz="2400" dirty="0">
                  <a:ea typeface="標楷體" panose="03000509000000000000" pitchFamily="65" charset="-120"/>
                </a:rPr>
                <a:t> 得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graphicFrame>
          <p:nvGraphicFramePr>
            <p:cNvPr id="33" name="物件 32"/>
            <p:cNvGraphicFramePr>
              <a:graphicFrameLocks noChangeAspect="1"/>
            </p:cNvGraphicFramePr>
            <p:nvPr>
              <p:extLst/>
            </p:nvPr>
          </p:nvGraphicFramePr>
          <p:xfrm>
            <a:off x="7014840" y="6069186"/>
            <a:ext cx="180975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" name="Equation" r:id="rId20" imgW="850680" imgH="203040" progId="Equation.DSMT4">
                    <p:embed/>
                  </p:oleObj>
                </mc:Choice>
                <mc:Fallback>
                  <p:oleObj name="Equation" r:id="rId20" imgW="850680" imgH="203040" progId="Equation.DSMT4">
                    <p:embed/>
                    <p:pic>
                      <p:nvPicPr>
                        <p:cNvPr id="33" name="物件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4840" y="6069186"/>
                          <a:ext cx="180975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5402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ure_14_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868" y="1059240"/>
            <a:ext cx="3002990" cy="244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" name="物件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060311"/>
              </p:ext>
            </p:extLst>
          </p:nvPr>
        </p:nvGraphicFramePr>
        <p:xfrm>
          <a:off x="3290048" y="1739226"/>
          <a:ext cx="44894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Equation" r:id="rId4" imgW="2311200" imgH="253800" progId="Equation.DSMT4">
                  <p:embed/>
                </p:oleObj>
              </mc:Choice>
              <mc:Fallback>
                <p:oleObj name="Equation" r:id="rId4" imgW="2311200" imgH="253800" progId="Equation.DSMT4">
                  <p:embed/>
                  <p:pic>
                    <p:nvPicPr>
                      <p:cNvPr id="47" name="物件 4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0048" y="1739226"/>
                        <a:ext cx="448945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物件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699516"/>
              </p:ext>
            </p:extLst>
          </p:nvPr>
        </p:nvGraphicFramePr>
        <p:xfrm>
          <a:off x="1543060" y="2352039"/>
          <a:ext cx="6881813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Equation" r:id="rId6" imgW="3543120" imgH="419040" progId="Equation.DSMT4">
                  <p:embed/>
                </p:oleObj>
              </mc:Choice>
              <mc:Fallback>
                <p:oleObj name="Equation" r:id="rId6" imgW="3543120" imgH="419040" progId="Equation.DSMT4">
                  <p:embed/>
                  <p:pic>
                    <p:nvPicPr>
                      <p:cNvPr id="38" name="物件 3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3060" y="2352039"/>
                        <a:ext cx="6881813" cy="81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物件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750541"/>
              </p:ext>
            </p:extLst>
          </p:nvPr>
        </p:nvGraphicFramePr>
        <p:xfrm>
          <a:off x="1739153" y="3699634"/>
          <a:ext cx="8212137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" name="Equation" r:id="rId8" imgW="4228920" imgH="838080" progId="Equation.DSMT4">
                  <p:embed/>
                </p:oleObj>
              </mc:Choice>
              <mc:Fallback>
                <p:oleObj name="Equation" r:id="rId8" imgW="4228920" imgH="838080" progId="Equation.DSMT4">
                  <p:embed/>
                  <p:pic>
                    <p:nvPicPr>
                      <p:cNvPr id="47" name="物件 4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39153" y="3699634"/>
                        <a:ext cx="8212137" cy="163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物件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256542"/>
              </p:ext>
            </p:extLst>
          </p:nvPr>
        </p:nvGraphicFramePr>
        <p:xfrm>
          <a:off x="471068" y="5452834"/>
          <a:ext cx="17049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Equation" r:id="rId10" imgW="876240" imgH="419040" progId="Equation.DSMT4">
                  <p:embed/>
                </p:oleObj>
              </mc:Choice>
              <mc:Fallback>
                <p:oleObj name="Equation" r:id="rId10" imgW="876240" imgH="419040" progId="Equation.DSMT4">
                  <p:embed/>
                  <p:pic>
                    <p:nvPicPr>
                      <p:cNvPr id="47" name="物件 4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1068" y="5452834"/>
                        <a:ext cx="1704975" cy="81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" name="圖片 58" descr="PSE4_ISM_Ch14_Win [相容模式] - Word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9" t="31741" r="9507" b="44052"/>
          <a:stretch/>
        </p:blipFill>
        <p:spPr>
          <a:xfrm>
            <a:off x="8836118" y="4724438"/>
            <a:ext cx="3176490" cy="1614196"/>
          </a:xfrm>
          <a:prstGeom prst="rect">
            <a:avLst/>
          </a:prstGeom>
        </p:spPr>
      </p:pic>
      <p:graphicFrame>
        <p:nvGraphicFramePr>
          <p:cNvPr id="63" name="物件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775900"/>
              </p:ext>
            </p:extLst>
          </p:nvPr>
        </p:nvGraphicFramePr>
        <p:xfrm>
          <a:off x="4066988" y="3352024"/>
          <a:ext cx="17780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Equation" r:id="rId13" imgW="914400" imgH="190440" progId="Equation.DSMT4">
                  <p:embed/>
                </p:oleObj>
              </mc:Choice>
              <mc:Fallback>
                <p:oleObj name="Equation" r:id="rId13" imgW="914400" imgH="190440" progId="Equation.DSMT4">
                  <p:embed/>
                  <p:pic>
                    <p:nvPicPr>
                      <p:cNvPr id="42" name="物件 4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66988" y="3352024"/>
                        <a:ext cx="1778000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文字方塊 2051"/>
          <p:cNvSpPr txBox="1"/>
          <p:nvPr/>
        </p:nvSpPr>
        <p:spPr>
          <a:xfrm>
            <a:off x="71718" y="1885065"/>
            <a:ext cx="321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達平衡時伸長量為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 smtClean="0"/>
              <a:t>，淨力矩：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45954" y="2635636"/>
            <a:ext cx="321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伸長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TW" altLang="en-US" dirty="0" smtClean="0"/>
              <a:t>時力矩：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3780" y="3340621"/>
            <a:ext cx="3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偏移角度極小時，由泰勒展開式可得：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73780" y="3950637"/>
            <a:ext cx="161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TW" altLang="en-US" dirty="0" smtClean="0"/>
              <a:t>代回可</a:t>
            </a:r>
            <a:r>
              <a:rPr lang="zh-TW" altLang="en-US" dirty="0"/>
              <a:t>得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6311" y="5718484"/>
            <a:ext cx="58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又</a:t>
            </a:r>
            <a:endParaRPr lang="zh-TW" altLang="en-US" dirty="0"/>
          </a:p>
        </p:txBody>
      </p:sp>
      <p:graphicFrame>
        <p:nvGraphicFramePr>
          <p:cNvPr id="75" name="物件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2818"/>
              </p:ext>
            </p:extLst>
          </p:nvPr>
        </p:nvGraphicFramePr>
        <p:xfrm>
          <a:off x="3657599" y="5402033"/>
          <a:ext cx="439578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Equation" r:id="rId15" imgW="2260440" imgH="444240" progId="Equation.DSMT4">
                  <p:embed/>
                </p:oleObj>
              </mc:Choice>
              <mc:Fallback>
                <p:oleObj name="Equation" r:id="rId15" imgW="2260440" imgH="444240" progId="Equation.DSMT4">
                  <p:embed/>
                  <p:pic>
                    <p:nvPicPr>
                      <p:cNvPr id="42" name="物件 4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57599" y="5402033"/>
                        <a:ext cx="4395787" cy="86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文字方塊 75"/>
          <p:cNvSpPr txBox="1"/>
          <p:nvPr/>
        </p:nvSpPr>
        <p:spPr>
          <a:xfrm>
            <a:off x="2544942" y="5704048"/>
            <a:ext cx="11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故可得知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0" y="64728"/>
            <a:ext cx="120716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HW11-2: </a:t>
            </a:r>
            <a:r>
              <a:rPr lang="it-IT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it-IT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14-11</a:t>
            </a:r>
            <a:r>
              <a:rPr lang="zh-TW" alt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Giancoli (pp. </a:t>
            </a:r>
            <a:r>
              <a:rPr lang="it-IT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389)</a:t>
            </a:r>
            <a:endParaRPr lang="en-US" altLang="zh-TW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meter stick of mass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pivoted on a hinge at one end and held horizontal by a spring with spring constant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attached at the other end (Fig. 14–28). If the stick oscillates up and down slightly, what is its frequency?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Write a torque equation about the hinge.]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2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PSE4_ISM_Ch14_Win [相容模式] - Wor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0" t="24623" r="19339" b="42575"/>
          <a:stretch/>
        </p:blipFill>
        <p:spPr>
          <a:xfrm>
            <a:off x="450862" y="2607176"/>
            <a:ext cx="3187916" cy="1672799"/>
          </a:xfrm>
          <a:prstGeom prst="rect">
            <a:avLst/>
          </a:prstGeom>
        </p:spPr>
      </p:pic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0" y="892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6" name="物件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419204"/>
              </p:ext>
            </p:extLst>
          </p:nvPr>
        </p:nvGraphicFramePr>
        <p:xfrm>
          <a:off x="5344272" y="2598559"/>
          <a:ext cx="6396038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4" imgW="3288960" imgH="431640" progId="Equation.DSMT4">
                  <p:embed/>
                </p:oleObj>
              </mc:Choice>
              <mc:Fallback>
                <p:oleObj name="Equation" r:id="rId4" imgW="3288960" imgH="431640" progId="Equation.DSMT4">
                  <p:embed/>
                  <p:pic>
                    <p:nvPicPr>
                      <p:cNvPr id="20" name="物件 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44272" y="2598559"/>
                        <a:ext cx="6396038" cy="836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4936801" y="2300974"/>
            <a:ext cx="1773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平衡時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TW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TW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99448" y="3484145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此結果與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</a:t>
            </a:r>
            <a:endParaRPr lang="en-US" altLang="zh-TW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物件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341398"/>
              </p:ext>
            </p:extLst>
          </p:nvPr>
        </p:nvGraphicFramePr>
        <p:xfrm>
          <a:off x="913623" y="4279976"/>
          <a:ext cx="13096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Equation" r:id="rId6" imgW="672840" imgH="228600" progId="Equation.DSMT4">
                  <p:embed/>
                </p:oleObj>
              </mc:Choice>
              <mc:Fallback>
                <p:oleObj name="Equation" r:id="rId6" imgW="672840" imgH="228600" progId="Equation.DSMT4">
                  <p:embed/>
                  <p:pic>
                    <p:nvPicPr>
                      <p:cNvPr id="20" name="物件 1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3623" y="4279976"/>
                        <a:ext cx="1309687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物件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194240"/>
              </p:ext>
            </p:extLst>
          </p:nvPr>
        </p:nvGraphicFramePr>
        <p:xfrm>
          <a:off x="215105" y="4853576"/>
          <a:ext cx="11217275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8" imgW="5765760" imgH="990360" progId="Equation.DSMT4">
                  <p:embed/>
                </p:oleObj>
              </mc:Choice>
              <mc:Fallback>
                <p:oleObj name="Equation" r:id="rId8" imgW="5765760" imgH="990360" progId="Equation.DSMT4">
                  <p:embed/>
                  <p:pic>
                    <p:nvPicPr>
                      <p:cNvPr id="30" name="物件 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5105" y="4853576"/>
                        <a:ext cx="11217275" cy="1919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物件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258701"/>
              </p:ext>
            </p:extLst>
          </p:nvPr>
        </p:nvGraphicFramePr>
        <p:xfrm>
          <a:off x="282592" y="4653637"/>
          <a:ext cx="12858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Equation" r:id="rId10" imgW="660240" imgH="228600" progId="Equation.DSMT4">
                  <p:embed/>
                </p:oleObj>
              </mc:Choice>
              <mc:Fallback>
                <p:oleObj name="Equation" r:id="rId10" imgW="660240" imgH="228600" progId="Equation.DSMT4">
                  <p:embed/>
                  <p:pic>
                    <p:nvPicPr>
                      <p:cNvPr id="37" name="物件 3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2592" y="4653637"/>
                        <a:ext cx="1285875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768013"/>
              </p:ext>
            </p:extLst>
          </p:nvPr>
        </p:nvGraphicFramePr>
        <p:xfrm>
          <a:off x="4936801" y="4138142"/>
          <a:ext cx="4225128" cy="594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Equation" r:id="rId12" imgW="2679480" imgH="291960" progId="Equation.DSMT4">
                  <p:embed/>
                </p:oleObj>
              </mc:Choice>
              <mc:Fallback>
                <p:oleObj name="Equation" r:id="rId12" imgW="2679480" imgH="291960" progId="Equation.DSMT4">
                  <p:embed/>
                  <p:pic>
                    <p:nvPicPr>
                      <p:cNvPr id="7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6801" y="4138142"/>
                        <a:ext cx="4225128" cy="594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0" y="-23965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HW11-3: </a:t>
            </a:r>
            <a:r>
              <a:rPr lang="it-IT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it-IT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14-84</a:t>
            </a:r>
            <a:r>
              <a:rPr lang="zh-TW" alt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Giancoli (pp. 393)</a:t>
            </a:r>
            <a:endParaRPr lang="en-US" altLang="zh-TW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some diatomic molecules, the force each atom exerts on the other can be approximated by 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F= -C/r</a:t>
            </a:r>
            <a:r>
              <a:rPr lang="en-US" altLang="zh-TW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D/r</a:t>
            </a:r>
            <a:r>
              <a:rPr lang="en-US" altLang="zh-TW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where r is the atomic separation and C and D are positive constants. </a:t>
            </a:r>
          </a:p>
          <a:p>
            <a:pPr marL="342900" indent="-342900" algn="just">
              <a:buAutoNum type="alphaLcParenBoth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F vs. r from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= 0.8D/C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to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= 4D/C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Show that equilibrium occurs at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= r</a:t>
            </a:r>
            <a:r>
              <a:rPr lang="en-US" altLang="zh-TW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D/C  </a:t>
            </a:r>
          </a:p>
          <a:p>
            <a:pPr algn="just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Let </a:t>
            </a:r>
            <a:r>
              <a:rPr lang="el-GR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= r - r</a:t>
            </a:r>
            <a:r>
              <a:rPr lang="en-US" altLang="zh-TW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 small displacement from equilibrium, where </a:t>
            </a:r>
            <a:r>
              <a:rPr lang="el-GR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r</a:t>
            </a:r>
            <a:r>
              <a:rPr lang="en-US" altLang="zh-TW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Show that for such small displacements, the motion is approximately simple harmonic, and (d) determine the force constant. </a:t>
            </a:r>
          </a:p>
          <a:p>
            <a:pPr algn="just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 What is the period of such motion? </a:t>
            </a:r>
          </a:p>
          <a:p>
            <a:pPr algn="just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[Hint: Assume one atom is kept at rest.]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4234234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-34323" y="2670306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305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81445"/>
            <a:ext cx="119525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因為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正比於位移       ，且兩者方向相反（差一負號），所以此為簡諧運動。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簡諧運動：                       ，其中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為彈性常數，故可得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由課本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Eq.14-7b ( P.374 )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，可得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488071"/>
              </p:ext>
            </p:extLst>
          </p:nvPr>
        </p:nvGraphicFramePr>
        <p:xfrm>
          <a:off x="2081796" y="81445"/>
          <a:ext cx="395287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3" imgW="203040" imgH="164880" progId="Equation.DSMT4">
                  <p:embed/>
                </p:oleObj>
              </mc:Choice>
              <mc:Fallback>
                <p:oleObj name="Equation" r:id="rId3" imgW="203040" imgH="164880" progId="Equation.DSMT4">
                  <p:embed/>
                  <p:pic>
                    <p:nvPicPr>
                      <p:cNvPr id="30" name="物件 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1796" y="81445"/>
                        <a:ext cx="395287" cy="319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493102"/>
              </p:ext>
            </p:extLst>
          </p:nvPr>
        </p:nvGraphicFramePr>
        <p:xfrm>
          <a:off x="1489950" y="661875"/>
          <a:ext cx="12604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5" imgW="647640" imgH="177480" progId="Equation.DSMT4">
                  <p:embed/>
                </p:oleObj>
              </mc:Choice>
              <mc:Fallback>
                <p:oleObj name="Equation" r:id="rId5" imgW="647640" imgH="17748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9950" y="661875"/>
                        <a:ext cx="1260475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12465"/>
              </p:ext>
            </p:extLst>
          </p:nvPr>
        </p:nvGraphicFramePr>
        <p:xfrm>
          <a:off x="5976257" y="392794"/>
          <a:ext cx="308768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7" imgW="1587240" imgH="457200" progId="Equation.DSMT4">
                  <p:embed/>
                </p:oleObj>
              </mc:Choice>
              <mc:Fallback>
                <p:oleObj name="Equation" r:id="rId7" imgW="1587240" imgH="45720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76257" y="392794"/>
                        <a:ext cx="3087688" cy="88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408777"/>
              </p:ext>
            </p:extLst>
          </p:nvPr>
        </p:nvGraphicFramePr>
        <p:xfrm>
          <a:off x="382166" y="1974876"/>
          <a:ext cx="28178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9" imgW="1447560" imgH="457200" progId="Equation.DSMT4">
                  <p:embed/>
                </p:oleObj>
              </mc:Choice>
              <mc:Fallback>
                <p:oleObj name="Equation" r:id="rId9" imgW="1447560" imgH="45720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2166" y="1974876"/>
                        <a:ext cx="2817813" cy="88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933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806</Words>
  <Application>Microsoft Office PowerPoint</Application>
  <PresentationFormat>寬螢幕</PresentationFormat>
  <Paragraphs>61</Paragraphs>
  <Slides>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Equation</vt:lpstr>
      <vt:lpstr>GP HW11 (CH 14)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 HW11 (CH 14)</dc:title>
  <dc:creator>斯婷 莊</dc:creator>
  <cp:lastModifiedBy>mike</cp:lastModifiedBy>
  <cp:revision>27</cp:revision>
  <dcterms:created xsi:type="dcterms:W3CDTF">2018-11-03T14:05:59Z</dcterms:created>
  <dcterms:modified xsi:type="dcterms:W3CDTF">2018-11-05T23:45:18Z</dcterms:modified>
</cp:coreProperties>
</file>