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30.emf"/><Relationship Id="rId7" Type="http://schemas.openxmlformats.org/officeDocument/2006/relationships/image" Target="../media/image33.wmf"/><Relationship Id="rId2" Type="http://schemas.openxmlformats.org/officeDocument/2006/relationships/image" Target="../media/image25.emf"/><Relationship Id="rId1" Type="http://schemas.openxmlformats.org/officeDocument/2006/relationships/image" Target="../media/image29.emf"/><Relationship Id="rId6" Type="http://schemas.openxmlformats.org/officeDocument/2006/relationships/image" Target="../media/image32.emf"/><Relationship Id="rId5" Type="http://schemas.openxmlformats.org/officeDocument/2006/relationships/image" Target="../media/image31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1BB88-9948-4B70-A45F-481DC39A442D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2ED1D-3003-47AA-9B33-5C0A2F9519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54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98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51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54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90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3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26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31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39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2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53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8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2A0A-7CA5-476B-8581-272057319F5D}" type="datetimeFigureOut">
              <a:rPr lang="zh-TW" altLang="en-US" smtClean="0"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12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w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5.e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4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22.w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39.jpe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HW12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 14)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1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046914" y="115572"/>
            <a:ext cx="8496945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79388" indent="-179388" eaLnBrk="1" hangingPunct="1">
              <a:lnSpc>
                <a:spcPct val="130000"/>
              </a:lnSpc>
            </a:pPr>
            <a:r>
              <a:rPr kumimoji="1" lang="en-US" altLang="zh-TW" sz="1800" dirty="0">
                <a:solidFill>
                  <a:prstClr val="black"/>
                </a:solidFill>
                <a:latin typeface="Times New Roman" charset="0"/>
                <a:ea typeface="新細明體"/>
                <a:cs typeface="Times New Roman" charset="0"/>
              </a:rPr>
              <a:t>A particle with mass</a:t>
            </a:r>
            <a:r>
              <a:rPr kumimoji="1" lang="en-US" altLang="zh-TW" sz="1800" b="1" i="1" dirty="0">
                <a:solidFill>
                  <a:prstClr val="black"/>
                </a:solidFill>
                <a:latin typeface="Times New Roman" charset="0"/>
                <a:ea typeface="新細明體"/>
                <a:cs typeface="Times New Roman" charset="0"/>
              </a:rPr>
              <a:t> m </a:t>
            </a:r>
            <a:r>
              <a:rPr kumimoji="1" lang="en-US" altLang="zh-TW" sz="1800" dirty="0">
                <a:solidFill>
                  <a:prstClr val="black"/>
                </a:solidFill>
                <a:latin typeface="Times New Roman" charset="0"/>
                <a:ea typeface="新細明體"/>
                <a:cs typeface="Times New Roman" charset="0"/>
              </a:rPr>
              <a:t>and velocity                            moves in </a:t>
            </a:r>
            <a:r>
              <a:rPr kumimoji="1" lang="en-US" sz="1800" dirty="0">
                <a:solidFill>
                  <a:prstClr val="black"/>
                </a:solidFill>
                <a:latin typeface="Times New Roman" charset="0"/>
              </a:rPr>
              <a:t>a one-dimensional potential                                               , where </a:t>
            </a:r>
            <a:r>
              <a:rPr kumimoji="1" lang="en-US" sz="1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sz="18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sz="1800" dirty="0">
                <a:solidFill>
                  <a:prstClr val="black"/>
                </a:solidFill>
                <a:latin typeface="Symbol" charset="0"/>
                <a:cs typeface="Symbol" charset="0"/>
              </a:rPr>
              <a:t> </a:t>
            </a:r>
            <a:r>
              <a:rPr kumimoji="1" lang="en-US" sz="1800" dirty="0">
                <a:solidFill>
                  <a:prstClr val="black"/>
                </a:solidFill>
                <a:latin typeface="Times New Roman" charset="0"/>
                <a:cs typeface="Times New Roman" charset="0"/>
              </a:rPr>
              <a:t>and </a:t>
            </a:r>
            <a:r>
              <a:rPr kumimoji="1" lang="en-US" sz="1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sz="1800" dirty="0">
                <a:solidFill>
                  <a:prstClr val="black"/>
                </a:solidFill>
                <a:latin typeface="Times New Roman" charset="0"/>
                <a:cs typeface="Times New Roman" charset="0"/>
              </a:rPr>
              <a:t> are positive constants and </a:t>
            </a:r>
            <a:r>
              <a:rPr kumimoji="1" lang="en-US" sz="1800" b="1" i="1" dirty="0">
                <a:solidFill>
                  <a:prstClr val="black"/>
                </a:solidFill>
                <a:latin typeface="Times New Roman" charset="0"/>
                <a:cs typeface="Times New Roman" charset="0"/>
              </a:rPr>
              <a:t>r </a:t>
            </a:r>
            <a:r>
              <a:rPr kumimoji="1" lang="en-US" sz="1800" dirty="0">
                <a:solidFill>
                  <a:prstClr val="black"/>
                </a:solidFill>
                <a:latin typeface="Times New Roman" charset="0"/>
                <a:cs typeface="Times New Roman" charset="0"/>
              </a:rPr>
              <a:t>&gt; 0.</a:t>
            </a:r>
            <a:endParaRPr kumimoji="1" lang="en-US" altLang="zh-TW" sz="1800" dirty="0">
              <a:solidFill>
                <a:prstClr val="black"/>
              </a:solidFill>
              <a:latin typeface="Times New Roman" charset="0"/>
              <a:ea typeface="新細明體"/>
              <a:cs typeface="Times New Roman" charset="0"/>
            </a:endParaRPr>
          </a:p>
        </p:txBody>
      </p:sp>
      <p:graphicFrame>
        <p:nvGraphicFramePr>
          <p:cNvPr id="3" name="物件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695590"/>
              </p:ext>
            </p:extLst>
          </p:nvPr>
        </p:nvGraphicFramePr>
        <p:xfrm>
          <a:off x="2351595" y="415216"/>
          <a:ext cx="2280749" cy="72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3" imgW="1790700" imgH="571500" progId="Equation.DSMT4">
                  <p:embed/>
                </p:oleObj>
              </mc:Choice>
              <mc:Fallback>
                <p:oleObj name="Equation" r:id="rId3" imgW="1790700" imgH="571500" progId="Equation.DSMT4">
                  <p:embed/>
                  <p:pic>
                    <p:nvPicPr>
                      <p:cNvPr id="3" name="物件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95" y="415216"/>
                        <a:ext cx="2280749" cy="727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768615"/>
              </p:ext>
            </p:extLst>
          </p:nvPr>
        </p:nvGraphicFramePr>
        <p:xfrm>
          <a:off x="4517797" y="131256"/>
          <a:ext cx="1442517" cy="40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5" imgW="812800" imgH="228600" progId="Equation.DSMT4">
                  <p:embed/>
                </p:oleObj>
              </mc:Choice>
              <mc:Fallback>
                <p:oleObj name="Equation" r:id="rId5" imgW="812800" imgH="22860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7797" y="131256"/>
                        <a:ext cx="1442517" cy="406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85393" y="1165220"/>
            <a:ext cx="11988799" cy="1887696"/>
            <a:chOff x="-1120019" y="4200862"/>
            <a:chExt cx="12173531" cy="1887696"/>
          </a:xfrm>
        </p:grpSpPr>
        <p:sp>
          <p:nvSpPr>
            <p:cNvPr id="6" name="矩形 5"/>
            <p:cNvSpPr/>
            <p:nvPr/>
          </p:nvSpPr>
          <p:spPr>
            <a:xfrm>
              <a:off x="-1120019" y="4200862"/>
              <a:ext cx="12173531" cy="18876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ts val="2000"/>
                </a:lnSpc>
                <a:buFontTx/>
                <a:buAutoNum type="alphaLcParenR"/>
              </a:pPr>
              <a:r>
                <a:rPr kumimoji="1" lang="en-US" dirty="0">
                  <a:solidFill>
                    <a:prstClr val="black"/>
                  </a:solidFill>
                  <a:latin typeface="Times New Roman" charset="0"/>
                  <a:ea typeface="新細明體" charset="0"/>
                  <a:cs typeface="Times New Roman" charset="0"/>
                </a:rPr>
                <a:t>There is a static equilibrium point at </a:t>
              </a:r>
              <a:r>
                <a:rPr kumimoji="1" lang="en-US" b="1" i="1" dirty="0">
                  <a:solidFill>
                    <a:prstClr val="black"/>
                  </a:solidFill>
                  <a:latin typeface="Times New Roman" charset="0"/>
                  <a:ea typeface="新細明體" charset="0"/>
                  <a:cs typeface="Times New Roman" charset="0"/>
                </a:rPr>
                <a:t>r </a:t>
              </a:r>
              <a:r>
                <a:rPr kumimoji="1" lang="en-US" b="1" dirty="0">
                  <a:solidFill>
                    <a:prstClr val="black"/>
                  </a:solidFill>
                  <a:latin typeface="Times New Roman" charset="0"/>
                  <a:ea typeface="新細明體" charset="0"/>
                  <a:cs typeface="Times New Roman" charset="0"/>
                </a:rPr>
                <a:t>= </a:t>
              </a:r>
              <a:r>
                <a:rPr kumimoji="1" lang="en-US" b="1" i="1" dirty="0">
                  <a:solidFill>
                    <a:prstClr val="black"/>
                  </a:solidFill>
                  <a:latin typeface="Times New Roman" charset="0"/>
                  <a:ea typeface="新細明體" charset="0"/>
                  <a:cs typeface="Times New Roman" charset="0"/>
                </a:rPr>
                <a:t>r</a:t>
              </a:r>
              <a:r>
                <a:rPr kumimoji="1" lang="en-US" b="1" baseline="-25000" dirty="0">
                  <a:solidFill>
                    <a:prstClr val="black"/>
                  </a:solidFill>
                  <a:latin typeface="Times New Roman" charset="0"/>
                  <a:ea typeface="新細明體" charset="0"/>
                  <a:cs typeface="Times New Roman" charset="0"/>
                </a:rPr>
                <a:t>0</a:t>
              </a:r>
              <a:r>
                <a:rPr kumimoji="1" lang="en-US" b="1" dirty="0">
                  <a:solidFill>
                    <a:prstClr val="black"/>
                  </a:solidFill>
                  <a:latin typeface="Times New Roman" charset="0"/>
                  <a:ea typeface="新細明體" charset="0"/>
                  <a:cs typeface="Times New Roman" charset="0"/>
                </a:rPr>
                <a:t> </a:t>
              </a:r>
              <a:r>
                <a:rPr kumimoji="1" lang="en-US" dirty="0">
                  <a:solidFill>
                    <a:prstClr val="black"/>
                  </a:solidFill>
                  <a:latin typeface="Times New Roman" charset="0"/>
                  <a:ea typeface="新細明體" charset="0"/>
                  <a:cs typeface="Times New Roman" charset="0"/>
                </a:rPr>
                <a:t>for this potential. 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Find the equilibrium point 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r</a:t>
              </a:r>
              <a:r>
                <a:rPr kumimoji="1" lang="en-US" altLang="zh-TW" b="1" baseline="-25000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0 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and the potential at this point in terms of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 A</a:t>
              </a:r>
              <a:r>
                <a:rPr kumimoji="1" lang="en-US" altLang="zh-TW" dirty="0">
                  <a:solidFill>
                    <a:prstClr val="black"/>
                  </a:solidFill>
                  <a:latin typeface="Symbol" charset="0"/>
                  <a:ea typeface="新細明體"/>
                  <a:cs typeface="Symbol" charset="0"/>
                </a:rPr>
                <a:t> 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Times New Roman" charset="0"/>
                </a:rPr>
                <a:t>and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Times New Roman" charset="0"/>
                </a:rPr>
                <a:t> </a:t>
              </a:r>
              <a:r>
                <a:rPr kumimoji="1" 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新細明體" charset="0"/>
                  <a:cs typeface="Times New Roman" panose="02020603050405020304" pitchFamily="18" charset="0"/>
                </a:rPr>
                <a:t>U</a:t>
              </a:r>
              <a:r>
                <a:rPr kumimoji="1" lang="en-US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新細明體" charset="0"/>
                  <a:cs typeface="Times New Roman" panose="02020603050405020304" pitchFamily="18" charset="0"/>
                </a:rPr>
                <a:t>0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Times New Roman" charset="0"/>
                </a:rPr>
                <a:t>.</a:t>
              </a:r>
            </a:p>
            <a:p>
              <a:pPr marL="342900" indent="-342900">
                <a:lnSpc>
                  <a:spcPts val="2000"/>
                </a:lnSpc>
                <a:buFontTx/>
                <a:buAutoNum type="alphaLcParenR"/>
              </a:pP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Times New Roman" charset="0"/>
                </a:rPr>
                <a:t>Find the equation of motion for this system. </a:t>
              </a:r>
            </a:p>
            <a:p>
              <a:pPr marL="342900" indent="-342900">
                <a:lnSpc>
                  <a:spcPts val="2000"/>
                </a:lnSpc>
                <a:buFontTx/>
                <a:buAutoNum type="alphaLcParenR"/>
              </a:pP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Near the equilibrium point 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r</a:t>
              </a:r>
              <a:r>
                <a:rPr kumimoji="1" lang="en-US" altLang="zh-TW" b="1" baseline="-25000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0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, the system can be approximated as a simple harmonic oscillator (SHO). Let 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r </a:t>
              </a:r>
              <a:r>
                <a:rPr kumimoji="1" lang="en-US" altLang="zh-TW" b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=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 r</a:t>
              </a:r>
              <a:r>
                <a:rPr kumimoji="1" lang="en-US" altLang="zh-TW" b="1" baseline="-25000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0 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+ x</a:t>
              </a:r>
              <a:r>
                <a:rPr kumimoji="1" lang="en-US" altLang="zh-TW" b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,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 rewrite the equation of motion in part b) as function of 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x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 by using the formula</a:t>
              </a:r>
            </a:p>
            <a:p>
              <a:pPr>
                <a:lnSpc>
                  <a:spcPts val="2000"/>
                </a:lnSpc>
              </a:pPr>
              <a:endParaRPr kumimoji="1" lang="en-US" altLang="zh-TW" dirty="0">
                <a:solidFill>
                  <a:prstClr val="black"/>
                </a:solidFill>
                <a:latin typeface="Times New Roman" charset="0"/>
                <a:ea typeface="新細明體"/>
                <a:cs typeface="新細明體" charset="0"/>
              </a:endParaRPr>
            </a:p>
            <a:p>
              <a:pPr>
                <a:lnSpc>
                  <a:spcPts val="2000"/>
                </a:lnSpc>
              </a:pPr>
              <a:r>
                <a:rPr kumimoji="1" lang="en-US" altLang="zh-TW" dirty="0" smtClean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d) Find 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the period of this particle</a:t>
              </a:r>
              <a:r>
                <a:rPr kumimoji="1" lang="en-US" altLang="zh-TW" b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 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in terms of 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r</a:t>
              </a:r>
              <a:r>
                <a:rPr kumimoji="1" lang="en-US" altLang="zh-TW" b="1" baseline="-25000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0</a:t>
              </a:r>
              <a:r>
                <a:rPr kumimoji="1" lang="en-US" altLang="zh-TW" b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, 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m</a:t>
              </a:r>
              <a:r>
                <a:rPr kumimoji="1" lang="en-US" altLang="zh-TW" b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, 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Times New Roman" charset="0"/>
                </a:rPr>
                <a:t>and/or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Times New Roman" charset="0"/>
                </a:rPr>
                <a:t> 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U</a:t>
              </a:r>
              <a:r>
                <a:rPr kumimoji="1" lang="en-US" altLang="zh-TW" b="1" baseline="-25000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0</a:t>
              </a:r>
              <a:r>
                <a:rPr kumimoji="1" lang="en-US" altLang="zh-TW" b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.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 </a:t>
              </a:r>
              <a:endParaRPr lang="zh-TW" altLang="en-US" dirty="0">
                <a:solidFill>
                  <a:prstClr val="black"/>
                </a:solidFill>
                <a:latin typeface="Calibri"/>
                <a:ea typeface="新細明體"/>
                <a:cs typeface="新細明體" charset="0"/>
              </a:endParaRPr>
            </a:p>
          </p:txBody>
        </p:sp>
        <p:graphicFrame>
          <p:nvGraphicFramePr>
            <p:cNvPr id="7" name="物件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0709695"/>
                </p:ext>
              </p:extLst>
            </p:nvPr>
          </p:nvGraphicFramePr>
          <p:xfrm>
            <a:off x="5969744" y="5196363"/>
            <a:ext cx="3616702" cy="473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" name="Equation" r:id="rId7" imgW="62903100" imgH="6731000" progId="Equation.DSMT4">
                    <p:embed/>
                  </p:oleObj>
                </mc:Choice>
                <mc:Fallback>
                  <p:oleObj name="Equation" r:id="rId7" imgW="62903100" imgH="6731000" progId="Equation.DSMT4">
                    <p:embed/>
                    <p:pic>
                      <p:nvPicPr>
                        <p:cNvPr id="7" name="物件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9744" y="5196363"/>
                          <a:ext cx="3616702" cy="473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185393" y="178258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u="sng" dirty="0" smtClean="0"/>
              <a:t>HW12-1:</a:t>
            </a:r>
            <a:endParaRPr lang="en-US" altLang="zh-TW" b="1" u="sng" dirty="0"/>
          </a:p>
        </p:txBody>
      </p:sp>
      <p:sp>
        <p:nvSpPr>
          <p:cNvPr id="9" name="TextBox 1"/>
          <p:cNvSpPr txBox="1"/>
          <p:nvPr/>
        </p:nvSpPr>
        <p:spPr>
          <a:xfrm>
            <a:off x="110536" y="3305263"/>
            <a:ext cx="79764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b="1" u="sng" dirty="0" smtClean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HW12-2:</a:t>
            </a:r>
            <a:r>
              <a:rPr kumimoji="1" lang="en-US" b="1" dirty="0" smtClean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A uniform rod with length 2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l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, mass 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M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hang from one end and the center of rod is attached with a horizontal massless spring with spring constant 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k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(left figure shown below). This spring is initially at the equilibrium position (</a:t>
            </a:r>
            <a:r>
              <a:rPr kumimoji="1" lang="en-US" b="1" dirty="0" err="1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θ</a:t>
            </a:r>
            <a:r>
              <a:rPr kumimoji="1" lang="en-US" b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= 0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). Now the rod is displaced by a small angle </a:t>
            </a:r>
            <a:r>
              <a:rPr kumimoji="1" lang="en-US" b="1" dirty="0" err="1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θ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(left figure below) from the vertical position and is then released. Assume the angle </a:t>
            </a:r>
            <a:r>
              <a:rPr kumimoji="1" lang="en-US" b="1" dirty="0" err="1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θ</a:t>
            </a:r>
            <a:r>
              <a:rPr kumimoji="1" lang="en-US" b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is so small such that </a:t>
            </a:r>
            <a:r>
              <a:rPr kumimoji="1" lang="en-US" b="1" dirty="0" err="1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sinθ</a:t>
            </a:r>
            <a:r>
              <a:rPr kumimoji="1" lang="en-US" b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~ </a:t>
            </a:r>
            <a:r>
              <a:rPr kumimoji="1" lang="en-US" b="1" dirty="0" err="1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θ</a:t>
            </a:r>
            <a:r>
              <a:rPr kumimoji="1" lang="en-US" b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, </a:t>
            </a:r>
            <a:r>
              <a:rPr kumimoji="1" lang="en-US" b="1" dirty="0" err="1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cosθ</a:t>
            </a:r>
            <a:r>
              <a:rPr kumimoji="1" lang="en-US" b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~ 1.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lphaLcParenR"/>
            </a:pP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Draw the free body diagram of the rod. Find the equation of the motion of the rod and its period 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T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lphaLcParenR"/>
            </a:pP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Now assume the rod is initially at equilibrium position (</a:t>
            </a:r>
            <a:r>
              <a:rPr kumimoji="1" lang="en-US" dirty="0" err="1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θ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= 0). At 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t </a:t>
            </a:r>
            <a:r>
              <a:rPr kumimoji="1" lang="en-US" b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= 0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, a bullet of mass </a:t>
            </a:r>
            <a:r>
              <a:rPr kumimoji="1" lang="en-US" b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4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M</a:t>
            </a:r>
            <a:r>
              <a:rPr kumimoji="1" lang="en-US" b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/3 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strikes and becomes embedded inside the rod at position 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l/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2 from the pivot (right figure shown below). Assume the speed of the bullet is 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v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, Find the new period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T</a:t>
            </a:r>
            <a:r>
              <a:rPr kumimoji="1" lang="en-US" b="1" i="1" baseline="-25000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N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of the motion of the rod, and find new </a:t>
            </a:r>
            <a:r>
              <a:rPr kumimoji="1" lang="en-US" b="1" dirty="0" err="1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θ</a:t>
            </a:r>
            <a:r>
              <a:rPr kumimoji="1" lang="en-US" b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(t) 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with initial condition given above.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10493351" y="3522096"/>
            <a:ext cx="1706636" cy="2922624"/>
            <a:chOff x="4481513" y="3371850"/>
            <a:chExt cx="1919287" cy="3289300"/>
          </a:xfrm>
        </p:grpSpPr>
        <p:cxnSp>
          <p:nvCxnSpPr>
            <p:cNvPr id="11" name="直線接點 91"/>
            <p:cNvCxnSpPr>
              <a:cxnSpLocks noChangeShapeType="1"/>
            </p:cNvCxnSpPr>
            <p:nvPr/>
          </p:nvCxnSpPr>
          <p:spPr bwMode="auto">
            <a:xfrm rot="1453071">
              <a:off x="5405438" y="5267325"/>
              <a:ext cx="641350" cy="1393825"/>
            </a:xfrm>
            <a:prstGeom prst="line">
              <a:avLst/>
            </a:prstGeom>
            <a:noFill/>
            <a:ln w="127000" algn="ctr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線接點 91"/>
            <p:cNvCxnSpPr>
              <a:cxnSpLocks noChangeShapeType="1"/>
            </p:cNvCxnSpPr>
            <p:nvPr/>
          </p:nvCxnSpPr>
          <p:spPr bwMode="auto">
            <a:xfrm rot="1453071">
              <a:off x="5394325" y="3808413"/>
              <a:ext cx="641350" cy="1393825"/>
            </a:xfrm>
            <a:prstGeom prst="line">
              <a:avLst/>
            </a:prstGeom>
            <a:noFill/>
            <a:ln w="127000" algn="ctr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矩形 92"/>
            <p:cNvSpPr/>
            <p:nvPr/>
          </p:nvSpPr>
          <p:spPr>
            <a:xfrm>
              <a:off x="4481513" y="3716338"/>
              <a:ext cx="349250" cy="1857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FFFFFF"/>
                </a:solidFill>
                <a:latin typeface="Calibri"/>
                <a:ea typeface="新細明體" pitchFamily="18" charset="-120"/>
              </a:endParaRPr>
            </a:p>
          </p:txBody>
        </p:sp>
        <p:sp>
          <p:nvSpPr>
            <p:cNvPr id="14" name="橢圓 93"/>
            <p:cNvSpPr/>
            <p:nvPr/>
          </p:nvSpPr>
          <p:spPr>
            <a:xfrm>
              <a:off x="5672138" y="3684588"/>
              <a:ext cx="74612" cy="1238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FFFFFF"/>
                </a:solidFill>
                <a:latin typeface="Calibri"/>
                <a:ea typeface="新細明體" pitchFamily="18" charset="-120"/>
              </a:endParaRPr>
            </a:p>
          </p:txBody>
        </p:sp>
        <p:grpSp>
          <p:nvGrpSpPr>
            <p:cNvPr id="15" name="群組 79"/>
            <p:cNvGrpSpPr>
              <a:grpSpLocks/>
            </p:cNvGrpSpPr>
            <p:nvPr/>
          </p:nvGrpSpPr>
          <p:grpSpPr bwMode="auto">
            <a:xfrm>
              <a:off x="4830763" y="5219700"/>
              <a:ext cx="885825" cy="130175"/>
              <a:chOff x="5652120" y="4644752"/>
              <a:chExt cx="1892086" cy="162339"/>
            </a:xfrm>
          </p:grpSpPr>
          <p:sp>
            <p:nvSpPr>
              <p:cNvPr id="26" name="橢圓 25"/>
              <p:cNvSpPr/>
              <p:nvPr/>
            </p:nvSpPr>
            <p:spPr>
              <a:xfrm>
                <a:off x="7452652" y="4652671"/>
                <a:ext cx="91554" cy="15442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>
                  <a:solidFill>
                    <a:srgbClr val="FFFFFF"/>
                  </a:solidFill>
                  <a:latin typeface="Calibri"/>
                  <a:ea typeface="新細明體" pitchFamily="18" charset="-120"/>
                </a:endParaRPr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>
                <a:off x="5940340" y="4652671"/>
                <a:ext cx="71209" cy="144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 flipH="1">
                <a:off x="6011549" y="4652671"/>
                <a:ext cx="71206" cy="152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>
                <a:off x="6092929" y="4652671"/>
                <a:ext cx="71206" cy="144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 flipH="1">
                <a:off x="6164135" y="4652671"/>
                <a:ext cx="71209" cy="152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>
                <a:off x="6228562" y="4652671"/>
                <a:ext cx="71206" cy="144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 flipH="1">
                <a:off x="6299768" y="4652671"/>
                <a:ext cx="71209" cy="152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>
                <a:off x="6370977" y="4652671"/>
                <a:ext cx="74598" cy="144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H="1">
                <a:off x="6445575" y="4652671"/>
                <a:ext cx="71206" cy="152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6516782" y="4644752"/>
                <a:ext cx="71209" cy="144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 flipH="1">
                <a:off x="6587990" y="4644752"/>
                <a:ext cx="71206" cy="152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6659197" y="4652671"/>
                <a:ext cx="74598" cy="144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flipH="1">
                <a:off x="6733795" y="4652671"/>
                <a:ext cx="71209" cy="152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>
                <a:off x="6805004" y="4644752"/>
                <a:ext cx="71206" cy="144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6876210" y="4644752"/>
                <a:ext cx="71209" cy="152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6947419" y="4652671"/>
                <a:ext cx="71206" cy="144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 flipH="1">
                <a:off x="5869133" y="4652671"/>
                <a:ext cx="71206" cy="732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>
                <a:off x="7083052" y="4725922"/>
                <a:ext cx="3594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7018625" y="4725922"/>
                <a:ext cx="74598" cy="791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>
              <a:xfrm>
                <a:off x="5652120" y="4725922"/>
                <a:ext cx="2170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字方塊 100"/>
            <p:cNvSpPr txBox="1">
              <a:spLocks noChangeArrowheads="1"/>
            </p:cNvSpPr>
            <p:nvPr/>
          </p:nvSpPr>
          <p:spPr bwMode="auto">
            <a:xfrm>
              <a:off x="5380038" y="4354513"/>
              <a:ext cx="233362" cy="415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b="1" i="1">
                  <a:solidFill>
                    <a:prstClr val="black"/>
                  </a:solidFill>
                  <a:ea typeface="新細明體" pitchFamily="18" charset="-120"/>
                  <a:cs typeface="Times New Roman" pitchFamily="18" charset="0"/>
                </a:rPr>
                <a:t>l</a:t>
              </a:r>
              <a:endParaRPr kumimoji="1" lang="zh-TW" altLang="en-US">
                <a:solidFill>
                  <a:prstClr val="black"/>
                </a:solidFill>
                <a:latin typeface="Calibri" pitchFamily="34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17" name="Line 79"/>
            <p:cNvSpPr>
              <a:spLocks noChangeShapeType="1"/>
            </p:cNvSpPr>
            <p:nvPr/>
          </p:nvSpPr>
          <p:spPr bwMode="auto">
            <a:xfrm>
              <a:off x="5551488" y="4670425"/>
              <a:ext cx="0" cy="582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prstClr val="black"/>
                </a:solidFill>
                <a:latin typeface="Arial" charset="0"/>
                <a:ea typeface="新細明體" charset="-120"/>
                <a:cs typeface="新細明體" charset="0"/>
              </a:endParaRPr>
            </a:p>
          </p:txBody>
        </p:sp>
        <p:sp>
          <p:nvSpPr>
            <p:cNvPr id="18" name="Line 80"/>
            <p:cNvSpPr>
              <a:spLocks noChangeShapeType="1"/>
            </p:cNvSpPr>
            <p:nvPr/>
          </p:nvSpPr>
          <p:spPr bwMode="auto">
            <a:xfrm flipV="1">
              <a:off x="5554663" y="3749675"/>
              <a:ext cx="0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prstClr val="black"/>
                </a:solidFill>
                <a:latin typeface="Arial" charset="0"/>
                <a:ea typeface="新細明體" charset="-120"/>
                <a:cs typeface="新細明體" charset="0"/>
              </a:endParaRPr>
            </a:p>
          </p:txBody>
        </p:sp>
        <p:grpSp>
          <p:nvGrpSpPr>
            <p:cNvPr id="19" name="Group 83"/>
            <p:cNvGrpSpPr>
              <a:grpSpLocks/>
            </p:cNvGrpSpPr>
            <p:nvPr/>
          </p:nvGrpSpPr>
          <p:grpSpPr bwMode="auto">
            <a:xfrm>
              <a:off x="5791200" y="4494213"/>
              <a:ext cx="282575" cy="103187"/>
              <a:chOff x="3804" y="2791"/>
              <a:chExt cx="178" cy="65"/>
            </a:xfrm>
          </p:grpSpPr>
          <p:sp>
            <p:nvSpPr>
              <p:cNvPr id="24" name="Oval 81"/>
              <p:cNvSpPr>
                <a:spLocks noChangeArrowheads="1"/>
              </p:cNvSpPr>
              <p:nvPr/>
            </p:nvSpPr>
            <p:spPr bwMode="auto">
              <a:xfrm>
                <a:off x="3804" y="2796"/>
                <a:ext cx="125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>
                  <a:solidFill>
                    <a:prstClr val="black"/>
                  </a:solidFill>
                  <a:latin typeface="Arial" charset="0"/>
                  <a:ea typeface="新細明體" pitchFamily="18" charset="-120"/>
                  <a:cs typeface="新細明體" charset="0"/>
                </a:endParaRPr>
              </a:p>
            </p:txBody>
          </p:sp>
          <p:sp>
            <p:nvSpPr>
              <p:cNvPr id="25" name="AutoShape 82"/>
              <p:cNvSpPr>
                <a:spLocks noChangeArrowheads="1"/>
              </p:cNvSpPr>
              <p:nvPr/>
            </p:nvSpPr>
            <p:spPr bwMode="auto">
              <a:xfrm>
                <a:off x="3862" y="2791"/>
                <a:ext cx="120" cy="65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>
                  <a:solidFill>
                    <a:prstClr val="black"/>
                  </a:solidFill>
                  <a:latin typeface="Arial" charset="0"/>
                  <a:ea typeface="新細明體" pitchFamily="18" charset="-120"/>
                  <a:cs typeface="新細明體" charset="0"/>
                </a:endParaRPr>
              </a:p>
            </p:txBody>
          </p:sp>
        </p:grpSp>
        <p:sp>
          <p:nvSpPr>
            <p:cNvPr id="20" name="Line 84"/>
            <p:cNvSpPr>
              <a:spLocks noChangeShapeType="1"/>
            </p:cNvSpPr>
            <p:nvPr/>
          </p:nvSpPr>
          <p:spPr bwMode="auto">
            <a:xfrm>
              <a:off x="5965825" y="4251325"/>
              <a:ext cx="0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prstClr val="black"/>
                </a:solidFill>
                <a:latin typeface="Arial" charset="0"/>
                <a:ea typeface="新細明體" charset="-120"/>
                <a:cs typeface="新細明體" charset="0"/>
              </a:endParaRPr>
            </a:p>
          </p:txBody>
        </p:sp>
        <p:sp>
          <p:nvSpPr>
            <p:cNvPr id="21" name="Line 85"/>
            <p:cNvSpPr>
              <a:spLocks noChangeShapeType="1"/>
            </p:cNvSpPr>
            <p:nvPr/>
          </p:nvSpPr>
          <p:spPr bwMode="auto">
            <a:xfrm flipV="1">
              <a:off x="5970588" y="3714750"/>
              <a:ext cx="0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prstClr val="black"/>
                </a:solidFill>
                <a:latin typeface="Arial" charset="0"/>
                <a:ea typeface="新細明體" charset="-120"/>
                <a:cs typeface="新細明體" charset="0"/>
              </a:endParaRPr>
            </a:p>
          </p:txBody>
        </p:sp>
        <p:sp>
          <p:nvSpPr>
            <p:cNvPr id="22" name="文字方塊 100"/>
            <p:cNvSpPr txBox="1">
              <a:spLocks noChangeArrowheads="1"/>
            </p:cNvSpPr>
            <p:nvPr/>
          </p:nvSpPr>
          <p:spPr bwMode="auto">
            <a:xfrm>
              <a:off x="5916613" y="3930651"/>
              <a:ext cx="484187" cy="415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b="1" i="1">
                  <a:solidFill>
                    <a:prstClr val="black"/>
                  </a:solidFill>
                  <a:ea typeface="新細明體" pitchFamily="18" charset="-120"/>
                  <a:cs typeface="Times New Roman" pitchFamily="18" charset="0"/>
                </a:rPr>
                <a:t>l/2</a:t>
              </a:r>
              <a:endParaRPr kumimoji="1" lang="zh-TW" altLang="en-US">
                <a:solidFill>
                  <a:prstClr val="black"/>
                </a:solidFill>
                <a:latin typeface="Calibri" pitchFamily="34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3" name="文字方塊 94"/>
            <p:cNvSpPr txBox="1">
              <a:spLocks noChangeArrowheads="1"/>
            </p:cNvSpPr>
            <p:nvPr/>
          </p:nvSpPr>
          <p:spPr bwMode="auto">
            <a:xfrm>
              <a:off x="5399088" y="3371850"/>
              <a:ext cx="793750" cy="38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dirty="0">
                  <a:solidFill>
                    <a:prstClr val="black"/>
                  </a:solidFill>
                  <a:ea typeface="新細明體" pitchFamily="18" charset="-120"/>
                  <a:cs typeface="Times New Roman" pitchFamily="18" charset="0"/>
                </a:rPr>
                <a:t>Pivot</a:t>
              </a:r>
              <a:endParaRPr kumimoji="1" lang="zh-TW" altLang="en-US" sz="1600" dirty="0">
                <a:solidFill>
                  <a:prstClr val="black"/>
                </a:solidFill>
                <a:ea typeface="新細明體" pitchFamily="18" charset="-120"/>
                <a:cs typeface="Times New Roman" pitchFamily="18" charset="0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8272694" y="3764831"/>
            <a:ext cx="2075970" cy="2339827"/>
            <a:chOff x="677863" y="3571875"/>
            <a:chExt cx="2473325" cy="3146425"/>
          </a:xfrm>
        </p:grpSpPr>
        <p:cxnSp>
          <p:nvCxnSpPr>
            <p:cNvPr id="47" name="直線接點 91"/>
            <p:cNvCxnSpPr/>
            <p:nvPr/>
          </p:nvCxnSpPr>
          <p:spPr>
            <a:xfrm>
              <a:off x="2509838" y="5324475"/>
              <a:ext cx="641350" cy="1393825"/>
            </a:xfrm>
            <a:prstGeom prst="line">
              <a:avLst/>
            </a:prstGeom>
            <a:ln w="1270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94"/>
            <p:cNvSpPr txBox="1">
              <a:spLocks noChangeArrowheads="1"/>
            </p:cNvSpPr>
            <p:nvPr/>
          </p:nvSpPr>
          <p:spPr bwMode="auto">
            <a:xfrm>
              <a:off x="1746250" y="3571875"/>
              <a:ext cx="793750" cy="45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>
                  <a:solidFill>
                    <a:prstClr val="black"/>
                  </a:solidFill>
                  <a:ea typeface="新細明體" pitchFamily="18" charset="-120"/>
                  <a:cs typeface="Times New Roman" pitchFamily="18" charset="0"/>
                </a:rPr>
                <a:t>Pivot</a:t>
              </a:r>
              <a:endParaRPr kumimoji="1" lang="zh-TW" altLang="en-US" sz="1600">
                <a:solidFill>
                  <a:prstClr val="black"/>
                </a:solidFill>
                <a:ea typeface="新細明體" pitchFamily="18" charset="-120"/>
                <a:cs typeface="Times New Roman" pitchFamily="18" charset="0"/>
              </a:endParaRPr>
            </a:p>
          </p:txBody>
        </p:sp>
        <p:cxnSp>
          <p:nvCxnSpPr>
            <p:cNvPr id="49" name="直線接點 91"/>
            <p:cNvCxnSpPr/>
            <p:nvPr/>
          </p:nvCxnSpPr>
          <p:spPr>
            <a:xfrm>
              <a:off x="1900238" y="3997325"/>
              <a:ext cx="641350" cy="1393825"/>
            </a:xfrm>
            <a:prstGeom prst="line">
              <a:avLst/>
            </a:prstGeom>
            <a:ln w="1270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677863" y="3765550"/>
              <a:ext cx="349250" cy="1857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FFFFFF"/>
                </a:solidFill>
                <a:latin typeface="Calibri"/>
                <a:ea typeface="新細明體" pitchFamily="18" charset="-120"/>
              </a:endParaRPr>
            </a:p>
          </p:txBody>
        </p:sp>
        <p:sp>
          <p:nvSpPr>
            <p:cNvPr id="51" name="橢圓 50"/>
            <p:cNvSpPr/>
            <p:nvPr/>
          </p:nvSpPr>
          <p:spPr>
            <a:xfrm>
              <a:off x="1884363" y="3989388"/>
              <a:ext cx="74612" cy="12382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FFFFFF"/>
                </a:solidFill>
                <a:latin typeface="Calibri"/>
                <a:ea typeface="新細明體" pitchFamily="18" charset="-120"/>
              </a:endParaRPr>
            </a:p>
          </p:txBody>
        </p:sp>
        <p:cxnSp>
          <p:nvCxnSpPr>
            <p:cNvPr id="52" name="直線接點 51"/>
            <p:cNvCxnSpPr>
              <a:stCxn id="51" idx="2"/>
            </p:cNvCxnSpPr>
            <p:nvPr/>
          </p:nvCxnSpPr>
          <p:spPr>
            <a:xfrm>
              <a:off x="1871663" y="4051300"/>
              <a:ext cx="15875" cy="11652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群組 79"/>
            <p:cNvGrpSpPr>
              <a:grpSpLocks/>
            </p:cNvGrpSpPr>
            <p:nvPr/>
          </p:nvGrpSpPr>
          <p:grpSpPr bwMode="auto">
            <a:xfrm>
              <a:off x="1027113" y="5268913"/>
              <a:ext cx="1530350" cy="130175"/>
              <a:chOff x="5652120" y="4644752"/>
              <a:chExt cx="1892086" cy="162339"/>
            </a:xfrm>
          </p:grpSpPr>
          <p:sp>
            <p:nvSpPr>
              <p:cNvPr id="58" name="橢圓 102"/>
              <p:cNvSpPr/>
              <p:nvPr/>
            </p:nvSpPr>
            <p:spPr>
              <a:xfrm>
                <a:off x="7451956" y="4652671"/>
                <a:ext cx="92250" cy="15442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>
                  <a:solidFill>
                    <a:srgbClr val="FFFFFF"/>
                  </a:solidFill>
                  <a:latin typeface="Calibri"/>
                  <a:ea typeface="新細明體" pitchFamily="18" charset="-120"/>
                </a:endParaRPr>
              </a:p>
            </p:txBody>
          </p:sp>
          <p:cxnSp>
            <p:nvCxnSpPr>
              <p:cNvPr id="59" name="直線接點 103"/>
              <p:cNvCxnSpPr/>
              <p:nvPr/>
            </p:nvCxnSpPr>
            <p:spPr>
              <a:xfrm>
                <a:off x="5940643" y="4652671"/>
                <a:ext cx="70659" cy="1445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104"/>
              <p:cNvCxnSpPr/>
              <p:nvPr/>
            </p:nvCxnSpPr>
            <p:spPr>
              <a:xfrm flipH="1">
                <a:off x="6011302" y="4652671"/>
                <a:ext cx="72622" cy="152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105"/>
              <p:cNvCxnSpPr/>
              <p:nvPr/>
            </p:nvCxnSpPr>
            <p:spPr>
              <a:xfrm>
                <a:off x="6091775" y="4652671"/>
                <a:ext cx="72621" cy="1445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106"/>
              <p:cNvCxnSpPr/>
              <p:nvPr/>
            </p:nvCxnSpPr>
            <p:spPr>
              <a:xfrm flipH="1">
                <a:off x="6164396" y="4652671"/>
                <a:ext cx="72622" cy="152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107"/>
              <p:cNvCxnSpPr/>
              <p:nvPr/>
            </p:nvCxnSpPr>
            <p:spPr>
              <a:xfrm>
                <a:off x="6227204" y="4652671"/>
                <a:ext cx="72622" cy="1445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108"/>
              <p:cNvCxnSpPr/>
              <p:nvPr/>
            </p:nvCxnSpPr>
            <p:spPr>
              <a:xfrm flipH="1">
                <a:off x="6299826" y="4652671"/>
                <a:ext cx="72621" cy="152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109"/>
              <p:cNvCxnSpPr/>
              <p:nvPr/>
            </p:nvCxnSpPr>
            <p:spPr>
              <a:xfrm>
                <a:off x="6372447" y="4652671"/>
                <a:ext cx="72622" cy="1445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110"/>
              <p:cNvCxnSpPr/>
              <p:nvPr/>
            </p:nvCxnSpPr>
            <p:spPr>
              <a:xfrm flipH="1">
                <a:off x="6445069" y="4652671"/>
                <a:ext cx="70659" cy="152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111"/>
              <p:cNvCxnSpPr/>
              <p:nvPr/>
            </p:nvCxnSpPr>
            <p:spPr>
              <a:xfrm>
                <a:off x="6515728" y="4644752"/>
                <a:ext cx="72621" cy="1445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112"/>
              <p:cNvCxnSpPr/>
              <p:nvPr/>
            </p:nvCxnSpPr>
            <p:spPr>
              <a:xfrm flipH="1">
                <a:off x="6588349" y="4644752"/>
                <a:ext cx="72622" cy="152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113"/>
              <p:cNvCxnSpPr/>
              <p:nvPr/>
            </p:nvCxnSpPr>
            <p:spPr>
              <a:xfrm>
                <a:off x="6660971" y="4652671"/>
                <a:ext cx="70659" cy="1445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114"/>
              <p:cNvCxnSpPr/>
              <p:nvPr/>
            </p:nvCxnSpPr>
            <p:spPr>
              <a:xfrm flipH="1">
                <a:off x="6731630" y="4652671"/>
                <a:ext cx="72621" cy="152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115"/>
              <p:cNvCxnSpPr/>
              <p:nvPr/>
            </p:nvCxnSpPr>
            <p:spPr>
              <a:xfrm>
                <a:off x="6804251" y="4644752"/>
                <a:ext cx="72622" cy="1445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116"/>
              <p:cNvCxnSpPr/>
              <p:nvPr/>
            </p:nvCxnSpPr>
            <p:spPr>
              <a:xfrm flipH="1">
                <a:off x="6876873" y="4644752"/>
                <a:ext cx="70659" cy="1524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117"/>
              <p:cNvCxnSpPr/>
              <p:nvPr/>
            </p:nvCxnSpPr>
            <p:spPr>
              <a:xfrm>
                <a:off x="6947532" y="4652671"/>
                <a:ext cx="72621" cy="1445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118"/>
              <p:cNvCxnSpPr/>
              <p:nvPr/>
            </p:nvCxnSpPr>
            <p:spPr>
              <a:xfrm flipH="1">
                <a:off x="5868022" y="4652671"/>
                <a:ext cx="72621" cy="732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119"/>
              <p:cNvCxnSpPr/>
              <p:nvPr/>
            </p:nvCxnSpPr>
            <p:spPr>
              <a:xfrm>
                <a:off x="7082960" y="4725921"/>
                <a:ext cx="3591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120"/>
              <p:cNvCxnSpPr/>
              <p:nvPr/>
            </p:nvCxnSpPr>
            <p:spPr>
              <a:xfrm flipH="1">
                <a:off x="7020153" y="4725921"/>
                <a:ext cx="72622" cy="791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121"/>
              <p:cNvCxnSpPr/>
              <p:nvPr/>
            </p:nvCxnSpPr>
            <p:spPr>
              <a:xfrm>
                <a:off x="5652120" y="4725921"/>
                <a:ext cx="2159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97"/>
            <p:cNvSpPr txBox="1">
              <a:spLocks noChangeArrowheads="1"/>
            </p:cNvSpPr>
            <p:nvPr/>
          </p:nvSpPr>
          <p:spPr bwMode="auto">
            <a:xfrm>
              <a:off x="1787623" y="4430641"/>
              <a:ext cx="337483" cy="413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i="1" dirty="0">
                  <a:solidFill>
                    <a:prstClr val="black"/>
                  </a:solidFill>
                  <a:latin typeface="Symbol" pitchFamily="18" charset="2"/>
                  <a:ea typeface="新細明體" pitchFamily="18" charset="-120"/>
                  <a:cs typeface="Times New Roman" pitchFamily="18" charset="0"/>
                </a:rPr>
                <a:t>q</a:t>
              </a:r>
              <a:endParaRPr kumimoji="1" lang="zh-TW" altLang="en-US" sz="1400" dirty="0">
                <a:solidFill>
                  <a:prstClr val="black"/>
                </a:solidFill>
                <a:latin typeface="Calibri" pitchFamily="34" charset="0"/>
                <a:ea typeface="新細明體" pitchFamily="18" charset="-120"/>
                <a:cs typeface="Times New Roman" pitchFamily="18" charset="0"/>
              </a:endParaRPr>
            </a:p>
          </p:txBody>
        </p:sp>
        <p:cxnSp>
          <p:nvCxnSpPr>
            <p:cNvPr id="55" name="直線單箭頭接點 54"/>
            <p:cNvCxnSpPr/>
            <p:nvPr/>
          </p:nvCxnSpPr>
          <p:spPr>
            <a:xfrm>
              <a:off x="2366963" y="4694238"/>
              <a:ext cx="290512" cy="5810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 flipH="1" flipV="1">
              <a:off x="2017713" y="3940175"/>
              <a:ext cx="239712" cy="5286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100"/>
            <p:cNvSpPr txBox="1">
              <a:spLocks noChangeArrowheads="1"/>
            </p:cNvSpPr>
            <p:nvPr/>
          </p:nvSpPr>
          <p:spPr bwMode="auto">
            <a:xfrm>
              <a:off x="2249488" y="4403725"/>
              <a:ext cx="233362" cy="49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b="1" i="1" dirty="0">
                  <a:solidFill>
                    <a:prstClr val="black"/>
                  </a:solidFill>
                  <a:ea typeface="新細明體" pitchFamily="18" charset="-120"/>
                  <a:cs typeface="Times New Roman" pitchFamily="18" charset="0"/>
                </a:rPr>
                <a:t>l</a:t>
              </a:r>
              <a:endParaRPr kumimoji="1" lang="zh-TW" altLang="en-US" dirty="0">
                <a:solidFill>
                  <a:prstClr val="black"/>
                </a:solidFill>
                <a:latin typeface="Calibri" pitchFamily="34" charset="0"/>
                <a:ea typeface="新細明體" pitchFamily="18" charset="-12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90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464" y="66725"/>
            <a:ext cx="115135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HW12-3: </a:t>
            </a:r>
            <a:r>
              <a:rPr lang="it-IT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19-31</a:t>
            </a:r>
            <a:r>
              <a:rPr lang="zh-TW" alt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Giancoli (pp. 523)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Consider the following two-step process. Heat is allowed to flow out of an ideal gas at constant volume so that its pressure drops from 2.2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1.4 atm. Then the gas expands at constant pressure, from a volume of 5.9 L to 9.3 L, where the temperature reaches its original value. See Fig. 19–30. Calculate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work done by the gas in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internal energy of the gas in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heat flow into or out of the gas.</a:t>
            </a:r>
          </a:p>
        </p:txBody>
      </p:sp>
      <p:pic>
        <p:nvPicPr>
          <p:cNvPr id="7170" name="Picture 2" descr="Figure_19_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58" y="1452878"/>
            <a:ext cx="3698222" cy="323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8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046914" y="115572"/>
            <a:ext cx="8496945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79388" indent="-179388" eaLnBrk="1" hangingPunct="1">
              <a:lnSpc>
                <a:spcPct val="130000"/>
              </a:lnSpc>
            </a:pPr>
            <a:r>
              <a:rPr kumimoji="1" lang="en-US" altLang="zh-TW" sz="1800" dirty="0">
                <a:solidFill>
                  <a:prstClr val="black"/>
                </a:solidFill>
                <a:latin typeface="Times New Roman" charset="0"/>
                <a:ea typeface="新細明體"/>
                <a:cs typeface="Times New Roman" charset="0"/>
              </a:rPr>
              <a:t>A particle with mass</a:t>
            </a:r>
            <a:r>
              <a:rPr kumimoji="1" lang="en-US" altLang="zh-TW" sz="1800" b="1" i="1" dirty="0">
                <a:solidFill>
                  <a:prstClr val="black"/>
                </a:solidFill>
                <a:latin typeface="Times New Roman" charset="0"/>
                <a:ea typeface="新細明體"/>
                <a:cs typeface="Times New Roman" charset="0"/>
              </a:rPr>
              <a:t> m </a:t>
            </a:r>
            <a:r>
              <a:rPr kumimoji="1" lang="en-US" altLang="zh-TW" sz="1800" dirty="0">
                <a:solidFill>
                  <a:prstClr val="black"/>
                </a:solidFill>
                <a:latin typeface="Times New Roman" charset="0"/>
                <a:ea typeface="新細明體"/>
                <a:cs typeface="Times New Roman" charset="0"/>
              </a:rPr>
              <a:t>and velocity                            moves in </a:t>
            </a:r>
            <a:r>
              <a:rPr kumimoji="1" lang="en-US" sz="1800" dirty="0">
                <a:solidFill>
                  <a:prstClr val="black"/>
                </a:solidFill>
                <a:latin typeface="Times New Roman" charset="0"/>
              </a:rPr>
              <a:t>a one-dimensional potential                                               , where </a:t>
            </a:r>
            <a:r>
              <a:rPr kumimoji="1" lang="en-US" sz="1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sz="18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sz="1800" dirty="0">
                <a:solidFill>
                  <a:prstClr val="black"/>
                </a:solidFill>
                <a:latin typeface="Symbol" charset="0"/>
                <a:cs typeface="Symbol" charset="0"/>
              </a:rPr>
              <a:t> </a:t>
            </a:r>
            <a:r>
              <a:rPr kumimoji="1" lang="en-US" sz="1800" dirty="0">
                <a:solidFill>
                  <a:prstClr val="black"/>
                </a:solidFill>
                <a:latin typeface="Times New Roman" charset="0"/>
                <a:cs typeface="Times New Roman" charset="0"/>
              </a:rPr>
              <a:t>and </a:t>
            </a:r>
            <a:r>
              <a:rPr kumimoji="1" lang="en-US" sz="1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sz="1800" dirty="0">
                <a:solidFill>
                  <a:prstClr val="black"/>
                </a:solidFill>
                <a:latin typeface="Times New Roman" charset="0"/>
                <a:cs typeface="Times New Roman" charset="0"/>
              </a:rPr>
              <a:t> are positive constants and </a:t>
            </a:r>
            <a:r>
              <a:rPr kumimoji="1" lang="en-US" sz="1800" b="1" i="1" dirty="0">
                <a:solidFill>
                  <a:prstClr val="black"/>
                </a:solidFill>
                <a:latin typeface="Times New Roman" charset="0"/>
                <a:cs typeface="Times New Roman" charset="0"/>
              </a:rPr>
              <a:t>r </a:t>
            </a:r>
            <a:r>
              <a:rPr kumimoji="1" lang="en-US" sz="1800" dirty="0">
                <a:solidFill>
                  <a:prstClr val="black"/>
                </a:solidFill>
                <a:latin typeface="Times New Roman" charset="0"/>
                <a:cs typeface="Times New Roman" charset="0"/>
              </a:rPr>
              <a:t>&gt; 0.</a:t>
            </a:r>
            <a:endParaRPr kumimoji="1" lang="en-US" altLang="zh-TW" sz="1800" dirty="0">
              <a:solidFill>
                <a:prstClr val="black"/>
              </a:solidFill>
              <a:latin typeface="Times New Roman" charset="0"/>
              <a:ea typeface="新細明體"/>
              <a:cs typeface="Times New Roman" charset="0"/>
            </a:endParaRPr>
          </a:p>
        </p:txBody>
      </p:sp>
      <p:graphicFrame>
        <p:nvGraphicFramePr>
          <p:cNvPr id="3" name="物件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353588"/>
              </p:ext>
            </p:extLst>
          </p:nvPr>
        </p:nvGraphicFramePr>
        <p:xfrm>
          <a:off x="2351595" y="415216"/>
          <a:ext cx="2280749" cy="72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3" imgW="1790700" imgH="571500" progId="Equation.DSMT4">
                  <p:embed/>
                </p:oleObj>
              </mc:Choice>
              <mc:Fallback>
                <p:oleObj name="Equation" r:id="rId3" imgW="1790700" imgH="571500" progId="Equation.DSMT4">
                  <p:embed/>
                  <p:pic>
                    <p:nvPicPr>
                      <p:cNvPr id="3" name="物件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95" y="415216"/>
                        <a:ext cx="2280749" cy="727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150637"/>
              </p:ext>
            </p:extLst>
          </p:nvPr>
        </p:nvGraphicFramePr>
        <p:xfrm>
          <a:off x="4517797" y="131256"/>
          <a:ext cx="1442517" cy="40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5" imgW="812800" imgH="228600" progId="Equation.DSMT4">
                  <p:embed/>
                </p:oleObj>
              </mc:Choice>
              <mc:Fallback>
                <p:oleObj name="Equation" r:id="rId5" imgW="812800" imgH="22860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7797" y="131256"/>
                        <a:ext cx="1442517" cy="406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85393" y="1165220"/>
            <a:ext cx="11988799" cy="2144177"/>
            <a:chOff x="-1120019" y="4200862"/>
            <a:chExt cx="12173531" cy="2144177"/>
          </a:xfrm>
        </p:grpSpPr>
        <p:sp>
          <p:nvSpPr>
            <p:cNvPr id="6" name="矩形 5"/>
            <p:cNvSpPr/>
            <p:nvPr/>
          </p:nvSpPr>
          <p:spPr>
            <a:xfrm>
              <a:off x="-1120019" y="4200862"/>
              <a:ext cx="12173531" cy="2144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ts val="2000"/>
                </a:lnSpc>
                <a:buFontTx/>
                <a:buAutoNum type="alphaLcParenR"/>
              </a:pPr>
              <a:r>
                <a:rPr kumimoji="1" lang="en-US" dirty="0">
                  <a:solidFill>
                    <a:prstClr val="black"/>
                  </a:solidFill>
                  <a:latin typeface="Times New Roman" charset="0"/>
                  <a:ea typeface="新細明體" charset="0"/>
                  <a:cs typeface="Times New Roman" charset="0"/>
                </a:rPr>
                <a:t>There is a static equilibrium point at </a:t>
              </a:r>
              <a:r>
                <a:rPr kumimoji="1" lang="en-US" b="1" i="1" dirty="0">
                  <a:solidFill>
                    <a:prstClr val="black"/>
                  </a:solidFill>
                  <a:latin typeface="Times New Roman" charset="0"/>
                  <a:ea typeface="新細明體" charset="0"/>
                  <a:cs typeface="Times New Roman" charset="0"/>
                </a:rPr>
                <a:t>r </a:t>
              </a:r>
              <a:r>
                <a:rPr kumimoji="1" lang="en-US" b="1" dirty="0">
                  <a:solidFill>
                    <a:prstClr val="black"/>
                  </a:solidFill>
                  <a:latin typeface="Times New Roman" charset="0"/>
                  <a:ea typeface="新細明體" charset="0"/>
                  <a:cs typeface="Times New Roman" charset="0"/>
                </a:rPr>
                <a:t>= </a:t>
              </a:r>
              <a:r>
                <a:rPr kumimoji="1" lang="en-US" b="1" i="1" dirty="0">
                  <a:solidFill>
                    <a:prstClr val="black"/>
                  </a:solidFill>
                  <a:latin typeface="Times New Roman" charset="0"/>
                  <a:ea typeface="新細明體" charset="0"/>
                  <a:cs typeface="Times New Roman" charset="0"/>
                </a:rPr>
                <a:t>r</a:t>
              </a:r>
              <a:r>
                <a:rPr kumimoji="1" lang="en-US" b="1" baseline="-25000" dirty="0">
                  <a:solidFill>
                    <a:prstClr val="black"/>
                  </a:solidFill>
                  <a:latin typeface="Times New Roman" charset="0"/>
                  <a:ea typeface="新細明體" charset="0"/>
                  <a:cs typeface="Times New Roman" charset="0"/>
                </a:rPr>
                <a:t>0</a:t>
              </a:r>
              <a:r>
                <a:rPr kumimoji="1" lang="en-US" b="1" dirty="0">
                  <a:solidFill>
                    <a:prstClr val="black"/>
                  </a:solidFill>
                  <a:latin typeface="Times New Roman" charset="0"/>
                  <a:ea typeface="新細明體" charset="0"/>
                  <a:cs typeface="Times New Roman" charset="0"/>
                </a:rPr>
                <a:t> </a:t>
              </a:r>
              <a:r>
                <a:rPr kumimoji="1" lang="en-US" dirty="0">
                  <a:solidFill>
                    <a:prstClr val="black"/>
                  </a:solidFill>
                  <a:latin typeface="Times New Roman" charset="0"/>
                  <a:ea typeface="新細明體" charset="0"/>
                  <a:cs typeface="Times New Roman" charset="0"/>
                </a:rPr>
                <a:t>for this potential. 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Find the equilibrium point 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r</a:t>
              </a:r>
              <a:r>
                <a:rPr kumimoji="1" lang="en-US" altLang="zh-TW" b="1" baseline="-25000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0 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and the potential at this point in terms of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 A</a:t>
              </a:r>
              <a:r>
                <a:rPr kumimoji="1" lang="en-US" altLang="zh-TW" dirty="0">
                  <a:solidFill>
                    <a:prstClr val="black"/>
                  </a:solidFill>
                  <a:latin typeface="Symbol" charset="0"/>
                  <a:ea typeface="新細明體"/>
                  <a:cs typeface="Symbol" charset="0"/>
                </a:rPr>
                <a:t> 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Times New Roman" charset="0"/>
                </a:rPr>
                <a:t>and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Times New Roman" charset="0"/>
                </a:rPr>
                <a:t> </a:t>
              </a:r>
              <a:r>
                <a:rPr kumimoji="1" 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新細明體" charset="0"/>
                  <a:cs typeface="Times New Roman" panose="02020603050405020304" pitchFamily="18" charset="0"/>
                </a:rPr>
                <a:t>U</a:t>
              </a:r>
              <a:r>
                <a:rPr kumimoji="1" lang="en-US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新細明體" charset="0"/>
                  <a:cs typeface="Times New Roman" panose="02020603050405020304" pitchFamily="18" charset="0"/>
                </a:rPr>
                <a:t>0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Times New Roman" charset="0"/>
                </a:rPr>
                <a:t>.</a:t>
              </a:r>
            </a:p>
            <a:p>
              <a:pPr marL="342900" indent="-342900">
                <a:lnSpc>
                  <a:spcPts val="2000"/>
                </a:lnSpc>
                <a:buFontTx/>
                <a:buAutoNum type="alphaLcParenR"/>
              </a:pP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Times New Roman" charset="0"/>
                </a:rPr>
                <a:t>Find the equation of motion for this system. </a:t>
              </a:r>
            </a:p>
            <a:p>
              <a:pPr marL="342900" indent="-342900">
                <a:lnSpc>
                  <a:spcPts val="2000"/>
                </a:lnSpc>
                <a:buFontTx/>
                <a:buAutoNum type="alphaLcParenR"/>
              </a:pP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Near the equilibrium point 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r</a:t>
              </a:r>
              <a:r>
                <a:rPr kumimoji="1" lang="en-US" altLang="zh-TW" b="1" baseline="-25000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0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, the system can be approximated as a simple harmonic oscillator (SHO). Let 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r </a:t>
              </a:r>
              <a:r>
                <a:rPr kumimoji="1" lang="en-US" altLang="zh-TW" b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=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 r</a:t>
              </a:r>
              <a:r>
                <a:rPr kumimoji="1" lang="en-US" altLang="zh-TW" b="1" baseline="-25000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0 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+ x</a:t>
              </a:r>
              <a:r>
                <a:rPr kumimoji="1" lang="en-US" altLang="zh-TW" b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,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 rewrite the equation of motion in part b) as function of 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x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 by using the formula</a:t>
              </a:r>
            </a:p>
            <a:p>
              <a:pPr>
                <a:lnSpc>
                  <a:spcPts val="2000"/>
                </a:lnSpc>
              </a:pPr>
              <a:endParaRPr kumimoji="1" lang="en-US" altLang="zh-TW" dirty="0">
                <a:solidFill>
                  <a:prstClr val="black"/>
                </a:solidFill>
                <a:latin typeface="Times New Roman" charset="0"/>
                <a:ea typeface="新細明體"/>
                <a:cs typeface="新細明體" charset="0"/>
              </a:endParaRPr>
            </a:p>
            <a:p>
              <a:pPr>
                <a:lnSpc>
                  <a:spcPts val="2000"/>
                </a:lnSpc>
              </a:pPr>
              <a:r>
                <a:rPr kumimoji="1" lang="en-US" altLang="zh-TW" dirty="0" smtClean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d) Find 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the period of this particle</a:t>
              </a:r>
              <a:r>
                <a:rPr kumimoji="1" lang="en-US" altLang="zh-TW" b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 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in terms of 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r</a:t>
              </a:r>
              <a:r>
                <a:rPr kumimoji="1" lang="en-US" altLang="zh-TW" b="1" baseline="-25000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0</a:t>
              </a:r>
              <a:r>
                <a:rPr kumimoji="1" lang="en-US" altLang="zh-TW" b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, 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m</a:t>
              </a:r>
              <a:r>
                <a:rPr kumimoji="1" lang="en-US" altLang="zh-TW" b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, 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Times New Roman" charset="0"/>
                </a:rPr>
                <a:t>and/or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Times New Roman" charset="0"/>
                </a:rPr>
                <a:t> </a:t>
              </a:r>
              <a:r>
                <a:rPr kumimoji="1" lang="en-US" altLang="zh-TW" b="1" i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U</a:t>
              </a:r>
              <a:r>
                <a:rPr kumimoji="1" lang="en-US" altLang="zh-TW" b="1" baseline="-25000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0</a:t>
              </a:r>
              <a:r>
                <a:rPr kumimoji="1" lang="en-US" altLang="zh-TW" b="1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.</a:t>
              </a:r>
              <a:r>
                <a:rPr kumimoji="1" lang="en-US" altLang="zh-TW" dirty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 </a:t>
              </a:r>
              <a:endParaRPr kumimoji="1" lang="en-US" altLang="zh-TW" dirty="0" smtClean="0">
                <a:solidFill>
                  <a:prstClr val="black"/>
                </a:solidFill>
                <a:latin typeface="Times New Roman" charset="0"/>
                <a:ea typeface="新細明體"/>
                <a:cs typeface="新細明體" charset="0"/>
              </a:endParaRPr>
            </a:p>
            <a:p>
              <a:pPr>
                <a:lnSpc>
                  <a:spcPts val="2000"/>
                </a:lnSpc>
              </a:pPr>
              <a:r>
                <a:rPr kumimoji="1" lang="en-US" altLang="zh-TW" b="1" u="sng" dirty="0" smtClean="0">
                  <a:solidFill>
                    <a:prstClr val="black"/>
                  </a:solidFill>
                  <a:latin typeface="Times New Roman" charset="0"/>
                  <a:ea typeface="新細明體"/>
                  <a:cs typeface="新細明體" charset="0"/>
                </a:rPr>
                <a:t>Sol:</a:t>
              </a:r>
              <a:endParaRPr lang="zh-TW" altLang="en-US" b="1" u="sng" dirty="0">
                <a:solidFill>
                  <a:prstClr val="black"/>
                </a:solidFill>
                <a:latin typeface="Calibri"/>
                <a:ea typeface="新細明體"/>
                <a:cs typeface="新細明體" charset="0"/>
              </a:endParaRPr>
            </a:p>
          </p:txBody>
        </p:sp>
        <p:graphicFrame>
          <p:nvGraphicFramePr>
            <p:cNvPr id="7" name="物件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7187408"/>
                </p:ext>
              </p:extLst>
            </p:nvPr>
          </p:nvGraphicFramePr>
          <p:xfrm>
            <a:off x="5969744" y="5196363"/>
            <a:ext cx="3616702" cy="473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4" name="Equation" r:id="rId7" imgW="62903100" imgH="6731000" progId="Equation.DSMT4">
                    <p:embed/>
                  </p:oleObj>
                </mc:Choice>
                <mc:Fallback>
                  <p:oleObj name="Equation" r:id="rId7" imgW="62903100" imgH="6731000" progId="Equation.DSMT4">
                    <p:embed/>
                    <p:pic>
                      <p:nvPicPr>
                        <p:cNvPr id="7" name="物件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9744" y="5196363"/>
                          <a:ext cx="3616702" cy="473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185393" y="178258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u="sng" dirty="0" smtClean="0"/>
              <a:t>HW12-1:</a:t>
            </a:r>
            <a:endParaRPr lang="en-US" altLang="zh-TW" b="1" u="sng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863801"/>
              </p:ext>
            </p:extLst>
          </p:nvPr>
        </p:nvGraphicFramePr>
        <p:xfrm>
          <a:off x="185393" y="3331503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9" imgW="469696" imgH="393529" progId="Equation.DSMT4">
                  <p:embed/>
                </p:oleObj>
              </mc:Choice>
              <mc:Fallback>
                <p:oleObj name="Equation" r:id="rId9" imgW="469696" imgH="393529" progId="Equation.DSMT4">
                  <p:embed/>
                  <p:pic>
                    <p:nvPicPr>
                      <p:cNvPr id="1945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93" y="3331503"/>
                        <a:ext cx="46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042340"/>
              </p:ext>
            </p:extLst>
          </p:nvPr>
        </p:nvGraphicFramePr>
        <p:xfrm>
          <a:off x="909292" y="3819332"/>
          <a:ext cx="52705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11" imgW="3263760" imgH="482400" progId="Equation.DSMT4">
                  <p:embed/>
                </p:oleObj>
              </mc:Choice>
              <mc:Fallback>
                <p:oleObj name="Equation" r:id="rId11" imgW="3263760" imgH="482400" progId="Equation.DSMT4">
                  <p:embed/>
                  <p:pic>
                    <p:nvPicPr>
                      <p:cNvPr id="1946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292" y="3819332"/>
                        <a:ext cx="52705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657655"/>
              </p:ext>
            </p:extLst>
          </p:nvPr>
        </p:nvGraphicFramePr>
        <p:xfrm>
          <a:off x="846539" y="4789303"/>
          <a:ext cx="61420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13" imgW="3886200" imgH="558720" progId="Equation.DSMT4">
                  <p:embed/>
                </p:oleObj>
              </mc:Choice>
              <mc:Fallback>
                <p:oleObj name="Equation" r:id="rId13" imgW="3886200" imgH="558720" progId="Equation.DSMT4">
                  <p:embed/>
                  <p:pic>
                    <p:nvPicPr>
                      <p:cNvPr id="24" name="物件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539" y="4789303"/>
                        <a:ext cx="614203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707595" y="3309397"/>
            <a:ext cx="251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prstClr val="black"/>
                </a:solidFill>
                <a:latin typeface="Calibri"/>
                <a:ea typeface="新細明體"/>
              </a:rPr>
              <a:t>求極值</a:t>
            </a:r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/>
                <a:sym typeface="Wingdings" panose="05000000000000000000" pitchFamily="2" charset="2"/>
              </a:rPr>
              <a:t></a:t>
            </a:r>
            <a:r>
              <a:rPr lang="zh-TW" altLang="en-US" sz="2000" dirty="0">
                <a:solidFill>
                  <a:prstClr val="black"/>
                </a:solidFill>
                <a:latin typeface="Calibri"/>
                <a:ea typeface="新細明體"/>
                <a:sym typeface="Wingdings" panose="05000000000000000000" pitchFamily="2" charset="2"/>
              </a:rPr>
              <a:t>一次微分</a:t>
            </a:r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/>
                <a:sym typeface="Wingdings" panose="05000000000000000000" pitchFamily="2" charset="2"/>
              </a:rPr>
              <a:t>=0</a:t>
            </a:r>
            <a:endParaRPr lang="zh-TW" altLang="en-US" sz="2000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7195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034877"/>
              </p:ext>
            </p:extLst>
          </p:nvPr>
        </p:nvGraphicFramePr>
        <p:xfrm>
          <a:off x="132158" y="88407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3" imgW="457200" imgH="381000" progId="Equation.DSMT4">
                  <p:embed/>
                </p:oleObj>
              </mc:Choice>
              <mc:Fallback>
                <p:oleObj name="Equation" r:id="rId3" imgW="457200" imgH="381000" progId="Equation.DSMT4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58" y="88407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383173"/>
              </p:ext>
            </p:extLst>
          </p:nvPr>
        </p:nvGraphicFramePr>
        <p:xfrm>
          <a:off x="946311" y="1790132"/>
          <a:ext cx="7338131" cy="93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5" imgW="4787900" imgH="609600" progId="Equation.DSMT4">
                  <p:embed/>
                </p:oleObj>
              </mc:Choice>
              <mc:Fallback>
                <p:oleObj name="Equation" r:id="rId5" imgW="4787900" imgH="609600" progId="Equation.DSMT4">
                  <p:embed/>
                  <p:pic>
                    <p:nvPicPr>
                      <p:cNvPr id="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311" y="1790132"/>
                        <a:ext cx="7338131" cy="931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375475"/>
              </p:ext>
            </p:extLst>
          </p:nvPr>
        </p:nvGraphicFramePr>
        <p:xfrm>
          <a:off x="3546475" y="3048000"/>
          <a:ext cx="32797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7" imgW="1955520" imgH="533160" progId="Equation.DSMT4">
                  <p:embed/>
                </p:oleObj>
              </mc:Choice>
              <mc:Fallback>
                <p:oleObj name="Equation" r:id="rId7" imgW="1955520" imgH="533160" progId="Equation.DSMT4">
                  <p:embed/>
                  <p:pic>
                    <p:nvPicPr>
                      <p:cNvPr id="4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3048000"/>
                        <a:ext cx="32797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6"/>
          <p:cNvSpPr txBox="1">
            <a:spLocks noChangeArrowheads="1"/>
          </p:cNvSpPr>
          <p:nvPr/>
        </p:nvSpPr>
        <p:spPr bwMode="auto">
          <a:xfrm>
            <a:off x="803662" y="3176563"/>
            <a:ext cx="2736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srgbClr val="000000"/>
                </a:solidFill>
                <a:latin typeface="Times New Roman" charset="0"/>
              </a:rPr>
              <a:t>Equation of motion: </a:t>
            </a:r>
          </a:p>
        </p:txBody>
      </p:sp>
      <p:graphicFrame>
        <p:nvGraphicFramePr>
          <p:cNvPr id="6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52604"/>
              </p:ext>
            </p:extLst>
          </p:nvPr>
        </p:nvGraphicFramePr>
        <p:xfrm>
          <a:off x="1054068" y="196695"/>
          <a:ext cx="6451950" cy="946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9" imgW="4089400" imgH="596900" progId="Equation.DSMT4">
                  <p:embed/>
                </p:oleObj>
              </mc:Choice>
              <mc:Fallback>
                <p:oleObj name="Equation" r:id="rId9" imgW="4089400" imgH="596900" progId="Equation.DSMT4">
                  <p:embed/>
                  <p:pic>
                    <p:nvPicPr>
                      <p:cNvPr id="6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068" y="196695"/>
                        <a:ext cx="6451950" cy="946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"/>
          <p:cNvSpPr txBox="1"/>
          <p:nvPr/>
        </p:nvSpPr>
        <p:spPr>
          <a:xfrm>
            <a:off x="1175345" y="4673125"/>
            <a:ext cx="202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Or from </a:t>
            </a:r>
            <a:r>
              <a:rPr lang="en-US" b="1" i="1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</a:rPr>
              <a:t>F = ma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ＭＳ Ｐゴシック" charset="0"/>
                <a:cs typeface="Times New Roman"/>
                <a:sym typeface="Wingdings"/>
              </a:rPr>
              <a:t></a:t>
            </a:r>
            <a:endParaRPr lang="en-US" b="1" i="1" dirty="0">
              <a:solidFill>
                <a:srgbClr val="00000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graphicFrame>
        <p:nvGraphicFramePr>
          <p:cNvPr id="8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834313"/>
              </p:ext>
            </p:extLst>
          </p:nvPr>
        </p:nvGraphicFramePr>
        <p:xfrm>
          <a:off x="3173273" y="4455524"/>
          <a:ext cx="3884627" cy="939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11" imgW="2476500" imgH="596900" progId="Equation.DSMT4">
                  <p:embed/>
                </p:oleObj>
              </mc:Choice>
              <mc:Fallback>
                <p:oleObj name="Equation" r:id="rId11" imgW="2476500" imgH="596900" progId="Equation.DSMT4">
                  <p:embed/>
                  <p:pic>
                    <p:nvPicPr>
                      <p:cNvPr id="8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273" y="4455524"/>
                        <a:ext cx="3884627" cy="939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028875" y="1145648"/>
            <a:ext cx="320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Calibri"/>
                <a:ea typeface="新細明體"/>
              </a:rPr>
              <a:t>只有保守力做功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新細明體"/>
                <a:sym typeface="Wingdings" panose="05000000000000000000" pitchFamily="2" charset="2"/>
              </a:rPr>
              <a:t></a:t>
            </a:r>
            <a:r>
              <a:rPr lang="zh-TW" altLang="en-US" dirty="0">
                <a:solidFill>
                  <a:prstClr val="black"/>
                </a:solidFill>
                <a:latin typeface="Calibri"/>
                <a:ea typeface="新細明體"/>
                <a:sym typeface="Wingdings" panose="05000000000000000000" pitchFamily="2" charset="2"/>
              </a:rPr>
              <a:t>力學能守恆</a:t>
            </a:r>
            <a:endParaRPr lang="zh-TW" altLang="en-US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678" y="196662"/>
            <a:ext cx="7616759" cy="3906630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alibri"/>
              <a:ea typeface="新細明體"/>
            </a:endParaRPr>
          </a:p>
        </p:txBody>
      </p:sp>
      <p:graphicFrame>
        <p:nvGraphicFramePr>
          <p:cNvPr id="11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638133"/>
              </p:ext>
            </p:extLst>
          </p:nvPr>
        </p:nvGraphicFramePr>
        <p:xfrm>
          <a:off x="3476625" y="5387975"/>
          <a:ext cx="32781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13" imgW="1955520" imgH="533160" progId="Equation.DSMT4">
                  <p:embed/>
                </p:oleObj>
              </mc:Choice>
              <mc:Fallback>
                <p:oleObj name="Equation" r:id="rId13" imgW="1955520" imgH="533160" progId="Equation.DSMT4">
                  <p:embed/>
                  <p:pic>
                    <p:nvPicPr>
                      <p:cNvPr id="11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5387975"/>
                        <a:ext cx="32781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2987311" y="5682748"/>
            <a:ext cx="43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  <a:latin typeface="Calibri"/>
                <a:ea typeface="新細明體"/>
                <a:sym typeface="Wingdings" panose="05000000000000000000" pitchFamily="2" charset="2"/>
              </a:rPr>
              <a:t></a:t>
            </a:r>
            <a:endParaRPr lang="zh-TW" altLang="en-US" dirty="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3138" y="4389745"/>
            <a:ext cx="7411304" cy="1950409"/>
          </a:xfrm>
          <a:prstGeom prst="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73092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643186"/>
              </p:ext>
            </p:extLst>
          </p:nvPr>
        </p:nvGraphicFramePr>
        <p:xfrm>
          <a:off x="890095" y="718025"/>
          <a:ext cx="31384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3" imgW="1511300" imgH="533400" progId="Equation.DSMT4">
                  <p:embed/>
                </p:oleObj>
              </mc:Choice>
              <mc:Fallback>
                <p:oleObj name="Equation" r:id="rId3" imgW="1511300" imgH="533400" progId="Equation.DSMT4">
                  <p:embed/>
                  <p:pic>
                    <p:nvPicPr>
                      <p:cNvPr id="1946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095" y="718025"/>
                        <a:ext cx="3138487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46"/>
          <p:cNvSpPr txBox="1">
            <a:spLocks noChangeArrowheads="1"/>
          </p:cNvSpPr>
          <p:nvPr/>
        </p:nvSpPr>
        <p:spPr bwMode="auto">
          <a:xfrm>
            <a:off x="914274" y="164486"/>
            <a:ext cx="2736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srgbClr val="000000"/>
                </a:solidFill>
                <a:latin typeface="Times New Roman" charset="0"/>
              </a:rPr>
              <a:t>Equation of motion: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283421"/>
              </p:ext>
            </p:extLst>
          </p:nvPr>
        </p:nvGraphicFramePr>
        <p:xfrm>
          <a:off x="259400" y="134192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Equation" r:id="rId5" imgW="444500" imgH="393700" progId="Equation.DSMT4">
                  <p:embed/>
                </p:oleObj>
              </mc:Choice>
              <mc:Fallback>
                <p:oleObj name="Equation" r:id="rId5" imgW="444500" imgH="393700" progId="Equation.DSMT4">
                  <p:embed/>
                  <p:pic>
                    <p:nvPicPr>
                      <p:cNvPr id="1947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00" y="134192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438692"/>
              </p:ext>
            </p:extLst>
          </p:nvPr>
        </p:nvGraphicFramePr>
        <p:xfrm>
          <a:off x="660272" y="1824513"/>
          <a:ext cx="2512902" cy="736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7" imgW="1778000" imgH="520700" progId="Equation.DSMT4">
                  <p:embed/>
                </p:oleObj>
              </mc:Choice>
              <mc:Fallback>
                <p:oleObj name="Equation" r:id="rId7" imgW="1778000" imgH="520700" progId="Equation.DSMT4">
                  <p:embed/>
                  <p:pic>
                    <p:nvPicPr>
                      <p:cNvPr id="194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72" y="1824513"/>
                        <a:ext cx="2512902" cy="736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743895"/>
              </p:ext>
            </p:extLst>
          </p:nvPr>
        </p:nvGraphicFramePr>
        <p:xfrm>
          <a:off x="4504858" y="2715393"/>
          <a:ext cx="520391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Equation" r:id="rId9" imgW="2971800" imgH="482400" progId="Equation.DSMT4">
                  <p:embed/>
                </p:oleObj>
              </mc:Choice>
              <mc:Fallback>
                <p:oleObj name="Equation" r:id="rId9" imgW="2971800" imgH="482400" progId="Equation.DSMT4">
                  <p:embed/>
                  <p:pic>
                    <p:nvPicPr>
                      <p:cNvPr id="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858" y="2715393"/>
                        <a:ext cx="520391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46"/>
          <p:cNvSpPr txBox="1">
            <a:spLocks noChangeArrowheads="1"/>
          </p:cNvSpPr>
          <p:nvPr/>
        </p:nvSpPr>
        <p:spPr bwMode="auto">
          <a:xfrm>
            <a:off x="544402" y="2831984"/>
            <a:ext cx="38892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dirty="0">
                <a:solidFill>
                  <a:srgbClr val="000000"/>
                </a:solidFill>
                <a:latin typeface="Times New Roman" charset="0"/>
              </a:rPr>
              <a:t>Equation of motion becomes: 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968903"/>
              </p:ext>
            </p:extLst>
          </p:nvPr>
        </p:nvGraphicFramePr>
        <p:xfrm>
          <a:off x="955208" y="4564490"/>
          <a:ext cx="709930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Equation" r:id="rId11" imgW="3174840" imgH="520560" progId="Equation.DSMT4">
                  <p:embed/>
                </p:oleObj>
              </mc:Choice>
              <mc:Fallback>
                <p:oleObj name="Equation" r:id="rId11" imgW="3174840" imgH="520560" progId="Equation.DSMT4">
                  <p:embed/>
                  <p:pic>
                    <p:nvPicPr>
                      <p:cNvPr id="2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208" y="4564490"/>
                        <a:ext cx="7099300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675373"/>
              </p:ext>
            </p:extLst>
          </p:nvPr>
        </p:nvGraphicFramePr>
        <p:xfrm>
          <a:off x="195900" y="4483807"/>
          <a:ext cx="50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Equation" r:id="rId13" imgW="508000" imgH="381000" progId="Equation.DSMT4">
                  <p:embed/>
                </p:oleObj>
              </mc:Choice>
              <mc:Fallback>
                <p:oleObj name="Equation" r:id="rId13" imgW="508000" imgH="381000" progId="Equation.DSMT4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00" y="4483807"/>
                        <a:ext cx="50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301910"/>
              </p:ext>
            </p:extLst>
          </p:nvPr>
        </p:nvGraphicFramePr>
        <p:xfrm>
          <a:off x="3578114" y="0"/>
          <a:ext cx="2524105" cy="820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Equation" r:id="rId15" imgW="1841500" imgH="596900" progId="Equation.DSMT4">
                  <p:embed/>
                </p:oleObj>
              </mc:Choice>
              <mc:Fallback>
                <p:oleObj name="Equation" r:id="rId15" imgW="1841500" imgH="596900" progId="Equation.DSMT4">
                  <p:embed/>
                  <p:pic>
                    <p:nvPicPr>
                      <p:cNvPr id="27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114" y="0"/>
                        <a:ext cx="2524105" cy="820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400330"/>
              </p:ext>
            </p:extLst>
          </p:nvPr>
        </p:nvGraphicFramePr>
        <p:xfrm>
          <a:off x="3718669" y="1855478"/>
          <a:ext cx="2775490" cy="748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Equation" r:id="rId17" imgW="1930400" imgH="520700" progId="Equation.DSMT4">
                  <p:embed/>
                </p:oleObj>
              </mc:Choice>
              <mc:Fallback>
                <p:oleObj name="Equation" r:id="rId17" imgW="1930400" imgH="520700" progId="Equation.DSMT4">
                  <p:embed/>
                  <p:pic>
                    <p:nvPicPr>
                      <p:cNvPr id="2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669" y="1855478"/>
                        <a:ext cx="2775490" cy="748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1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40" y="0"/>
            <a:ext cx="120097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b="1" u="sng" dirty="0" smtClean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HW12-2:</a:t>
            </a:r>
            <a:r>
              <a:rPr kumimoji="1" lang="en-US" b="1" dirty="0" smtClean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A uniform rod with length 2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l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, mass 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M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hang from one end and the center of rod is attached with a horizontal massless spring with spring constant 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k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(left figure shown below). This spring is initially at the equilibrium position (</a:t>
            </a:r>
            <a:r>
              <a:rPr kumimoji="1" lang="en-US" b="1" dirty="0" err="1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θ</a:t>
            </a:r>
            <a:r>
              <a:rPr kumimoji="1" lang="en-US" b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= 0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). Now the rod is displaced by a small angle </a:t>
            </a:r>
            <a:r>
              <a:rPr kumimoji="1" lang="en-US" b="1" dirty="0" err="1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θ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(left figure below) from the vertical position and is then released. Assume the angle </a:t>
            </a:r>
            <a:r>
              <a:rPr kumimoji="1" lang="en-US" b="1" dirty="0" err="1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θ</a:t>
            </a:r>
            <a:r>
              <a:rPr kumimoji="1" lang="en-US" b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is so small such that </a:t>
            </a:r>
            <a:r>
              <a:rPr kumimoji="1" lang="en-US" b="1" dirty="0" err="1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sinθ</a:t>
            </a:r>
            <a:r>
              <a:rPr kumimoji="1" lang="en-US" b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~ </a:t>
            </a:r>
            <a:r>
              <a:rPr kumimoji="1" lang="en-US" b="1" dirty="0" err="1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θ</a:t>
            </a:r>
            <a:r>
              <a:rPr kumimoji="1" lang="en-US" b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, </a:t>
            </a:r>
            <a:r>
              <a:rPr kumimoji="1" lang="en-US" b="1" dirty="0" err="1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cosθ</a:t>
            </a:r>
            <a:r>
              <a:rPr kumimoji="1" lang="en-US" b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~ 1.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lphaLcParenR"/>
            </a:pP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Draw the free body diagram of the rod. Find the equation of the motion of the rod and its period 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T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lphaLcParenR"/>
            </a:pP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Now assume the rod is initially at equilibrium position (</a:t>
            </a:r>
            <a:r>
              <a:rPr kumimoji="1" lang="en-US" dirty="0" err="1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θ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= 0). At 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t </a:t>
            </a:r>
            <a:r>
              <a:rPr kumimoji="1" lang="en-US" b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= 0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, a bullet of mass </a:t>
            </a:r>
            <a:r>
              <a:rPr kumimoji="1" lang="en-US" b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4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M</a:t>
            </a:r>
            <a:r>
              <a:rPr kumimoji="1" lang="en-US" b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/3 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strikes and becomes embedded inside the rod at position 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l/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2 from the pivot (right figure shown below). Assume the speed of the bullet is 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v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, Find the new period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T</a:t>
            </a:r>
            <a:r>
              <a:rPr kumimoji="1" lang="en-US" b="1" i="1" baseline="-25000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N</a:t>
            </a:r>
            <a:r>
              <a:rPr kumimoji="1" lang="en-US" b="1" i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 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of the motion of the rod, and find new </a:t>
            </a:r>
            <a:r>
              <a:rPr kumimoji="1" lang="en-US" b="1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θ (t) </a:t>
            </a:r>
            <a:r>
              <a:rPr kumimoji="1" lang="en-US" dirty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with initial condition given above</a:t>
            </a:r>
            <a:r>
              <a:rPr kumimoji="1" lang="en-US" dirty="0" smtClean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b="1" u="sng" dirty="0" smtClean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Sol: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dirty="0" smtClean="0">
                <a:solidFill>
                  <a:prstClr val="black"/>
                </a:solidFill>
                <a:latin typeface="Times New Roman"/>
                <a:ea typeface="新細明體" charset="0"/>
                <a:cs typeface="Times New Roman"/>
              </a:rPr>
              <a:t>a)</a:t>
            </a:r>
            <a:endParaRPr kumimoji="1" lang="en-US" dirty="0">
              <a:solidFill>
                <a:prstClr val="black"/>
              </a:solidFill>
              <a:latin typeface="Times New Roman"/>
              <a:ea typeface="新細明體" charset="0"/>
              <a:cs typeface="Times New Roman"/>
            </a:endParaRPr>
          </a:p>
        </p:txBody>
      </p:sp>
      <p:grpSp>
        <p:nvGrpSpPr>
          <p:cNvPr id="4" name="Group 2"/>
          <p:cNvGrpSpPr/>
          <p:nvPr/>
        </p:nvGrpSpPr>
        <p:grpSpPr>
          <a:xfrm>
            <a:off x="9631099" y="2124253"/>
            <a:ext cx="2406765" cy="2587298"/>
            <a:chOff x="6022895" y="216496"/>
            <a:chExt cx="2075970" cy="2339827"/>
          </a:xfrm>
        </p:grpSpPr>
        <p:grpSp>
          <p:nvGrpSpPr>
            <p:cNvPr id="5" name="群組 4"/>
            <p:cNvGrpSpPr/>
            <p:nvPr/>
          </p:nvGrpSpPr>
          <p:grpSpPr>
            <a:xfrm>
              <a:off x="6022895" y="216496"/>
              <a:ext cx="2075970" cy="2339827"/>
              <a:chOff x="677863" y="3571875"/>
              <a:chExt cx="2473325" cy="3146425"/>
            </a:xfrm>
          </p:grpSpPr>
          <p:cxnSp>
            <p:nvCxnSpPr>
              <p:cNvPr id="11" name="直線接點 91"/>
              <p:cNvCxnSpPr/>
              <p:nvPr/>
            </p:nvCxnSpPr>
            <p:spPr>
              <a:xfrm>
                <a:off x="2509838" y="5324475"/>
                <a:ext cx="641350" cy="1393825"/>
              </a:xfrm>
              <a:prstGeom prst="line">
                <a:avLst/>
              </a:prstGeom>
              <a:ln w="1270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字方塊 94"/>
              <p:cNvSpPr txBox="1">
                <a:spLocks noChangeArrowheads="1"/>
              </p:cNvSpPr>
              <p:nvPr/>
            </p:nvSpPr>
            <p:spPr bwMode="auto">
              <a:xfrm>
                <a:off x="1746250" y="3571875"/>
                <a:ext cx="793750" cy="455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1600">
                    <a:solidFill>
                      <a:prstClr val="black"/>
                    </a:solidFill>
                    <a:ea typeface="新細明體" pitchFamily="18" charset="-120"/>
                    <a:cs typeface="Times New Roman" pitchFamily="18" charset="0"/>
                  </a:rPr>
                  <a:t>Pivot</a:t>
                </a:r>
                <a:endParaRPr kumimoji="1" lang="zh-TW" altLang="en-US" sz="1600">
                  <a:solidFill>
                    <a:prstClr val="black"/>
                  </a:solidFill>
                  <a:ea typeface="新細明體" pitchFamily="18" charset="-120"/>
                  <a:cs typeface="Times New Roman" pitchFamily="18" charset="0"/>
                </a:endParaRPr>
              </a:p>
            </p:txBody>
          </p:sp>
          <p:cxnSp>
            <p:nvCxnSpPr>
              <p:cNvPr id="13" name="直線接點 91"/>
              <p:cNvCxnSpPr/>
              <p:nvPr/>
            </p:nvCxnSpPr>
            <p:spPr>
              <a:xfrm>
                <a:off x="1900238" y="3997325"/>
                <a:ext cx="641350" cy="1393825"/>
              </a:xfrm>
              <a:prstGeom prst="line">
                <a:avLst/>
              </a:prstGeom>
              <a:ln w="1270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677863" y="3765550"/>
                <a:ext cx="349250" cy="18573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>
                  <a:solidFill>
                    <a:srgbClr val="FFFFFF"/>
                  </a:solidFill>
                  <a:latin typeface="Calibri"/>
                  <a:ea typeface="新細明體" pitchFamily="18" charset="-120"/>
                </a:endParaRPr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1884363" y="3989388"/>
                <a:ext cx="74612" cy="12382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>
                  <a:solidFill>
                    <a:srgbClr val="FFFFFF"/>
                  </a:solidFill>
                  <a:latin typeface="Calibri"/>
                  <a:ea typeface="新細明體" pitchFamily="18" charset="-120"/>
                </a:endParaRPr>
              </a:p>
            </p:txBody>
          </p:sp>
          <p:cxnSp>
            <p:nvCxnSpPr>
              <p:cNvPr id="16" name="直線接點 15"/>
              <p:cNvCxnSpPr>
                <a:stCxn id="15" idx="2"/>
              </p:cNvCxnSpPr>
              <p:nvPr/>
            </p:nvCxnSpPr>
            <p:spPr>
              <a:xfrm>
                <a:off x="1871663" y="4051300"/>
                <a:ext cx="15875" cy="11652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群組 79"/>
              <p:cNvGrpSpPr>
                <a:grpSpLocks/>
              </p:cNvGrpSpPr>
              <p:nvPr/>
            </p:nvGrpSpPr>
            <p:grpSpPr bwMode="auto">
              <a:xfrm>
                <a:off x="1027113" y="5268913"/>
                <a:ext cx="1530350" cy="130175"/>
                <a:chOff x="5652120" y="4644752"/>
                <a:chExt cx="1892086" cy="162339"/>
              </a:xfrm>
            </p:grpSpPr>
            <p:sp>
              <p:nvSpPr>
                <p:cNvPr id="22" name="橢圓 102"/>
                <p:cNvSpPr/>
                <p:nvPr/>
              </p:nvSpPr>
              <p:spPr>
                <a:xfrm>
                  <a:off x="7451956" y="4652671"/>
                  <a:ext cx="92250" cy="154420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TW" altLang="en-US">
                    <a:solidFill>
                      <a:srgbClr val="FFFFFF"/>
                    </a:solidFill>
                    <a:latin typeface="Calibri"/>
                    <a:ea typeface="新細明體" pitchFamily="18" charset="-120"/>
                  </a:endParaRPr>
                </a:p>
              </p:txBody>
            </p:sp>
            <p:cxnSp>
              <p:nvCxnSpPr>
                <p:cNvPr id="23" name="直線接點 103"/>
                <p:cNvCxnSpPr/>
                <p:nvPr/>
              </p:nvCxnSpPr>
              <p:spPr>
                <a:xfrm>
                  <a:off x="5940643" y="4652671"/>
                  <a:ext cx="70659" cy="1445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104"/>
                <p:cNvCxnSpPr/>
                <p:nvPr/>
              </p:nvCxnSpPr>
              <p:spPr>
                <a:xfrm flipH="1">
                  <a:off x="6011302" y="4652671"/>
                  <a:ext cx="72622" cy="1524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105"/>
                <p:cNvCxnSpPr/>
                <p:nvPr/>
              </p:nvCxnSpPr>
              <p:spPr>
                <a:xfrm>
                  <a:off x="6091775" y="4652671"/>
                  <a:ext cx="72621" cy="1445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106"/>
                <p:cNvCxnSpPr/>
                <p:nvPr/>
              </p:nvCxnSpPr>
              <p:spPr>
                <a:xfrm flipH="1">
                  <a:off x="6164396" y="4652671"/>
                  <a:ext cx="72622" cy="1524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107"/>
                <p:cNvCxnSpPr/>
                <p:nvPr/>
              </p:nvCxnSpPr>
              <p:spPr>
                <a:xfrm>
                  <a:off x="6227204" y="4652671"/>
                  <a:ext cx="72622" cy="1445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108"/>
                <p:cNvCxnSpPr/>
                <p:nvPr/>
              </p:nvCxnSpPr>
              <p:spPr>
                <a:xfrm flipH="1">
                  <a:off x="6299826" y="4652671"/>
                  <a:ext cx="72621" cy="1524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109"/>
                <p:cNvCxnSpPr/>
                <p:nvPr/>
              </p:nvCxnSpPr>
              <p:spPr>
                <a:xfrm>
                  <a:off x="6372447" y="4652671"/>
                  <a:ext cx="72622" cy="1445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110"/>
                <p:cNvCxnSpPr/>
                <p:nvPr/>
              </p:nvCxnSpPr>
              <p:spPr>
                <a:xfrm flipH="1">
                  <a:off x="6445069" y="4652671"/>
                  <a:ext cx="70659" cy="1524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111"/>
                <p:cNvCxnSpPr/>
                <p:nvPr/>
              </p:nvCxnSpPr>
              <p:spPr>
                <a:xfrm>
                  <a:off x="6515728" y="4644752"/>
                  <a:ext cx="72621" cy="1445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112"/>
                <p:cNvCxnSpPr/>
                <p:nvPr/>
              </p:nvCxnSpPr>
              <p:spPr>
                <a:xfrm flipH="1">
                  <a:off x="6588349" y="4644752"/>
                  <a:ext cx="72622" cy="1524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113"/>
                <p:cNvCxnSpPr/>
                <p:nvPr/>
              </p:nvCxnSpPr>
              <p:spPr>
                <a:xfrm>
                  <a:off x="6660971" y="4652671"/>
                  <a:ext cx="70659" cy="1445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114"/>
                <p:cNvCxnSpPr/>
                <p:nvPr/>
              </p:nvCxnSpPr>
              <p:spPr>
                <a:xfrm flipH="1">
                  <a:off x="6731630" y="4652671"/>
                  <a:ext cx="72621" cy="1524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115"/>
                <p:cNvCxnSpPr/>
                <p:nvPr/>
              </p:nvCxnSpPr>
              <p:spPr>
                <a:xfrm>
                  <a:off x="6804251" y="4644752"/>
                  <a:ext cx="72622" cy="1445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116"/>
                <p:cNvCxnSpPr/>
                <p:nvPr/>
              </p:nvCxnSpPr>
              <p:spPr>
                <a:xfrm flipH="1">
                  <a:off x="6876873" y="4644752"/>
                  <a:ext cx="70659" cy="1524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117"/>
                <p:cNvCxnSpPr/>
                <p:nvPr/>
              </p:nvCxnSpPr>
              <p:spPr>
                <a:xfrm>
                  <a:off x="6947532" y="4652671"/>
                  <a:ext cx="72621" cy="1445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118"/>
                <p:cNvCxnSpPr/>
                <p:nvPr/>
              </p:nvCxnSpPr>
              <p:spPr>
                <a:xfrm flipH="1">
                  <a:off x="5868022" y="4652671"/>
                  <a:ext cx="72621" cy="732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119"/>
                <p:cNvCxnSpPr/>
                <p:nvPr/>
              </p:nvCxnSpPr>
              <p:spPr>
                <a:xfrm>
                  <a:off x="7082960" y="4725921"/>
                  <a:ext cx="35918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120"/>
                <p:cNvCxnSpPr/>
                <p:nvPr/>
              </p:nvCxnSpPr>
              <p:spPr>
                <a:xfrm flipH="1">
                  <a:off x="7020153" y="4725921"/>
                  <a:ext cx="72622" cy="791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121"/>
                <p:cNvCxnSpPr/>
                <p:nvPr/>
              </p:nvCxnSpPr>
              <p:spPr>
                <a:xfrm>
                  <a:off x="5652120" y="4725921"/>
                  <a:ext cx="21590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文字方塊 97"/>
              <p:cNvSpPr txBox="1">
                <a:spLocks noChangeArrowheads="1"/>
              </p:cNvSpPr>
              <p:nvPr/>
            </p:nvSpPr>
            <p:spPr bwMode="auto">
              <a:xfrm>
                <a:off x="1787623" y="4430641"/>
                <a:ext cx="337483" cy="413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1400" b="1" i="1" dirty="0">
                    <a:solidFill>
                      <a:prstClr val="black"/>
                    </a:solidFill>
                    <a:latin typeface="Symbol" pitchFamily="18" charset="2"/>
                    <a:ea typeface="新細明體" pitchFamily="18" charset="-120"/>
                    <a:cs typeface="Times New Roman" pitchFamily="18" charset="0"/>
                  </a:rPr>
                  <a:t>q</a:t>
                </a:r>
                <a:endParaRPr kumimoji="1" lang="zh-TW" altLang="en-US" sz="1400" dirty="0">
                  <a:solidFill>
                    <a:prstClr val="black"/>
                  </a:solidFill>
                  <a:latin typeface="Calibri" pitchFamily="34" charset="0"/>
                  <a:ea typeface="新細明體" pitchFamily="18" charset="-120"/>
                  <a:cs typeface="Times New Roman" pitchFamily="18" charset="0"/>
                </a:endParaRPr>
              </a:p>
            </p:txBody>
          </p:sp>
          <p:cxnSp>
            <p:nvCxnSpPr>
              <p:cNvPr id="19" name="直線單箭頭接點 18"/>
              <p:cNvCxnSpPr/>
              <p:nvPr/>
            </p:nvCxnSpPr>
            <p:spPr>
              <a:xfrm>
                <a:off x="2366963" y="4694238"/>
                <a:ext cx="290512" cy="581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H="1" flipV="1">
                <a:off x="2017713" y="3940175"/>
                <a:ext cx="239712" cy="5286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100"/>
              <p:cNvSpPr txBox="1">
                <a:spLocks noChangeArrowheads="1"/>
              </p:cNvSpPr>
              <p:nvPr/>
            </p:nvSpPr>
            <p:spPr bwMode="auto">
              <a:xfrm>
                <a:off x="2249488" y="4403725"/>
                <a:ext cx="233362" cy="496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i="1">
                    <a:solidFill>
                      <a:prstClr val="black"/>
                    </a:solidFill>
                    <a:ea typeface="新細明體" pitchFamily="18" charset="-120"/>
                    <a:cs typeface="Times New Roman" pitchFamily="18" charset="0"/>
                  </a:rPr>
                  <a:t>l</a:t>
                </a:r>
                <a:endParaRPr kumimoji="1" lang="zh-TW" altLang="en-US">
                  <a:solidFill>
                    <a:prstClr val="black"/>
                  </a:solidFill>
                  <a:latin typeface="Calibri" pitchFamily="34" charset="0"/>
                  <a:ea typeface="新細明體" pitchFamily="18" charset="-120"/>
                  <a:cs typeface="Times New Roman" pitchFamily="18" charset="0"/>
                </a:endParaRPr>
              </a:p>
            </p:txBody>
          </p:sp>
        </p:grpSp>
        <p:cxnSp>
          <p:nvCxnSpPr>
            <p:cNvPr id="6" name="直線單箭頭接點 5"/>
            <p:cNvCxnSpPr>
              <a:stCxn id="22" idx="0"/>
            </p:cNvCxnSpPr>
            <p:nvPr/>
          </p:nvCxnSpPr>
          <p:spPr>
            <a:xfrm>
              <a:off x="7569213" y="1483214"/>
              <a:ext cx="0" cy="10731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 flipH="1">
              <a:off x="6793318" y="1499959"/>
              <a:ext cx="7672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H="1">
              <a:off x="6820956" y="1499959"/>
              <a:ext cx="76723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物件 8"/>
            <p:cNvGraphicFramePr>
              <a:graphicFrameLocks noChangeAspect="1"/>
            </p:cNvGraphicFramePr>
            <p:nvPr>
              <p:extLst/>
            </p:nvPr>
          </p:nvGraphicFramePr>
          <p:xfrm>
            <a:off x="7220109" y="2276872"/>
            <a:ext cx="2667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7" name="Equation" r:id="rId3" imgW="266400" imgH="203040" progId="Equation.DSMT4">
                    <p:embed/>
                  </p:oleObj>
                </mc:Choice>
                <mc:Fallback>
                  <p:oleObj name="Equation" r:id="rId3" imgW="266400" imgH="203040" progId="Equation.DSMT4">
                    <p:embed/>
                    <p:pic>
                      <p:nvPicPr>
                        <p:cNvPr id="44" name="物件 4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20109" y="2276872"/>
                          <a:ext cx="2667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物件 9"/>
            <p:cNvGraphicFramePr>
              <a:graphicFrameLocks noChangeAspect="1"/>
            </p:cNvGraphicFramePr>
            <p:nvPr>
              <p:extLst/>
            </p:nvPr>
          </p:nvGraphicFramePr>
          <p:xfrm>
            <a:off x="6853765" y="1621101"/>
            <a:ext cx="415643" cy="282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8" name="Equation" r:id="rId5" imgW="355320" imgH="241200" progId="Equation.DSMT4">
                    <p:embed/>
                  </p:oleObj>
                </mc:Choice>
                <mc:Fallback>
                  <p:oleObj name="Equation" r:id="rId5" imgW="355320" imgH="241200" progId="Equation.DSMT4">
                    <p:embed/>
                    <p:pic>
                      <p:nvPicPr>
                        <p:cNvPr id="45" name="物件 4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853765" y="1621101"/>
                          <a:ext cx="415643" cy="2820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物件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444869"/>
              </p:ext>
            </p:extLst>
          </p:nvPr>
        </p:nvGraphicFramePr>
        <p:xfrm>
          <a:off x="190016" y="3350194"/>
          <a:ext cx="294957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Equation" r:id="rId7" imgW="1765080" imgH="863280" progId="Equation.DSMT4">
                  <p:embed/>
                </p:oleObj>
              </mc:Choice>
              <mc:Fallback>
                <p:oleObj name="Equation" r:id="rId7" imgW="1765080" imgH="863280" progId="Equation.DSMT4">
                  <p:embed/>
                  <p:pic>
                    <p:nvPicPr>
                      <p:cNvPr id="46" name="物件 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016" y="3350194"/>
                        <a:ext cx="2949575" cy="144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物件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254623"/>
              </p:ext>
            </p:extLst>
          </p:nvPr>
        </p:nvGraphicFramePr>
        <p:xfrm>
          <a:off x="7386934" y="5019671"/>
          <a:ext cx="37830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Equation" r:id="rId9" imgW="2590800" imgH="304800" progId="Equation.DSMT4">
                  <p:embed/>
                </p:oleObj>
              </mc:Choice>
              <mc:Fallback>
                <p:oleObj name="Equation" r:id="rId9" imgW="2590800" imgH="304800" progId="Equation.DSMT4">
                  <p:embed/>
                  <p:pic>
                    <p:nvPicPr>
                      <p:cNvPr id="47" name="物件 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86934" y="5019671"/>
                        <a:ext cx="3783013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物件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894350"/>
              </p:ext>
            </p:extLst>
          </p:nvPr>
        </p:nvGraphicFramePr>
        <p:xfrm>
          <a:off x="3910500" y="2659707"/>
          <a:ext cx="5918200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Equation" r:id="rId11" imgW="3479760" imgH="2412720" progId="Equation.DSMT4">
                  <p:embed/>
                </p:oleObj>
              </mc:Choice>
              <mc:Fallback>
                <p:oleObj name="Equation" r:id="rId11" imgW="3479760" imgH="2412720" progId="Equation.DSMT4">
                  <p:embed/>
                  <p:pic>
                    <p:nvPicPr>
                      <p:cNvPr id="48" name="物件 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10500" y="2659707"/>
                        <a:ext cx="5918200" cy="410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物件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77992"/>
              </p:ext>
            </p:extLst>
          </p:nvPr>
        </p:nvGraphicFramePr>
        <p:xfrm>
          <a:off x="215416" y="4985319"/>
          <a:ext cx="17065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Equation" r:id="rId13" imgW="1168200" imgH="228600" progId="Equation.DSMT4">
                  <p:embed/>
                </p:oleObj>
              </mc:Choice>
              <mc:Fallback>
                <p:oleObj name="Equation" r:id="rId13" imgW="1168200" imgH="228600" progId="Equation.DSMT4">
                  <p:embed/>
                  <p:pic>
                    <p:nvPicPr>
                      <p:cNvPr id="49" name="物件 4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5416" y="4985319"/>
                        <a:ext cx="170656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1"/>
          <p:cNvSpPr txBox="1"/>
          <p:nvPr/>
        </p:nvSpPr>
        <p:spPr>
          <a:xfrm>
            <a:off x="369632" y="2378162"/>
            <a:ext cx="5941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solving </a:t>
            </a:r>
            <a:r>
              <a:rPr lang="en-US"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by 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lang="en-US" altLang="zh-TW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conservation of 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 mechanical energy</a:t>
            </a:r>
            <a:endParaRPr lang="en-US" sz="20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8" name="物件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13702"/>
              </p:ext>
            </p:extLst>
          </p:nvPr>
        </p:nvGraphicFramePr>
        <p:xfrm>
          <a:off x="215416" y="5509194"/>
          <a:ext cx="17240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Equation" r:id="rId15" imgW="1180800" imgH="253800" progId="Equation.DSMT4">
                  <p:embed/>
                </p:oleObj>
              </mc:Choice>
              <mc:Fallback>
                <p:oleObj name="Equation" r:id="rId15" imgW="1180800" imgH="253800" progId="Equation.DSMT4">
                  <p:embed/>
                  <p:pic>
                    <p:nvPicPr>
                      <p:cNvPr id="45" name="物件 4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5416" y="5509194"/>
                        <a:ext cx="1724025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向右箭號 49"/>
          <p:cNvSpPr/>
          <p:nvPr/>
        </p:nvSpPr>
        <p:spPr>
          <a:xfrm>
            <a:off x="3182806" y="4308180"/>
            <a:ext cx="579498" cy="424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3640" y="3111389"/>
            <a:ext cx="3061196" cy="327148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31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物件 45"/>
          <p:cNvGraphicFramePr>
            <a:graphicFrameLocks noChangeAspect="1"/>
          </p:cNvGraphicFramePr>
          <p:nvPr>
            <p:extLst/>
          </p:nvPr>
        </p:nvGraphicFramePr>
        <p:xfrm>
          <a:off x="5108592" y="909301"/>
          <a:ext cx="4578077" cy="137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3" imgW="3467100" imgH="1041400" progId="Equation.DSMT4">
                  <p:embed/>
                </p:oleObj>
              </mc:Choice>
              <mc:Fallback>
                <p:oleObj name="Equation" r:id="rId3" imgW="3467100" imgH="1041400" progId="Equation.DSMT4">
                  <p:embed/>
                  <p:pic>
                    <p:nvPicPr>
                      <p:cNvPr id="46" name="物件 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8592" y="909301"/>
                        <a:ext cx="4578077" cy="1377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物件 46"/>
          <p:cNvGraphicFramePr>
            <a:graphicFrameLocks noChangeAspect="1"/>
          </p:cNvGraphicFramePr>
          <p:nvPr>
            <p:extLst/>
          </p:nvPr>
        </p:nvGraphicFramePr>
        <p:xfrm>
          <a:off x="6479337" y="4562475"/>
          <a:ext cx="37830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5" imgW="2590800" imgH="304800" progId="Equation.DSMT4">
                  <p:embed/>
                </p:oleObj>
              </mc:Choice>
              <mc:Fallback>
                <p:oleObj name="Equation" r:id="rId5" imgW="2590800" imgH="304800" progId="Equation.DSMT4">
                  <p:embed/>
                  <p:pic>
                    <p:nvPicPr>
                      <p:cNvPr id="47" name="物件 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9337" y="4562475"/>
                        <a:ext cx="3783013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物件 47"/>
          <p:cNvGraphicFramePr>
            <a:graphicFrameLocks noChangeAspect="1"/>
          </p:cNvGraphicFramePr>
          <p:nvPr>
            <p:extLst/>
          </p:nvPr>
        </p:nvGraphicFramePr>
        <p:xfrm>
          <a:off x="2803481" y="3373470"/>
          <a:ext cx="5875337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7" imgW="3454400" imgH="1727200" progId="Equation.DSMT4">
                  <p:embed/>
                </p:oleObj>
              </mc:Choice>
              <mc:Fallback>
                <p:oleObj name="Equation" r:id="rId7" imgW="3454400" imgH="1727200" progId="Equation.DSMT4">
                  <p:embed/>
                  <p:pic>
                    <p:nvPicPr>
                      <p:cNvPr id="48" name="物件 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03481" y="3373470"/>
                        <a:ext cx="5875337" cy="293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682706" y="609230"/>
            <a:ext cx="2659063" cy="2376488"/>
            <a:chOff x="6258658" y="2238167"/>
            <a:chExt cx="2659063" cy="2376488"/>
          </a:xfrm>
        </p:grpSpPr>
        <p:graphicFrame>
          <p:nvGraphicFramePr>
            <p:cNvPr id="44" name="物件 43"/>
            <p:cNvGraphicFramePr>
              <a:graphicFrameLocks noChangeAspect="1"/>
            </p:cNvGraphicFramePr>
            <p:nvPr>
              <p:extLst/>
            </p:nvPr>
          </p:nvGraphicFramePr>
          <p:xfrm>
            <a:off x="7220109" y="2276872"/>
            <a:ext cx="2667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5" name="Equation" r:id="rId9" imgW="266400" imgH="203040" progId="Equation.DSMT4">
                    <p:embed/>
                  </p:oleObj>
                </mc:Choice>
                <mc:Fallback>
                  <p:oleObj name="Equation" r:id="rId9" imgW="266400" imgH="203040" progId="Equation.DSMT4">
                    <p:embed/>
                    <p:pic>
                      <p:nvPicPr>
                        <p:cNvPr id="44" name="物件 4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220109" y="2276872"/>
                          <a:ext cx="2667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Group 53"/>
            <p:cNvGrpSpPr>
              <a:grpSpLocks/>
            </p:cNvGrpSpPr>
            <p:nvPr/>
          </p:nvGrpSpPr>
          <p:grpSpPr bwMode="auto">
            <a:xfrm>
              <a:off x="6258658" y="2238167"/>
              <a:ext cx="2659063" cy="2376488"/>
              <a:chOff x="3420" y="712"/>
              <a:chExt cx="1675" cy="1497"/>
            </a:xfrm>
          </p:grpSpPr>
          <p:sp>
            <p:nvSpPr>
              <p:cNvPr id="51" name="Text Box 54"/>
              <p:cNvSpPr txBox="1">
                <a:spLocks noChangeArrowheads="1"/>
              </p:cNvSpPr>
              <p:nvPr/>
            </p:nvSpPr>
            <p:spPr bwMode="auto">
              <a:xfrm>
                <a:off x="3420" y="712"/>
                <a:ext cx="29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新細明體" pitchFamily="18" charset="-120"/>
                    <a:cs typeface="新細明體" pitchFamily="18" charset="-120"/>
                  </a:rPr>
                  <a:t>(b)</a:t>
                </a:r>
                <a:endParaRPr kumimoji="1" lang="zh-TW" altLang="zh-TW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grpSp>
            <p:nvGrpSpPr>
              <p:cNvPr id="52" name="群組 74"/>
              <p:cNvGrpSpPr>
                <a:grpSpLocks/>
              </p:cNvGrpSpPr>
              <p:nvPr/>
            </p:nvGrpSpPr>
            <p:grpSpPr bwMode="auto">
              <a:xfrm>
                <a:off x="3787" y="735"/>
                <a:ext cx="1308" cy="1474"/>
                <a:chOff x="677863" y="3571875"/>
                <a:chExt cx="2473325" cy="3146425"/>
              </a:xfrm>
            </p:grpSpPr>
            <p:cxnSp>
              <p:nvCxnSpPr>
                <p:cNvPr id="59" name="直線接點 91"/>
                <p:cNvCxnSpPr/>
                <p:nvPr/>
              </p:nvCxnSpPr>
              <p:spPr>
                <a:xfrm>
                  <a:off x="2510165" y="5324395"/>
                  <a:ext cx="641023" cy="1393905"/>
                </a:xfrm>
                <a:prstGeom prst="line">
                  <a:avLst/>
                </a:prstGeom>
                <a:ln w="1270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字方塊 94"/>
                <p:cNvSpPr txBox="1">
                  <a:spLocks noChangeArrowheads="1"/>
                </p:cNvSpPr>
                <p:nvPr/>
              </p:nvSpPr>
              <p:spPr bwMode="auto">
                <a:xfrm>
                  <a:off x="1746234" y="3571875"/>
                  <a:ext cx="794186" cy="4525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新細明體" pitchFamily="18" charset="-120"/>
                      <a:cs typeface="新細明體" pitchFamily="18" charset="-120"/>
                    </a:rPr>
                    <a:t>Pivot</a:t>
                  </a:r>
                  <a:endParaRPr kumimoji="1" lang="zh-TW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新細明體" pitchFamily="18" charset="-120"/>
                    <a:cs typeface="新細明體" pitchFamily="18" charset="-120"/>
                  </a:endParaRPr>
                </a:p>
              </p:txBody>
            </p:sp>
            <p:cxnSp>
              <p:nvCxnSpPr>
                <p:cNvPr id="61" name="直線接點 91"/>
                <p:cNvCxnSpPr/>
                <p:nvPr/>
              </p:nvCxnSpPr>
              <p:spPr>
                <a:xfrm>
                  <a:off x="1899398" y="3996663"/>
                  <a:ext cx="642913" cy="1393905"/>
                </a:xfrm>
                <a:prstGeom prst="line">
                  <a:avLst/>
                </a:prstGeom>
                <a:ln w="1270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矩形 78"/>
                <p:cNvSpPr/>
                <p:nvPr/>
              </p:nvSpPr>
              <p:spPr>
                <a:xfrm>
                  <a:off x="677863" y="3766124"/>
                  <a:ext cx="349820" cy="18571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新細明體" pitchFamily="18" charset="-120"/>
                    <a:cs typeface="新細明體" pitchFamily="18" charset="-120"/>
                  </a:endParaRPr>
                </a:p>
              </p:txBody>
            </p:sp>
            <p:sp>
              <p:nvSpPr>
                <p:cNvPr id="63" name="橢圓 79"/>
                <p:cNvSpPr/>
                <p:nvPr/>
              </p:nvSpPr>
              <p:spPr>
                <a:xfrm>
                  <a:off x="1884271" y="3990260"/>
                  <a:ext cx="75637" cy="123808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新細明體" pitchFamily="18" charset="-120"/>
                    <a:cs typeface="新細明體" pitchFamily="18" charset="-120"/>
                  </a:endParaRPr>
                </a:p>
              </p:txBody>
            </p:sp>
            <p:cxnSp>
              <p:nvCxnSpPr>
                <p:cNvPr id="64" name="直線接點 80"/>
                <p:cNvCxnSpPr>
                  <a:stCxn id="63" idx="2"/>
                </p:cNvCxnSpPr>
                <p:nvPr/>
              </p:nvCxnSpPr>
              <p:spPr>
                <a:xfrm>
                  <a:off x="1871034" y="4052163"/>
                  <a:ext cx="17019" cy="11633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" name="群組 79"/>
                <p:cNvGrpSpPr>
                  <a:grpSpLocks/>
                </p:cNvGrpSpPr>
                <p:nvPr/>
              </p:nvGrpSpPr>
              <p:grpSpPr bwMode="auto">
                <a:xfrm>
                  <a:off x="1027113" y="5268913"/>
                  <a:ext cx="1530350" cy="130175"/>
                  <a:chOff x="5652120" y="4644752"/>
                  <a:chExt cx="1892086" cy="162339"/>
                </a:xfrm>
              </p:grpSpPr>
              <p:sp>
                <p:nvSpPr>
                  <p:cNvPr id="71" name="橢圓 102"/>
                  <p:cNvSpPr/>
                  <p:nvPr/>
                </p:nvSpPr>
                <p:spPr>
                  <a:xfrm>
                    <a:off x="7452997" y="4652716"/>
                    <a:ext cx="91178" cy="154399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TW" altLang="zh-TW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新細明體" pitchFamily="18" charset="-120"/>
                      <a:cs typeface="新細明體" pitchFamily="18" charset="-120"/>
                    </a:endParaRPr>
                  </a:p>
                </p:txBody>
              </p:sp>
              <p:cxnSp>
                <p:nvCxnSpPr>
                  <p:cNvPr id="72" name="直線接點 103"/>
                  <p:cNvCxnSpPr/>
                  <p:nvPr/>
                </p:nvCxnSpPr>
                <p:spPr>
                  <a:xfrm>
                    <a:off x="5940385" y="4652716"/>
                    <a:ext cx="72474" cy="1437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線接點 104"/>
                  <p:cNvCxnSpPr/>
                  <p:nvPr/>
                </p:nvCxnSpPr>
                <p:spPr>
                  <a:xfrm flipH="1">
                    <a:off x="6012859" y="4652716"/>
                    <a:ext cx="72475" cy="1517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接點 105"/>
                  <p:cNvCxnSpPr/>
                  <p:nvPr/>
                </p:nvCxnSpPr>
                <p:spPr>
                  <a:xfrm>
                    <a:off x="6092347" y="4652716"/>
                    <a:ext cx="72475" cy="1437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線接點 106"/>
                  <p:cNvCxnSpPr/>
                  <p:nvPr/>
                </p:nvCxnSpPr>
                <p:spPr>
                  <a:xfrm flipH="1">
                    <a:off x="6164822" y="4652716"/>
                    <a:ext cx="72474" cy="1517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線接點 107"/>
                  <p:cNvCxnSpPr/>
                  <p:nvPr/>
                </p:nvCxnSpPr>
                <p:spPr>
                  <a:xfrm>
                    <a:off x="6227944" y="4652716"/>
                    <a:ext cx="72475" cy="1437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線接點 108"/>
                  <p:cNvCxnSpPr/>
                  <p:nvPr/>
                </p:nvCxnSpPr>
                <p:spPr>
                  <a:xfrm flipH="1">
                    <a:off x="6300419" y="4652716"/>
                    <a:ext cx="72474" cy="1517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接點 109"/>
                  <p:cNvCxnSpPr/>
                  <p:nvPr/>
                </p:nvCxnSpPr>
                <p:spPr>
                  <a:xfrm>
                    <a:off x="6372893" y="4652716"/>
                    <a:ext cx="72475" cy="1437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線接點 110"/>
                  <p:cNvCxnSpPr/>
                  <p:nvPr/>
                </p:nvCxnSpPr>
                <p:spPr>
                  <a:xfrm flipH="1">
                    <a:off x="6445368" y="4652716"/>
                    <a:ext cx="70137" cy="1517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線接點 111"/>
                  <p:cNvCxnSpPr/>
                  <p:nvPr/>
                </p:nvCxnSpPr>
                <p:spPr>
                  <a:xfrm>
                    <a:off x="6515505" y="4644729"/>
                    <a:ext cx="72474" cy="1437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線接點 112"/>
                  <p:cNvCxnSpPr/>
                  <p:nvPr/>
                </p:nvCxnSpPr>
                <p:spPr>
                  <a:xfrm flipH="1">
                    <a:off x="6587979" y="4644729"/>
                    <a:ext cx="72475" cy="1517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線接點 113"/>
                  <p:cNvCxnSpPr/>
                  <p:nvPr/>
                </p:nvCxnSpPr>
                <p:spPr>
                  <a:xfrm>
                    <a:off x="6660454" y="4652716"/>
                    <a:ext cx="72474" cy="1437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線接點 114"/>
                  <p:cNvCxnSpPr/>
                  <p:nvPr/>
                </p:nvCxnSpPr>
                <p:spPr>
                  <a:xfrm flipH="1">
                    <a:off x="6732928" y="4652716"/>
                    <a:ext cx="72475" cy="1517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線接點 115"/>
                  <p:cNvCxnSpPr/>
                  <p:nvPr/>
                </p:nvCxnSpPr>
                <p:spPr>
                  <a:xfrm>
                    <a:off x="6805403" y="4644729"/>
                    <a:ext cx="72474" cy="1437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116"/>
                  <p:cNvCxnSpPr/>
                  <p:nvPr/>
                </p:nvCxnSpPr>
                <p:spPr>
                  <a:xfrm flipH="1">
                    <a:off x="6877877" y="4644729"/>
                    <a:ext cx="70137" cy="1517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117"/>
                  <p:cNvCxnSpPr/>
                  <p:nvPr/>
                </p:nvCxnSpPr>
                <p:spPr>
                  <a:xfrm>
                    <a:off x="6948013" y="4652716"/>
                    <a:ext cx="72475" cy="1437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線接點 118"/>
                  <p:cNvCxnSpPr/>
                  <p:nvPr/>
                </p:nvCxnSpPr>
                <p:spPr>
                  <a:xfrm flipH="1">
                    <a:off x="5867910" y="4652716"/>
                    <a:ext cx="72475" cy="7187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線接點 119"/>
                  <p:cNvCxnSpPr/>
                  <p:nvPr/>
                </p:nvCxnSpPr>
                <p:spPr>
                  <a:xfrm>
                    <a:off x="7083611" y="4724590"/>
                    <a:ext cx="35769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線接點 120"/>
                  <p:cNvCxnSpPr/>
                  <p:nvPr/>
                </p:nvCxnSpPr>
                <p:spPr>
                  <a:xfrm flipH="1">
                    <a:off x="7020488" y="4724590"/>
                    <a:ext cx="72474" cy="7986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線接點 121"/>
                  <p:cNvCxnSpPr/>
                  <p:nvPr/>
                </p:nvCxnSpPr>
                <p:spPr>
                  <a:xfrm>
                    <a:off x="5652824" y="4724590"/>
                    <a:ext cx="21508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文字方塊 97"/>
                <p:cNvSpPr txBox="1">
                  <a:spLocks noChangeArrowheads="1"/>
                </p:cNvSpPr>
                <p:nvPr/>
              </p:nvSpPr>
              <p:spPr bwMode="auto">
                <a:xfrm>
                  <a:off x="1787834" y="4429991"/>
                  <a:ext cx="336584" cy="4098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sz="1400" b="1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itchFamily="18" charset="2"/>
                      <a:ea typeface="新細明體" pitchFamily="18" charset="-120"/>
                      <a:cs typeface="新細明體" pitchFamily="18" charset="-120"/>
                    </a:rPr>
                    <a:t>q</a:t>
                  </a:r>
                  <a:endParaRPr kumimoji="1" lang="zh-TW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新細明體" pitchFamily="18" charset="-120"/>
                    <a:cs typeface="新細明體" pitchFamily="18" charset="-120"/>
                  </a:endParaRPr>
                </a:p>
              </p:txBody>
            </p:sp>
            <p:cxnSp>
              <p:nvCxnSpPr>
                <p:cNvPr id="67" name="直線單箭頭接點 83"/>
                <p:cNvCxnSpPr/>
                <p:nvPr/>
              </p:nvCxnSpPr>
              <p:spPr>
                <a:xfrm>
                  <a:off x="2366455" y="4694683"/>
                  <a:ext cx="291202" cy="5806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單箭頭接點 84"/>
                <p:cNvCxnSpPr/>
                <p:nvPr/>
              </p:nvCxnSpPr>
              <p:spPr>
                <a:xfrm flipH="1" flipV="1">
                  <a:off x="2018526" y="3941163"/>
                  <a:ext cx="238256" cy="5272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文字方塊 100"/>
                <p:cNvSpPr txBox="1">
                  <a:spLocks noChangeArrowheads="1"/>
                </p:cNvSpPr>
                <p:nvPr/>
              </p:nvSpPr>
              <p:spPr bwMode="auto">
                <a:xfrm>
                  <a:off x="2249219" y="4404376"/>
                  <a:ext cx="234474" cy="4930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itchFamily="18" charset="0"/>
                      <a:ea typeface="新細明體" pitchFamily="18" charset="-120"/>
                      <a:cs typeface="新細明體" pitchFamily="18" charset="-120"/>
                    </a:rPr>
                    <a:t>l</a:t>
                  </a:r>
                  <a:endParaRPr kumimoji="1" lang="zh-TW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新細明體" pitchFamily="18" charset="-120"/>
                    <a:cs typeface="新細明體" pitchFamily="18" charset="-120"/>
                  </a:endParaRPr>
                </a:p>
              </p:txBody>
            </p:sp>
            <p:sp>
              <p:nvSpPr>
                <p:cNvPr id="70" name="文字方塊 101"/>
                <p:cNvSpPr txBox="1">
                  <a:spLocks noChangeArrowheads="1"/>
                </p:cNvSpPr>
                <p:nvPr/>
              </p:nvSpPr>
              <p:spPr bwMode="auto">
                <a:xfrm>
                  <a:off x="1260474" y="5507039"/>
                  <a:ext cx="1219325" cy="496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新細明體" pitchFamily="18" charset="-120"/>
                    <a:cs typeface="新細明體" pitchFamily="18" charset="-120"/>
                  </a:endParaRPr>
                </a:p>
              </p:txBody>
            </p:sp>
          </p:grpSp>
          <p:sp>
            <p:nvSpPr>
              <p:cNvPr id="53" name="Line 88"/>
              <p:cNvSpPr>
                <a:spLocks noChangeShapeType="1"/>
              </p:cNvSpPr>
              <p:nvPr/>
            </p:nvSpPr>
            <p:spPr bwMode="auto">
              <a:xfrm>
                <a:off x="4767" y="1566"/>
                <a:ext cx="0" cy="52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新細明體" charset="0"/>
                </a:endParaRPr>
              </a:p>
            </p:txBody>
          </p:sp>
          <p:sp>
            <p:nvSpPr>
              <p:cNvPr id="54" name="Line 90"/>
              <p:cNvSpPr>
                <a:spLocks noChangeShapeType="1"/>
              </p:cNvSpPr>
              <p:nvPr/>
            </p:nvSpPr>
            <p:spPr bwMode="auto">
              <a:xfrm flipH="1">
                <a:off x="4364" y="1564"/>
                <a:ext cx="38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新細明體" charset="0"/>
                </a:endParaRPr>
              </a:p>
            </p:txBody>
          </p:sp>
          <p:grpSp>
            <p:nvGrpSpPr>
              <p:cNvPr id="55" name="Group 83"/>
              <p:cNvGrpSpPr>
                <a:grpSpLocks/>
              </p:cNvGrpSpPr>
              <p:nvPr/>
            </p:nvGrpSpPr>
            <p:grpSpPr bwMode="auto">
              <a:xfrm rot="-1934756">
                <a:off x="4562" y="1295"/>
                <a:ext cx="112" cy="46"/>
                <a:chOff x="3804" y="2791"/>
                <a:chExt cx="178" cy="65"/>
              </a:xfrm>
            </p:grpSpPr>
            <p:sp>
              <p:nvSpPr>
                <p:cNvPr id="57" name="Oval 81"/>
                <p:cNvSpPr>
                  <a:spLocks noChangeArrowheads="1"/>
                </p:cNvSpPr>
                <p:nvPr/>
              </p:nvSpPr>
              <p:spPr bwMode="auto">
                <a:xfrm>
                  <a:off x="3804" y="2796"/>
                  <a:ext cx="125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新細明體" pitchFamily="18" charset="-120"/>
                    <a:cs typeface="新細明體" pitchFamily="18" charset="-120"/>
                  </a:endParaRPr>
                </a:p>
              </p:txBody>
            </p:sp>
            <p:sp>
              <p:nvSpPr>
                <p:cNvPr id="58" name="AutoShape 82"/>
                <p:cNvSpPr>
                  <a:spLocks noChangeArrowheads="1"/>
                </p:cNvSpPr>
                <p:nvPr/>
              </p:nvSpPr>
              <p:spPr bwMode="auto">
                <a:xfrm>
                  <a:off x="3862" y="2791"/>
                  <a:ext cx="120" cy="6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新細明體" pitchFamily="18" charset="-120"/>
                    <a:cs typeface="新細明體" pitchFamily="18" charset="-120"/>
                  </a:endParaRPr>
                </a:p>
              </p:txBody>
            </p:sp>
          </p:grp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>
                <a:off x="4625" y="1313"/>
                <a:ext cx="0" cy="52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新細明體" charset="0"/>
                </a:endParaRPr>
              </a:p>
            </p:txBody>
          </p:sp>
        </p:grpSp>
        <p:graphicFrame>
          <p:nvGraphicFramePr>
            <p:cNvPr id="91" name="物件 48"/>
            <p:cNvGraphicFramePr>
              <a:graphicFrameLocks noChangeAspect="1"/>
            </p:cNvGraphicFramePr>
            <p:nvPr>
              <p:extLst/>
            </p:nvPr>
          </p:nvGraphicFramePr>
          <p:xfrm>
            <a:off x="7611208" y="3640013"/>
            <a:ext cx="415925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6" name="Equation" r:id="rId11" imgW="355320" imgH="241200" progId="Equation.DSMT4">
                    <p:embed/>
                  </p:oleObj>
                </mc:Choice>
                <mc:Fallback>
                  <p:oleObj name="Equation" r:id="rId11" imgW="355320" imgH="241200" progId="Equation.DSMT4">
                    <p:embed/>
                    <p:pic>
                      <p:nvPicPr>
                        <p:cNvPr id="91" name="物件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1208" y="3640013"/>
                          <a:ext cx="415925" cy="282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物件 49"/>
            <p:cNvGraphicFramePr>
              <a:graphicFrameLocks noChangeAspect="1"/>
            </p:cNvGraphicFramePr>
            <p:nvPr>
              <p:extLst/>
            </p:nvPr>
          </p:nvGraphicFramePr>
          <p:xfrm>
            <a:off x="7709694" y="4083212"/>
            <a:ext cx="5207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7" name="Equation" r:id="rId13" imgW="520700" imgH="203200" progId="Equation.DSMT4">
                    <p:embed/>
                  </p:oleObj>
                </mc:Choice>
                <mc:Fallback>
                  <p:oleObj name="Equation" r:id="rId13" imgW="520700" imgH="203200" progId="Equation.DSMT4">
                    <p:embed/>
                    <p:pic>
                      <p:nvPicPr>
                        <p:cNvPr id="92" name="物件 4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709694" y="4083212"/>
                          <a:ext cx="5207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物件 50"/>
            <p:cNvGraphicFramePr>
              <a:graphicFrameLocks noChangeAspect="1"/>
            </p:cNvGraphicFramePr>
            <p:nvPr>
              <p:extLst/>
            </p:nvPr>
          </p:nvGraphicFramePr>
          <p:xfrm>
            <a:off x="8147035" y="4411455"/>
            <a:ext cx="2667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8" name="Equation" r:id="rId15" imgW="266400" imgH="203040" progId="Equation.DSMT4">
                    <p:embed/>
                  </p:oleObj>
                </mc:Choice>
                <mc:Fallback>
                  <p:oleObj name="Equation" r:id="rId15" imgW="266400" imgH="203040" progId="Equation.DSMT4">
                    <p:embed/>
                    <p:pic>
                      <p:nvPicPr>
                        <p:cNvPr id="93" name="物件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7035" y="4411455"/>
                          <a:ext cx="266700" cy="203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Box 2"/>
          <p:cNvSpPr txBox="1"/>
          <p:nvPr/>
        </p:nvSpPr>
        <p:spPr>
          <a:xfrm>
            <a:off x="3922716" y="17743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bullet with mass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/3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embedded at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/2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KE and PE become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</a:t>
            </a:r>
          </a:p>
        </p:txBody>
      </p:sp>
      <p:graphicFrame>
        <p:nvGraphicFramePr>
          <p:cNvPr id="94" name="物件 47"/>
          <p:cNvGraphicFramePr>
            <a:graphicFrameLocks noChangeAspect="1"/>
          </p:cNvGraphicFramePr>
          <p:nvPr>
            <p:extLst/>
          </p:nvPr>
        </p:nvGraphicFramePr>
        <p:xfrm>
          <a:off x="5024393" y="2349164"/>
          <a:ext cx="509746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17" imgW="2997200" imgH="419100" progId="Equation.DSMT4">
                  <p:embed/>
                </p:oleObj>
              </mc:Choice>
              <mc:Fallback>
                <p:oleObj name="Equation" r:id="rId17" imgW="2997200" imgH="419100" progId="Equation.DSMT4">
                  <p:embed/>
                  <p:pic>
                    <p:nvPicPr>
                      <p:cNvPr id="94" name="物件 4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24393" y="2349164"/>
                        <a:ext cx="509746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80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464" y="66725"/>
            <a:ext cx="115135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HW12-3: </a:t>
            </a:r>
            <a:r>
              <a:rPr lang="it-IT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19-31</a:t>
            </a:r>
            <a:r>
              <a:rPr lang="zh-TW" alt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Giancoli (pp. 523)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Consider the following two-step process. Heat is allowed to flow out of an ideal gas at constant volume so that its pressure drops from 2.2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1.4 atm. Then the gas expands at constant pressure, from a volume of 5.9 L to 9.3 L, where the temperature reaches its original value. See Fig. 19–30. Calculate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work done by the gas in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internal energy of the gas in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heat flow into or out of the gas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Sol: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(a)1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step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：無做功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step 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                      可知 </a:t>
            </a:r>
            <a:r>
              <a:rPr lang="en-US" altLang="zh-TW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點和 </a:t>
            </a:r>
            <a:r>
              <a:rPr lang="en-US" altLang="zh-TW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點溫度相同，故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由熱力學第一定律可知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Figure_19_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424" y="3345355"/>
            <a:ext cx="3617538" cy="316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838673"/>
              </p:ext>
            </p:extLst>
          </p:nvPr>
        </p:nvGraphicFramePr>
        <p:xfrm>
          <a:off x="2148354" y="2403195"/>
          <a:ext cx="72993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4" imgW="4368600" imgH="482400" progId="Equation.DSMT4">
                  <p:embed/>
                </p:oleObj>
              </mc:Choice>
              <mc:Fallback>
                <p:oleObj name="Equation" r:id="rId4" imgW="4368600" imgH="482400" progId="Equation.DSMT4">
                  <p:embed/>
                  <p:pic>
                    <p:nvPicPr>
                      <p:cNvPr id="42" name="物件 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8354" y="2403195"/>
                        <a:ext cx="729932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207988"/>
              </p:ext>
            </p:extLst>
          </p:nvPr>
        </p:nvGraphicFramePr>
        <p:xfrm>
          <a:off x="849125" y="3564850"/>
          <a:ext cx="11461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6" imgW="685800" imgH="164880" progId="Equation.DSMT4">
                  <p:embed/>
                </p:oleObj>
              </mc:Choice>
              <mc:Fallback>
                <p:oleObj name="Equation" r:id="rId6" imgW="685800" imgH="16488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9125" y="3564850"/>
                        <a:ext cx="1146175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104703"/>
              </p:ext>
            </p:extLst>
          </p:nvPr>
        </p:nvGraphicFramePr>
        <p:xfrm>
          <a:off x="5397781" y="3362443"/>
          <a:ext cx="223043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8" imgW="1333440" imgH="406080" progId="Equation.DSMT4">
                  <p:embed/>
                </p:oleObj>
              </mc:Choice>
              <mc:Fallback>
                <p:oleObj name="Equation" r:id="rId8" imgW="1333440" imgH="40608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97781" y="3362443"/>
                        <a:ext cx="2230437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753009"/>
              </p:ext>
            </p:extLst>
          </p:nvPr>
        </p:nvGraphicFramePr>
        <p:xfrm>
          <a:off x="521447" y="4542042"/>
          <a:ext cx="69183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10" imgW="4140000" imgH="253800" progId="Equation.DSMT4">
                  <p:embed/>
                </p:oleObj>
              </mc:Choice>
              <mc:Fallback>
                <p:oleObj name="Equation" r:id="rId10" imgW="4140000" imgH="25380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1447" y="4542042"/>
                        <a:ext cx="69183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38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988</Words>
  <Application>Microsoft Office PowerPoint</Application>
  <PresentationFormat>寬螢幕</PresentationFormat>
  <Paragraphs>65</Paragraphs>
  <Slides>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ＭＳ Ｐゴシック</vt:lpstr>
      <vt:lpstr>微軟正黑體</vt:lpstr>
      <vt:lpstr>新細明體</vt:lpstr>
      <vt:lpstr>Arial</vt:lpstr>
      <vt:lpstr>Calibri</vt:lpstr>
      <vt:lpstr>Calibri Light</vt:lpstr>
      <vt:lpstr>Symbol</vt:lpstr>
      <vt:lpstr>Times New Roman</vt:lpstr>
      <vt:lpstr>Wingdings</vt:lpstr>
      <vt:lpstr>Office 佈景主題</vt:lpstr>
      <vt:lpstr>Equation</vt:lpstr>
      <vt:lpstr>GP HW12 (CH 14)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 HW11 (CH 14)</dc:title>
  <dc:creator>斯婷 莊</dc:creator>
  <cp:lastModifiedBy>mike</cp:lastModifiedBy>
  <cp:revision>36</cp:revision>
  <dcterms:created xsi:type="dcterms:W3CDTF">2018-11-03T14:05:59Z</dcterms:created>
  <dcterms:modified xsi:type="dcterms:W3CDTF">2018-11-26T13:42:37Z</dcterms:modified>
</cp:coreProperties>
</file>