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6" r:id="rId5"/>
    <p:sldId id="267" r:id="rId6"/>
    <p:sldId id="258" r:id="rId7"/>
    <p:sldId id="264" r:id="rId8"/>
    <p:sldId id="265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18" Type="http://schemas.openxmlformats.org/officeDocument/2006/relationships/image" Target="../media/image5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17" Type="http://schemas.openxmlformats.org/officeDocument/2006/relationships/image" Target="../media/image55.wmf"/><Relationship Id="rId2" Type="http://schemas.openxmlformats.org/officeDocument/2006/relationships/image" Target="../media/image40.wmf"/><Relationship Id="rId16" Type="http://schemas.openxmlformats.org/officeDocument/2006/relationships/image" Target="../media/image54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1BB88-9948-4B70-A45F-481DC39A442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2ED1D-3003-47AA-9B33-5C0A2F9519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54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98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51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5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36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26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31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9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53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52A0A-7CA5-476B-8581-272057319F5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8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2A0A-7CA5-476B-8581-272057319F5D}" type="datetimeFigureOut">
              <a:rPr lang="zh-TW" altLang="en-US" smtClean="0"/>
              <a:t>2018/12/17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6D73D-C709-4F78-8E0A-160A07C1D8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012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6.wmf"/><Relationship Id="rId26" Type="http://schemas.openxmlformats.org/officeDocument/2006/relationships/image" Target="../media/image50.wmf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54.w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9.wmf"/><Relationship Id="rId32" Type="http://schemas.openxmlformats.org/officeDocument/2006/relationships/image" Target="../media/image53.wmf"/><Relationship Id="rId37" Type="http://schemas.openxmlformats.org/officeDocument/2006/relationships/oleObject" Target="../embeddings/oleObject53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51.wmf"/><Relationship Id="rId36" Type="http://schemas.openxmlformats.org/officeDocument/2006/relationships/image" Target="../media/image55.wmf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52.bin"/><Relationship Id="rId8" Type="http://schemas.openxmlformats.org/officeDocument/2006/relationships/image" Target="../media/image41.wmf"/><Relationship Id="rId3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9.jpeg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png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HW11 (CH 13)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1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326934" y="3184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(a)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379825" y="983108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>
                <a:sym typeface="Wingdings" panose="05000000000000000000" pitchFamily="2" charset="2"/>
              </a:rPr>
              <a:t>B</a:t>
            </a:r>
            <a:endParaRPr lang="zh-TW" altLang="en-US" sz="2800" dirty="0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707951"/>
              </p:ext>
            </p:extLst>
          </p:nvPr>
        </p:nvGraphicFramePr>
        <p:xfrm>
          <a:off x="33338" y="2566988"/>
          <a:ext cx="57753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3" imgW="4127400" imgH="495000" progId="Equation.DSMT4">
                  <p:embed/>
                </p:oleObj>
              </mc:Choice>
              <mc:Fallback>
                <p:oleObj name="Equation" r:id="rId3" imgW="4127400" imgH="495000" progId="Equation.DSMT4">
                  <p:embed/>
                  <p:pic>
                    <p:nvPicPr>
                      <p:cNvPr id="10" name="物件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38" y="2566988"/>
                        <a:ext cx="5775325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15264" y="4057664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</a:t>
            </a:r>
            <a:r>
              <a:rPr lang="en-US" altLang="zh-TW" sz="2800" dirty="0">
                <a:sym typeface="Wingdings" panose="05000000000000000000" pitchFamily="2" charset="2"/>
              </a:rPr>
              <a:t>C</a:t>
            </a:r>
            <a:endParaRPr lang="zh-TW" altLang="en-US" sz="2800" dirty="0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188846"/>
              </p:ext>
            </p:extLst>
          </p:nvPr>
        </p:nvGraphicFramePr>
        <p:xfrm>
          <a:off x="82550" y="5610505"/>
          <a:ext cx="57261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5" imgW="4089240" imgH="495000" progId="Equation.DSMT4">
                  <p:embed/>
                </p:oleObj>
              </mc:Choice>
              <mc:Fallback>
                <p:oleObj name="Equation" r:id="rId5" imgW="4089240" imgH="49500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550" y="5610505"/>
                        <a:ext cx="5726113" cy="69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698738" y="104642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ym typeface="Wingdings" panose="05000000000000000000" pitchFamily="2" charset="2"/>
              </a:rPr>
              <a:t>CD</a:t>
            </a:r>
            <a:endParaRPr lang="zh-TW" altLang="en-US" sz="2800" dirty="0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291268"/>
              </p:ext>
            </p:extLst>
          </p:nvPr>
        </p:nvGraphicFramePr>
        <p:xfrm>
          <a:off x="6201850" y="2561089"/>
          <a:ext cx="58991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7" imgW="4216320" imgH="495000" progId="Equation.DSMT4">
                  <p:embed/>
                </p:oleObj>
              </mc:Choice>
              <mc:Fallback>
                <p:oleObj name="Equation" r:id="rId7" imgW="4216320" imgH="49500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01850" y="2561089"/>
                        <a:ext cx="589915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698738" y="4085087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ym typeface="Wingdings" panose="05000000000000000000" pitchFamily="2" charset="2"/>
              </a:rPr>
              <a:t>DA</a:t>
            </a:r>
            <a:endParaRPr lang="zh-TW" altLang="en-US" sz="2800" dirty="0"/>
          </a:p>
        </p:txBody>
      </p:sp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525978"/>
              </p:ext>
            </p:extLst>
          </p:nvPr>
        </p:nvGraphicFramePr>
        <p:xfrm>
          <a:off x="6380163" y="5575300"/>
          <a:ext cx="554513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9" imgW="3962160" imgH="495000" progId="Equation.DSMT4">
                  <p:embed/>
                </p:oleObj>
              </mc:Choice>
              <mc:Fallback>
                <p:oleObj name="Equation" r:id="rId9" imgW="3962160" imgH="495000" progId="Equation.DSMT4">
                  <p:embed/>
                  <p:pic>
                    <p:nvPicPr>
                      <p:cNvPr id="19" name="物件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80163" y="5575300"/>
                        <a:ext cx="5545137" cy="69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" name="群組 64"/>
          <p:cNvGrpSpPr/>
          <p:nvPr/>
        </p:nvGrpSpPr>
        <p:grpSpPr>
          <a:xfrm>
            <a:off x="1479392" y="901993"/>
            <a:ext cx="1719329" cy="1616580"/>
            <a:chOff x="1529648" y="494403"/>
            <a:chExt cx="1719329" cy="1616580"/>
          </a:xfrm>
        </p:grpSpPr>
        <p:sp>
          <p:nvSpPr>
            <p:cNvPr id="61" name="矩形 60"/>
            <p:cNvSpPr/>
            <p:nvPr/>
          </p:nvSpPr>
          <p:spPr>
            <a:xfrm>
              <a:off x="2564606" y="1486246"/>
              <a:ext cx="328613" cy="318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2564605" y="1162050"/>
              <a:ext cx="328613" cy="32419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等腰三角形 63"/>
            <p:cNvSpPr/>
            <p:nvPr/>
          </p:nvSpPr>
          <p:spPr>
            <a:xfrm>
              <a:off x="2564605" y="850106"/>
              <a:ext cx="328613" cy="311944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29648" y="494403"/>
              <a:ext cx="1719329" cy="1616580"/>
            </a:xfrm>
            <a:prstGeom prst="rect">
              <a:avLst/>
            </a:prstGeom>
          </p:spPr>
        </p:pic>
      </p:grpSp>
      <p:grpSp>
        <p:nvGrpSpPr>
          <p:cNvPr id="70" name="群組 69"/>
          <p:cNvGrpSpPr/>
          <p:nvPr/>
        </p:nvGrpSpPr>
        <p:grpSpPr>
          <a:xfrm>
            <a:off x="7933036" y="3911357"/>
            <a:ext cx="1719329" cy="1616580"/>
            <a:chOff x="6416548" y="3564383"/>
            <a:chExt cx="1719329" cy="1616580"/>
          </a:xfrm>
        </p:grpSpPr>
        <p:sp>
          <p:nvSpPr>
            <p:cNvPr id="66" name="矩形 65"/>
            <p:cNvSpPr/>
            <p:nvPr/>
          </p:nvSpPr>
          <p:spPr>
            <a:xfrm>
              <a:off x="7111908" y="4556226"/>
              <a:ext cx="328613" cy="31874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7111907" y="4232030"/>
              <a:ext cx="328613" cy="32419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8" name="等腰三角形 67"/>
            <p:cNvSpPr/>
            <p:nvPr/>
          </p:nvSpPr>
          <p:spPr>
            <a:xfrm rot="16200000">
              <a:off x="7119220" y="3918176"/>
              <a:ext cx="323209" cy="321167"/>
            </a:xfrm>
            <a:prstGeom prst="triangle">
              <a:avLst>
                <a:gd name="adj" fmla="val 728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9" name="圖片 6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16548" y="3564383"/>
              <a:ext cx="1719329" cy="1616580"/>
            </a:xfrm>
            <a:prstGeom prst="rect">
              <a:avLst/>
            </a:prstGeom>
          </p:spPr>
        </p:pic>
      </p:grpSp>
      <p:grpSp>
        <p:nvGrpSpPr>
          <p:cNvPr id="76" name="群組 75"/>
          <p:cNvGrpSpPr/>
          <p:nvPr/>
        </p:nvGrpSpPr>
        <p:grpSpPr>
          <a:xfrm>
            <a:off x="1479392" y="3993925"/>
            <a:ext cx="1719329" cy="1616580"/>
            <a:chOff x="1491908" y="3709346"/>
            <a:chExt cx="1719329" cy="1616580"/>
          </a:xfrm>
        </p:grpSpPr>
        <p:sp>
          <p:nvSpPr>
            <p:cNvPr id="72" name="矩形 71"/>
            <p:cNvSpPr/>
            <p:nvPr/>
          </p:nvSpPr>
          <p:spPr>
            <a:xfrm>
              <a:off x="2526866" y="4701189"/>
              <a:ext cx="328613" cy="3187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等腰三角形 73"/>
            <p:cNvSpPr/>
            <p:nvPr/>
          </p:nvSpPr>
          <p:spPr>
            <a:xfrm rot="16200000">
              <a:off x="2533215" y="4376199"/>
              <a:ext cx="328613" cy="311944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75" name="圖片 7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491908" y="3709346"/>
              <a:ext cx="1719329" cy="1616580"/>
            </a:xfrm>
            <a:prstGeom prst="rect">
              <a:avLst/>
            </a:prstGeom>
          </p:spPr>
        </p:pic>
      </p:grpSp>
      <p:grpSp>
        <p:nvGrpSpPr>
          <p:cNvPr id="81" name="群組 80"/>
          <p:cNvGrpSpPr/>
          <p:nvPr/>
        </p:nvGrpSpPr>
        <p:grpSpPr>
          <a:xfrm>
            <a:off x="7939155" y="985071"/>
            <a:ext cx="1719329" cy="1616580"/>
            <a:chOff x="6762265" y="0"/>
            <a:chExt cx="1719329" cy="1616580"/>
          </a:xfrm>
        </p:grpSpPr>
        <p:sp>
          <p:nvSpPr>
            <p:cNvPr id="78" name="矩形 77"/>
            <p:cNvSpPr/>
            <p:nvPr/>
          </p:nvSpPr>
          <p:spPr>
            <a:xfrm>
              <a:off x="7451505" y="991843"/>
              <a:ext cx="328613" cy="31874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9" name="等腰三角形 78"/>
            <p:cNvSpPr/>
            <p:nvPr/>
          </p:nvSpPr>
          <p:spPr>
            <a:xfrm>
              <a:off x="7457854" y="666853"/>
              <a:ext cx="328613" cy="311944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0" name="圖片 7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762265" y="0"/>
              <a:ext cx="1719329" cy="1616580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379825" y="307707"/>
            <a:ext cx="7841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Sol:</a:t>
            </a:r>
            <a:endParaRPr lang="en-US" altLang="zh-TW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4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8348" y="667638"/>
            <a:ext cx="2492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diatomic gas</a:t>
            </a:r>
            <a:r>
              <a:rPr lang="en-US" altLang="zh-TW" sz="2800" dirty="0"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214917"/>
              </p:ext>
            </p:extLst>
          </p:nvPr>
        </p:nvGraphicFramePr>
        <p:xfrm>
          <a:off x="2811117" y="552171"/>
          <a:ext cx="14747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Equation" r:id="rId3" imgW="711000" imgH="393480" progId="Equation.DSMT4">
                  <p:embed/>
                </p:oleObj>
              </mc:Choice>
              <mc:Fallback>
                <p:oleObj name="Equation" r:id="rId3" imgW="711000" imgH="39348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1117" y="552171"/>
                        <a:ext cx="1474788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308348" y="1865344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</a:t>
            </a:r>
            <a:r>
              <a:rPr lang="en-US" altLang="zh-TW" sz="2800" dirty="0">
                <a:sym typeface="Wingdings" panose="05000000000000000000" pitchFamily="2" charset="2"/>
              </a:rPr>
              <a:t>B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1783" y="8066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122742"/>
              </p:ext>
            </p:extLst>
          </p:nvPr>
        </p:nvGraphicFramePr>
        <p:xfrm>
          <a:off x="1976438" y="1847571"/>
          <a:ext cx="49863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Equation" r:id="rId5" imgW="3073320" imgH="583920" progId="Equation.DSMT4">
                  <p:embed/>
                </p:oleObj>
              </mc:Choice>
              <mc:Fallback>
                <p:oleObj name="Equation" r:id="rId5" imgW="3073320" imgH="58392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6438" y="1847571"/>
                        <a:ext cx="4986337" cy="94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82700" y="2870222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</a:t>
            </a:r>
            <a:r>
              <a:rPr lang="en-US" altLang="zh-TW" sz="2800" dirty="0">
                <a:sym typeface="Wingdings" panose="05000000000000000000" pitchFamily="2" charset="2"/>
              </a:rPr>
              <a:t>C</a:t>
            </a:r>
            <a:endParaRPr lang="zh-TW" altLang="en-US" sz="2800" dirty="0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/>
          </p:nvPr>
        </p:nvGraphicFramePr>
        <p:xfrm>
          <a:off x="6077857" y="2420257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77857" y="2420257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637246"/>
              </p:ext>
            </p:extLst>
          </p:nvPr>
        </p:nvGraphicFramePr>
        <p:xfrm>
          <a:off x="1976438" y="2800665"/>
          <a:ext cx="57086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Equation" r:id="rId9" imgW="3517560" imgH="406080" progId="Equation.DSMT4">
                  <p:embed/>
                </p:oleObj>
              </mc:Choice>
              <mc:Fallback>
                <p:oleObj name="Equation" r:id="rId9" imgW="3517560" imgH="40608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6438" y="2800665"/>
                        <a:ext cx="570865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08348" y="387510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ym typeface="Wingdings" panose="05000000000000000000" pitchFamily="2" charset="2"/>
              </a:rPr>
              <a:t>CD</a:t>
            </a:r>
            <a:endParaRPr lang="zh-TW" altLang="en-US" sz="2800" dirty="0"/>
          </a:p>
        </p:txBody>
      </p:sp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814882"/>
              </p:ext>
            </p:extLst>
          </p:nvPr>
        </p:nvGraphicFramePr>
        <p:xfrm>
          <a:off x="1976438" y="3796463"/>
          <a:ext cx="49879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Equation" r:id="rId11" imgW="3073320" imgH="406080" progId="Equation.DSMT4">
                  <p:embed/>
                </p:oleObj>
              </mc:Choice>
              <mc:Fallback>
                <p:oleObj name="Equation" r:id="rId11" imgW="3073320" imgH="406080" progId="Equation.DSMT4">
                  <p:embed/>
                  <p:pic>
                    <p:nvPicPr>
                      <p:cNvPr id="13" name="物件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6438" y="3796463"/>
                        <a:ext cx="4987925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261058" y="4879978"/>
            <a:ext cx="997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ym typeface="Wingdings" panose="05000000000000000000" pitchFamily="2" charset="2"/>
              </a:rPr>
              <a:t>DA</a:t>
            </a:r>
            <a:endParaRPr lang="zh-TW" altLang="en-US" sz="2800" dirty="0"/>
          </a:p>
        </p:txBody>
      </p:sp>
      <p:graphicFrame>
        <p:nvGraphicFramePr>
          <p:cNvPr id="16" name="物件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203281"/>
              </p:ext>
            </p:extLst>
          </p:nvPr>
        </p:nvGraphicFramePr>
        <p:xfrm>
          <a:off x="1976438" y="4879978"/>
          <a:ext cx="55229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Equation" r:id="rId13" imgW="3403440" imgH="406080" progId="Equation.DSMT4">
                  <p:embed/>
                </p:oleObj>
              </mc:Choice>
              <mc:Fallback>
                <p:oleObj name="Equation" r:id="rId13" imgW="3403440" imgH="406080" progId="Equation.DSMT4">
                  <p:embed/>
                  <p:pic>
                    <p:nvPicPr>
                      <p:cNvPr id="16" name="物件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76438" y="4879978"/>
                        <a:ext cx="5522913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4387309" y="677445"/>
            <a:ext cx="3462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只和      有關                     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406829"/>
              </p:ext>
            </p:extLst>
          </p:nvPr>
        </p:nvGraphicFramePr>
        <p:xfrm>
          <a:off x="5180461" y="668133"/>
          <a:ext cx="406400" cy="480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Equation" r:id="rId15" imgW="139680" imgH="164880" progId="Equation.DSMT4">
                  <p:embed/>
                </p:oleObj>
              </mc:Choice>
              <mc:Fallback>
                <p:oleObj name="Equation" r:id="rId15" imgW="139680" imgH="16488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80461" y="668133"/>
                        <a:ext cx="406400" cy="480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567088"/>
              </p:ext>
            </p:extLst>
          </p:nvPr>
        </p:nvGraphicFramePr>
        <p:xfrm>
          <a:off x="6266684" y="696452"/>
          <a:ext cx="1262415" cy="42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Equation" r:id="rId17" imgW="533160" imgH="177480" progId="Equation.DSMT4">
                  <p:embed/>
                </p:oleObj>
              </mc:Choice>
              <mc:Fallback>
                <p:oleObj name="Equation" r:id="rId17" imgW="533160" imgH="177480" progId="Equation.DSMT4">
                  <p:embed/>
                  <p:pic>
                    <p:nvPicPr>
                      <p:cNvPr id="21" name="物件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66684" y="696452"/>
                        <a:ext cx="1262415" cy="420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353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10123"/>
              </p:ext>
            </p:extLst>
          </p:nvPr>
        </p:nvGraphicFramePr>
        <p:xfrm>
          <a:off x="1085543" y="1132117"/>
          <a:ext cx="10209476" cy="4238169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2552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0856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99">
                <a:tc>
                  <a:txBody>
                    <a:bodyPr/>
                    <a:lstStyle/>
                    <a:p>
                      <a:pPr lvl="0"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B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28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C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7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</a:t>
                      </a:r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3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TW" sz="320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A</a:t>
                      </a:r>
                      <a:endParaRPr lang="zh-TW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809354"/>
              </p:ext>
            </p:extLst>
          </p:nvPr>
        </p:nvGraphicFramePr>
        <p:xfrm>
          <a:off x="9726475" y="1348120"/>
          <a:ext cx="6821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2" name="Equation" r:id="rId3" imgW="241200" imgH="164880" progId="Equation.DSMT4">
                  <p:embed/>
                </p:oleObj>
              </mc:Choice>
              <mc:Fallback>
                <p:oleObj name="Equation" r:id="rId3" imgW="241200" imgH="16488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6475" y="1348120"/>
                        <a:ext cx="682137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784657"/>
              </p:ext>
            </p:extLst>
          </p:nvPr>
        </p:nvGraphicFramePr>
        <p:xfrm>
          <a:off x="4542517" y="1328390"/>
          <a:ext cx="506186" cy="506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"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2517" y="1328390"/>
                        <a:ext cx="506186" cy="506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524743"/>
              </p:ext>
            </p:extLst>
          </p:nvPr>
        </p:nvGraphicFramePr>
        <p:xfrm>
          <a:off x="7158471" y="1339993"/>
          <a:ext cx="377371" cy="50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" name="Equation" r:id="rId7" imgW="152280" imgH="203040" progId="Equation.DSMT4">
                  <p:embed/>
                </p:oleObj>
              </mc:Choice>
              <mc:Fallback>
                <p:oleObj name="Equation" r:id="rId7" imgW="152280" imgH="20304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58471" y="1339993"/>
                        <a:ext cx="377371" cy="50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855636"/>
              </p:ext>
            </p:extLst>
          </p:nvPr>
        </p:nvGraphicFramePr>
        <p:xfrm>
          <a:off x="4478338" y="2125663"/>
          <a:ext cx="7239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5" name="Equation" r:id="rId9" imgW="406080" imgH="393480" progId="Equation.DSMT4">
                  <p:embed/>
                </p:oleObj>
              </mc:Choice>
              <mc:Fallback>
                <p:oleObj name="Equation" r:id="rId9" imgW="406080" imgH="39348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78338" y="2125663"/>
                        <a:ext cx="723900" cy="701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678138"/>
              </p:ext>
            </p:extLst>
          </p:nvPr>
        </p:nvGraphicFramePr>
        <p:xfrm>
          <a:off x="4338818" y="2981780"/>
          <a:ext cx="7778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" name="Equation" r:id="rId11" imgW="520560" imgH="393480" progId="Equation.DSMT4">
                  <p:embed/>
                </p:oleObj>
              </mc:Choice>
              <mc:Fallback>
                <p:oleObj name="Equation" r:id="rId11" imgW="520560" imgH="39348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38818" y="2981780"/>
                        <a:ext cx="777875" cy="588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565168"/>
              </p:ext>
            </p:extLst>
          </p:nvPr>
        </p:nvGraphicFramePr>
        <p:xfrm>
          <a:off x="4334054" y="3794579"/>
          <a:ext cx="782638" cy="59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" name="Equation" r:id="rId13" imgW="520560" imgH="393480" progId="Equation.DSMT4">
                  <p:embed/>
                </p:oleObj>
              </mc:Choice>
              <mc:Fallback>
                <p:oleObj name="Equation" r:id="rId13" imgW="520560" imgH="3934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34054" y="3794579"/>
                        <a:ext cx="782638" cy="59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512699"/>
              </p:ext>
            </p:extLst>
          </p:nvPr>
        </p:nvGraphicFramePr>
        <p:xfrm>
          <a:off x="4429304" y="4618493"/>
          <a:ext cx="687388" cy="668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8" name="Equation" r:id="rId15" imgW="406080" imgH="393480" progId="Equation.DSMT4">
                  <p:embed/>
                </p:oleObj>
              </mc:Choice>
              <mc:Fallback>
                <p:oleObj name="Equation" r:id="rId15" imgW="406080" imgH="393480" progId="Equation.DSMT4">
                  <p:embed/>
                  <p:pic>
                    <p:nvPicPr>
                      <p:cNvPr id="9" name="物件 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29304" y="4618493"/>
                        <a:ext cx="687388" cy="6685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50788" y="135174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719890"/>
              </p:ext>
            </p:extLst>
          </p:nvPr>
        </p:nvGraphicFramePr>
        <p:xfrm>
          <a:off x="4110985" y="243451"/>
          <a:ext cx="1752061" cy="519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" name="Equation" r:id="rId17" imgW="685800" imgH="203040" progId="Equation.DSMT4">
                  <p:embed/>
                </p:oleObj>
              </mc:Choice>
              <mc:Fallback>
                <p:oleObj name="Equation" r:id="rId17" imgW="685800" imgH="203040" progId="Equation.DSMT4">
                  <p:embed/>
                  <p:pic>
                    <p:nvPicPr>
                      <p:cNvPr id="15" name="物件 1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10985" y="243451"/>
                        <a:ext cx="1752061" cy="519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物件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673400"/>
              </p:ext>
            </p:extLst>
          </p:nvPr>
        </p:nvGraphicFramePr>
        <p:xfrm>
          <a:off x="6947274" y="2126154"/>
          <a:ext cx="722087" cy="69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" name="Equation" r:id="rId19" imgW="406080" imgH="393480" progId="Equation.DSMT4">
                  <p:embed/>
                </p:oleObj>
              </mc:Choice>
              <mc:Fallback>
                <p:oleObj name="Equation" r:id="rId19" imgW="406080" imgH="39348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47274" y="2126154"/>
                        <a:ext cx="722087" cy="699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248235"/>
              </p:ext>
            </p:extLst>
          </p:nvPr>
        </p:nvGraphicFramePr>
        <p:xfrm>
          <a:off x="6974489" y="2930048"/>
          <a:ext cx="864821" cy="72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1" name="Equation" r:id="rId21" imgW="469800" imgH="393480" progId="Equation.DSMT4">
                  <p:embed/>
                </p:oleObj>
              </mc:Choice>
              <mc:Fallback>
                <p:oleObj name="Equation" r:id="rId21" imgW="469800" imgH="393480" progId="Equation.DSMT4">
                  <p:embed/>
                  <p:pic>
                    <p:nvPicPr>
                      <p:cNvPr id="18" name="物件 1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74489" y="2930048"/>
                        <a:ext cx="864821" cy="724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物件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454804"/>
              </p:ext>
            </p:extLst>
          </p:nvPr>
        </p:nvGraphicFramePr>
        <p:xfrm>
          <a:off x="6947274" y="3747451"/>
          <a:ext cx="886811" cy="72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2" name="Equation" r:id="rId23" imgW="482400" imgH="393480" progId="Equation.DSMT4">
                  <p:embed/>
                </p:oleObj>
              </mc:Choice>
              <mc:Fallback>
                <p:oleObj name="Equation" r:id="rId23" imgW="482400" imgH="393480" progId="Equation.DSMT4">
                  <p:embed/>
                  <p:pic>
                    <p:nvPicPr>
                      <p:cNvPr id="19" name="物件 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947274" y="3747451"/>
                        <a:ext cx="886811" cy="7234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39608"/>
              </p:ext>
            </p:extLst>
          </p:nvPr>
        </p:nvGraphicFramePr>
        <p:xfrm>
          <a:off x="6912803" y="4593845"/>
          <a:ext cx="1006227" cy="693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" name="Equation" r:id="rId25" imgW="571320" imgH="393480" progId="Equation.DSMT4">
                  <p:embed/>
                </p:oleObj>
              </mc:Choice>
              <mc:Fallback>
                <p:oleObj name="Equation" r:id="rId25" imgW="571320" imgH="393480" progId="Equation.DSMT4">
                  <p:embed/>
                  <p:pic>
                    <p:nvPicPr>
                      <p:cNvPr id="20" name="物件 1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12803" y="4593845"/>
                        <a:ext cx="1006227" cy="693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6103015" y="241993"/>
            <a:ext cx="567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510646"/>
              </p:ext>
            </p:extLst>
          </p:nvPr>
        </p:nvGraphicFramePr>
        <p:xfrm>
          <a:off x="6810251" y="222274"/>
          <a:ext cx="1810673" cy="536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" name="Equation" r:id="rId27" imgW="685800" imgH="203040" progId="Equation.DSMT4">
                  <p:embed/>
                </p:oleObj>
              </mc:Choice>
              <mc:Fallback>
                <p:oleObj name="Equation" r:id="rId27" imgW="685800" imgH="203040" progId="Equation.DSMT4">
                  <p:embed/>
                  <p:pic>
                    <p:nvPicPr>
                      <p:cNvPr id="22" name="物件 2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810251" y="222274"/>
                        <a:ext cx="1810673" cy="536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90261"/>
              </p:ext>
            </p:extLst>
          </p:nvPr>
        </p:nvGraphicFramePr>
        <p:xfrm>
          <a:off x="3054523" y="5794286"/>
          <a:ext cx="5698935" cy="633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5" name="Equation" r:id="rId29" imgW="2057400" imgH="228600" progId="Equation.DSMT4">
                  <p:embed/>
                </p:oleObj>
              </mc:Choice>
              <mc:Fallback>
                <p:oleObj name="Equation" r:id="rId29" imgW="2057400" imgH="228600" progId="Equation.DSMT4">
                  <p:embed/>
                  <p:pic>
                    <p:nvPicPr>
                      <p:cNvPr id="23" name="物件 2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054523" y="5794286"/>
                        <a:ext cx="5698935" cy="633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1085545" y="198914"/>
            <a:ext cx="2089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知 </a:t>
            </a:r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TW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TW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39572" y="189154"/>
            <a:ext cx="1966233" cy="6124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物件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057076"/>
              </p:ext>
            </p:extLst>
          </p:nvPr>
        </p:nvGraphicFramePr>
        <p:xfrm>
          <a:off x="9922750" y="2309672"/>
          <a:ext cx="2254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6" name="Equation" r:id="rId31" imgW="126720" imgH="177480" progId="Equation.DSMT4">
                  <p:embed/>
                </p:oleObj>
              </mc:Choice>
              <mc:Fallback>
                <p:oleObj name="Equation" r:id="rId31" imgW="126720" imgH="177480" progId="Equation.DSMT4">
                  <p:embed/>
                  <p:pic>
                    <p:nvPicPr>
                      <p:cNvPr id="17" name="物件 1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922750" y="2309672"/>
                        <a:ext cx="22542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物件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970557"/>
              </p:ext>
            </p:extLst>
          </p:nvPr>
        </p:nvGraphicFramePr>
        <p:xfrm>
          <a:off x="9922749" y="4015629"/>
          <a:ext cx="2254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7" name="Equation" r:id="rId33" imgW="126720" imgH="177480" progId="Equation.DSMT4">
                  <p:embed/>
                </p:oleObj>
              </mc:Choice>
              <mc:Fallback>
                <p:oleObj name="Equation" r:id="rId33" imgW="126720" imgH="177480" progId="Equation.DSMT4">
                  <p:embed/>
                  <p:pic>
                    <p:nvPicPr>
                      <p:cNvPr id="29" name="物件 2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922749" y="4015629"/>
                        <a:ext cx="225425" cy="315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502026"/>
              </p:ext>
            </p:extLst>
          </p:nvPr>
        </p:nvGraphicFramePr>
        <p:xfrm>
          <a:off x="9639854" y="3089138"/>
          <a:ext cx="7667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" name="Equation" r:id="rId35" imgW="431640" imgH="228600" progId="Equation.DSMT4">
                  <p:embed/>
                </p:oleObj>
              </mc:Choice>
              <mc:Fallback>
                <p:oleObj name="Equation" r:id="rId35" imgW="431640" imgH="228600" progId="Equation.DSMT4">
                  <p:embed/>
                  <p:pic>
                    <p:nvPicPr>
                      <p:cNvPr id="29" name="物件 28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639854" y="3089138"/>
                        <a:ext cx="766763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物件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585960"/>
              </p:ext>
            </p:extLst>
          </p:nvPr>
        </p:nvGraphicFramePr>
        <p:xfrm>
          <a:off x="9550160" y="4769831"/>
          <a:ext cx="946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9" name="Equation" r:id="rId37" imgW="533160" imgH="228600" progId="Equation.DSMT4">
                  <p:embed/>
                </p:oleObj>
              </mc:Choice>
              <mc:Fallback>
                <p:oleObj name="Equation" r:id="rId37" imgW="533160" imgH="228600" progId="Equation.DSMT4">
                  <p:embed/>
                  <p:pic>
                    <p:nvPicPr>
                      <p:cNvPr id="31" name="物件 3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550160" y="4769831"/>
                        <a:ext cx="94615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41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30"/>
          <p:cNvSpPr>
            <a:spLocks noGrp="1"/>
          </p:cNvSpPr>
          <p:nvPr>
            <p:ph idx="1"/>
          </p:nvPr>
        </p:nvSpPr>
        <p:spPr>
          <a:xfrm>
            <a:off x="235131" y="287383"/>
            <a:ext cx="11188338" cy="58848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HW13-1 </a:t>
            </a:r>
            <a:r>
              <a:rPr lang="it-IT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19-39 and 19-40</a:t>
            </a:r>
            <a:r>
              <a:rPr lang="zh-TW" alt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Giancoli (pp. 524</a:t>
            </a:r>
            <a:r>
              <a:rPr lang="it-IT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19-39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the process of taking a gas from state a to state c along the curved path shown in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Fig.19–32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85 J of heat leaves the system and 55 J of work is done on the system.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Determine the change in internal energy,                     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When the gas is taken along the path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 work done by the gas is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38 J. How much heat Q is added to the gas in the process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cda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(c) If              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work is done by the gas in the process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(d) What is Q for path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(e)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                    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Q for the process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Here is a summary of what is given: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3" name="Picture 29" descr="Figure_19_3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327" y="3867409"/>
            <a:ext cx="2974673" cy="265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物件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437445"/>
              </p:ext>
            </p:extLst>
          </p:nvPr>
        </p:nvGraphicFramePr>
        <p:xfrm>
          <a:off x="5357547" y="1377138"/>
          <a:ext cx="15224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" name="Equation" r:id="rId4" imgW="799920" imgH="241200" progId="Equation.DSMT4">
                  <p:embed/>
                </p:oleObj>
              </mc:Choice>
              <mc:Fallback>
                <p:oleObj name="Equation" r:id="rId4" imgW="799920" imgH="241200" progId="Equation.DSMT4">
                  <p:embed/>
                  <p:pic>
                    <p:nvPicPr>
                      <p:cNvPr id="33" name="物件 3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7547" y="1377138"/>
                        <a:ext cx="1522413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物件 33"/>
          <p:cNvGraphicFramePr>
            <a:graphicFrameLocks noChangeAspect="1"/>
          </p:cNvGraphicFramePr>
          <p:nvPr>
            <p:extLst/>
          </p:nvPr>
        </p:nvGraphicFramePr>
        <p:xfrm>
          <a:off x="3121795" y="2073337"/>
          <a:ext cx="13287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3" name="Equation" r:id="rId6" imgW="698400" imgH="228600" progId="Equation.DSMT4">
                  <p:embed/>
                </p:oleObj>
              </mc:Choice>
              <mc:Fallback>
                <p:oleObj name="Equation" r:id="rId6" imgW="698400" imgH="228600" progId="Equation.DSMT4">
                  <p:embed/>
                  <p:pic>
                    <p:nvPicPr>
                      <p:cNvPr id="34" name="物件 3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1795" y="2073337"/>
                        <a:ext cx="1328738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物件 34"/>
          <p:cNvGraphicFramePr>
            <a:graphicFrameLocks noChangeAspect="1"/>
          </p:cNvGraphicFramePr>
          <p:nvPr>
            <p:extLst/>
          </p:nvPr>
        </p:nvGraphicFramePr>
        <p:xfrm>
          <a:off x="4450533" y="2400795"/>
          <a:ext cx="22717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" name="Equation" r:id="rId8" imgW="1193760" imgH="241200" progId="Equation.DSMT4">
                  <p:embed/>
                </p:oleObj>
              </mc:Choice>
              <mc:Fallback>
                <p:oleObj name="Equation" r:id="rId8" imgW="1193760" imgH="241200" progId="Equation.DSMT4">
                  <p:embed/>
                  <p:pic>
                    <p:nvPicPr>
                      <p:cNvPr id="35" name="物件 3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0533" y="2400795"/>
                        <a:ext cx="2271713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物件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07454"/>
              </p:ext>
            </p:extLst>
          </p:nvPr>
        </p:nvGraphicFramePr>
        <p:xfrm>
          <a:off x="306388" y="3181350"/>
          <a:ext cx="16446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name="Equation" r:id="rId10" imgW="863280" imgH="228600" progId="Equation.DSMT4">
                  <p:embed/>
                </p:oleObj>
              </mc:Choice>
              <mc:Fallback>
                <p:oleObj name="Equation" r:id="rId10" imgW="863280" imgH="228600" progId="Equation.DSMT4">
                  <p:embed/>
                  <p:pic>
                    <p:nvPicPr>
                      <p:cNvPr id="36" name="物件 3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6388" y="3181350"/>
                        <a:ext cx="164465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物件 36"/>
          <p:cNvGraphicFramePr>
            <a:graphicFrameLocks noChangeAspect="1"/>
          </p:cNvGraphicFramePr>
          <p:nvPr>
            <p:extLst/>
          </p:nvPr>
        </p:nvGraphicFramePr>
        <p:xfrm>
          <a:off x="2232879" y="3185570"/>
          <a:ext cx="15716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Equation" r:id="rId12" imgW="825480" imgH="228600" progId="Equation.DSMT4">
                  <p:embed/>
                </p:oleObj>
              </mc:Choice>
              <mc:Fallback>
                <p:oleObj name="Equation" r:id="rId12" imgW="825480" imgH="228600" progId="Equation.DSMT4">
                  <p:embed/>
                  <p:pic>
                    <p:nvPicPr>
                      <p:cNvPr id="37" name="物件 3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32879" y="3185570"/>
                        <a:ext cx="157162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物件 37"/>
          <p:cNvGraphicFramePr>
            <a:graphicFrameLocks noChangeAspect="1"/>
          </p:cNvGraphicFramePr>
          <p:nvPr>
            <p:extLst/>
          </p:nvPr>
        </p:nvGraphicFramePr>
        <p:xfrm>
          <a:off x="4206826" y="3180509"/>
          <a:ext cx="13287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14" imgW="698400" imgH="228600" progId="Equation.DSMT4">
                  <p:embed/>
                </p:oleObj>
              </mc:Choice>
              <mc:Fallback>
                <p:oleObj name="Equation" r:id="rId14" imgW="698400" imgH="228600" progId="Equation.DSMT4">
                  <p:embed/>
                  <p:pic>
                    <p:nvPicPr>
                      <p:cNvPr id="38" name="物件 3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06826" y="3180509"/>
                        <a:ext cx="1328737" cy="44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物件 38"/>
          <p:cNvGraphicFramePr>
            <a:graphicFrameLocks noChangeAspect="1"/>
          </p:cNvGraphicFramePr>
          <p:nvPr>
            <p:extLst/>
          </p:nvPr>
        </p:nvGraphicFramePr>
        <p:xfrm>
          <a:off x="5996388" y="3180509"/>
          <a:ext cx="22240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name="Equation" r:id="rId16" imgW="1168200" imgH="241200" progId="Equation.DSMT4">
                  <p:embed/>
                </p:oleObj>
              </mc:Choice>
              <mc:Fallback>
                <p:oleObj name="Equation" r:id="rId16" imgW="1168200" imgH="241200" progId="Equation.DSMT4">
                  <p:embed/>
                  <p:pic>
                    <p:nvPicPr>
                      <p:cNvPr id="39" name="物件 3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96388" y="3180509"/>
                        <a:ext cx="2224087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物件 39"/>
          <p:cNvGraphicFramePr>
            <a:graphicFrameLocks noChangeAspect="1"/>
          </p:cNvGraphicFramePr>
          <p:nvPr>
            <p:extLst/>
          </p:nvPr>
        </p:nvGraphicFramePr>
        <p:xfrm>
          <a:off x="9049843" y="3180509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name="Equation" r:id="rId18" imgW="647640" imgH="228600" progId="Equation.DSMT4">
                  <p:embed/>
                </p:oleObj>
              </mc:Choice>
              <mc:Fallback>
                <p:oleObj name="Equation" r:id="rId18" imgW="647640" imgH="228600" progId="Equation.DSMT4">
                  <p:embed/>
                  <p:pic>
                    <p:nvPicPr>
                      <p:cNvPr id="40" name="物件 3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49843" y="3180509"/>
                        <a:ext cx="12319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內容版面配置區 2"/>
          <p:cNvSpPr txBox="1">
            <a:spLocks/>
          </p:cNvSpPr>
          <p:nvPr/>
        </p:nvSpPr>
        <p:spPr>
          <a:xfrm>
            <a:off x="252274" y="3852895"/>
            <a:ext cx="8545497" cy="2874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19-40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Suppose a gas is taken clockwise around the ­rectangular cycle shown in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Fig.19–32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starting at b, then to a, to d, to c, and returning to b. Using the values given in Problem 39,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describe each leg of the process, and then calculate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the net work done during the cycle,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the total internal energy change during the cycle, and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the net heat flow during the cycle. (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What percentage of the </a:t>
            </a:r>
            <a:r>
              <a:rPr lang="en-US" altLang="zh-TW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intake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heat was turned into usable work: i.e., how efficient is this “rectangular” cycle (give as a percentage)?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04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3211" y="239698"/>
            <a:ext cx="11240589" cy="6431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</a:t>
            </a:r>
            <a:r>
              <a:rPr lang="en-US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39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45314"/>
              </p:ext>
            </p:extLst>
          </p:nvPr>
        </p:nvGraphicFramePr>
        <p:xfrm>
          <a:off x="894624" y="671067"/>
          <a:ext cx="95504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3" imgW="5016240" imgH="291960" progId="Equation.DSMT4">
                  <p:embed/>
                </p:oleObj>
              </mc:Choice>
              <mc:Fallback>
                <p:oleObj name="Equation" r:id="rId3" imgW="5016240" imgH="291960" progId="Equation.DSMT4">
                  <p:embed/>
                  <p:pic>
                    <p:nvPicPr>
                      <p:cNvPr id="36" name="物件 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4624" y="671067"/>
                        <a:ext cx="955040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973331"/>
              </p:ext>
            </p:extLst>
          </p:nvPr>
        </p:nvGraphicFramePr>
        <p:xfrm>
          <a:off x="894624" y="1424561"/>
          <a:ext cx="81962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5" imgW="4305240" imgH="533160" progId="Equation.DSMT4">
                  <p:embed/>
                </p:oleObj>
              </mc:Choice>
              <mc:Fallback>
                <p:oleObj name="Equation" r:id="rId5" imgW="4305240" imgH="53316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4624" y="1424561"/>
                        <a:ext cx="8196263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571335"/>
              </p:ext>
            </p:extLst>
          </p:nvPr>
        </p:nvGraphicFramePr>
        <p:xfrm>
          <a:off x="894624" y="2619613"/>
          <a:ext cx="108553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7" imgW="5702040" imgH="558720" progId="Equation.DSMT4">
                  <p:embed/>
                </p:oleObj>
              </mc:Choice>
              <mc:Fallback>
                <p:oleObj name="Equation" r:id="rId7" imgW="5702040" imgH="558720" progId="Equation.DSMT4">
                  <p:embed/>
                  <p:pic>
                    <p:nvPicPr>
                      <p:cNvPr id="5" name="物件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4624" y="2619613"/>
                        <a:ext cx="10855325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388855"/>
              </p:ext>
            </p:extLst>
          </p:nvPr>
        </p:nvGraphicFramePr>
        <p:xfrm>
          <a:off x="894624" y="3902984"/>
          <a:ext cx="8656638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Equation" r:id="rId9" imgW="4546440" imgH="533160" progId="Equation.DSMT4">
                  <p:embed/>
                </p:oleObj>
              </mc:Choice>
              <mc:Fallback>
                <p:oleObj name="Equation" r:id="rId9" imgW="4546440" imgH="53316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4624" y="3902984"/>
                        <a:ext cx="8656638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391012"/>
              </p:ext>
            </p:extLst>
          </p:nvPr>
        </p:nvGraphicFramePr>
        <p:xfrm>
          <a:off x="894624" y="5109989"/>
          <a:ext cx="10780713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9" name="Equation" r:id="rId11" imgW="5663880" imgH="863280" progId="Equation.DSMT4">
                  <p:embed/>
                </p:oleObj>
              </mc:Choice>
              <mc:Fallback>
                <p:oleObj name="Equation" r:id="rId11" imgW="5663880" imgH="863280" progId="Equation.DSMT4">
                  <p:embed/>
                  <p:pic>
                    <p:nvPicPr>
                      <p:cNvPr id="7" name="物件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4624" y="5109989"/>
                        <a:ext cx="10780713" cy="167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100464" y="3821921"/>
            <a:ext cx="90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13211" y="1358177"/>
            <a:ext cx="90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00464" y="2620640"/>
            <a:ext cx="90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00463" y="697716"/>
            <a:ext cx="90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00464" y="4974457"/>
            <a:ext cx="905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5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252549" y="239698"/>
            <a:ext cx="11101251" cy="59372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40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isobaric expansion,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is positive.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ad: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isovolumetric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/isochoric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pressure,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is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dc: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isobaric compression,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is negative.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isovolumetric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/isochoric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expansion in pressure,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0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81962"/>
              </p:ext>
            </p:extLst>
          </p:nvPr>
        </p:nvGraphicFramePr>
        <p:xfrm>
          <a:off x="215900" y="4003675"/>
          <a:ext cx="11266488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3" imgW="5918040" imgH="1320480" progId="Equation.DSMT4">
                  <p:embed/>
                </p:oleObj>
              </mc:Choice>
              <mc:Fallback>
                <p:oleObj name="Equation" r:id="rId3" imgW="5918040" imgH="132048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900" y="4003675"/>
                        <a:ext cx="11266488" cy="2559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群組 31"/>
          <p:cNvGrpSpPr/>
          <p:nvPr/>
        </p:nvGrpSpPr>
        <p:grpSpPr>
          <a:xfrm>
            <a:off x="9097647" y="0"/>
            <a:ext cx="2924153" cy="2224767"/>
            <a:chOff x="9167315" y="0"/>
            <a:chExt cx="2924153" cy="2224767"/>
          </a:xfrm>
        </p:grpSpPr>
        <p:sp>
          <p:nvSpPr>
            <p:cNvPr id="6" name="矩形 5"/>
            <p:cNvSpPr/>
            <p:nvPr/>
          </p:nvSpPr>
          <p:spPr>
            <a:xfrm>
              <a:off x="10261509" y="239698"/>
              <a:ext cx="1184366" cy="10230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/>
            <p:cNvCxnSpPr>
              <a:endCxn id="6" idx="0"/>
            </p:cNvCxnSpPr>
            <p:nvPr/>
          </p:nvCxnSpPr>
          <p:spPr>
            <a:xfrm>
              <a:off x="10252800" y="239698"/>
              <a:ext cx="60089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endCxn id="6" idx="3"/>
            </p:cNvCxnSpPr>
            <p:nvPr/>
          </p:nvCxnSpPr>
          <p:spPr>
            <a:xfrm>
              <a:off x="11445875" y="239698"/>
              <a:ext cx="0" cy="51152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endCxn id="6" idx="2"/>
            </p:cNvCxnSpPr>
            <p:nvPr/>
          </p:nvCxnSpPr>
          <p:spPr>
            <a:xfrm flipH="1">
              <a:off x="10853692" y="1262743"/>
              <a:ext cx="59218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endCxn id="6" idx="1"/>
            </p:cNvCxnSpPr>
            <p:nvPr/>
          </p:nvCxnSpPr>
          <p:spPr>
            <a:xfrm flipV="1">
              <a:off x="10261509" y="751221"/>
              <a:ext cx="0" cy="5115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9710057" y="0"/>
              <a:ext cx="0" cy="17765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>
            <a:xfrm>
              <a:off x="9710057" y="1776549"/>
              <a:ext cx="237744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字方塊 25"/>
            <p:cNvSpPr txBox="1"/>
            <p:nvPr/>
          </p:nvSpPr>
          <p:spPr>
            <a:xfrm>
              <a:off x="9167315" y="39642"/>
              <a:ext cx="522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11564982" y="1824657"/>
              <a:ext cx="522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1564982" y="15815"/>
              <a:ext cx="522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1568953" y="1117471"/>
              <a:ext cx="522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858737" y="1117471"/>
              <a:ext cx="522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9862142" y="15815"/>
              <a:ext cx="522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455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252549" y="239698"/>
            <a:ext cx="11101251" cy="59372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 For a cycle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474817"/>
              </p:ext>
            </p:extLst>
          </p:nvPr>
        </p:nvGraphicFramePr>
        <p:xfrm>
          <a:off x="2587445" y="263683"/>
          <a:ext cx="16922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3" imgW="888840" imgH="253800" progId="Equation.DSMT4">
                  <p:embed/>
                </p:oleObj>
              </mc:Choice>
              <mc:Fallback>
                <p:oleObj name="Equation" r:id="rId3" imgW="888840" imgH="25380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87445" y="263683"/>
                        <a:ext cx="169227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697078"/>
              </p:ext>
            </p:extLst>
          </p:nvPr>
        </p:nvGraphicFramePr>
        <p:xfrm>
          <a:off x="842501" y="1336938"/>
          <a:ext cx="8074026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5" imgW="4241520" imgH="253800" progId="Equation.DSMT4">
                  <p:embed/>
                </p:oleObj>
              </mc:Choice>
              <mc:Fallback>
                <p:oleObj name="Equation" r:id="rId5" imgW="4241520" imgH="25380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2501" y="1336938"/>
                        <a:ext cx="8074026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961860"/>
              </p:ext>
            </p:extLst>
          </p:nvPr>
        </p:nvGraphicFramePr>
        <p:xfrm>
          <a:off x="842501" y="2434178"/>
          <a:ext cx="8291513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7" imgW="4356000" imgH="761760" progId="Equation.DSMT4">
                  <p:embed/>
                </p:oleObj>
              </mc:Choice>
              <mc:Fallback>
                <p:oleObj name="Equation" r:id="rId7" imgW="4356000" imgH="76176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2501" y="2434178"/>
                        <a:ext cx="8291513" cy="147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8055429" y="3931944"/>
            <a:ext cx="3828795" cy="2904482"/>
            <a:chOff x="9167315" y="0"/>
            <a:chExt cx="2924153" cy="2224767"/>
          </a:xfrm>
        </p:grpSpPr>
        <p:sp>
          <p:nvSpPr>
            <p:cNvPr id="8" name="矩形 7"/>
            <p:cNvSpPr/>
            <p:nvPr/>
          </p:nvSpPr>
          <p:spPr>
            <a:xfrm>
              <a:off x="10261509" y="239698"/>
              <a:ext cx="1184366" cy="10230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單箭頭接點 8"/>
            <p:cNvCxnSpPr>
              <a:endCxn id="8" idx="0"/>
            </p:cNvCxnSpPr>
            <p:nvPr/>
          </p:nvCxnSpPr>
          <p:spPr>
            <a:xfrm>
              <a:off x="10252800" y="239698"/>
              <a:ext cx="600892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endCxn id="8" idx="3"/>
            </p:cNvCxnSpPr>
            <p:nvPr/>
          </p:nvCxnSpPr>
          <p:spPr>
            <a:xfrm>
              <a:off x="11445875" y="239698"/>
              <a:ext cx="0" cy="51152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endCxn id="8" idx="2"/>
            </p:cNvCxnSpPr>
            <p:nvPr/>
          </p:nvCxnSpPr>
          <p:spPr>
            <a:xfrm flipH="1">
              <a:off x="10853692" y="1262743"/>
              <a:ext cx="59218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endCxn id="8" idx="1"/>
            </p:cNvCxnSpPr>
            <p:nvPr/>
          </p:nvCxnSpPr>
          <p:spPr>
            <a:xfrm flipV="1">
              <a:off x="10261509" y="751221"/>
              <a:ext cx="0" cy="5115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9710057" y="0"/>
              <a:ext cx="0" cy="17765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9710057" y="1776549"/>
              <a:ext cx="237744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9167315" y="39642"/>
              <a:ext cx="522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1564982" y="1824657"/>
              <a:ext cx="522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1564982" y="15815"/>
              <a:ext cx="522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1568953" y="1117471"/>
              <a:ext cx="522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858737" y="1117471"/>
              <a:ext cx="522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9862142" y="15815"/>
              <a:ext cx="5225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58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1941" y="159798"/>
            <a:ext cx="11736279" cy="572420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HW13-2 </a:t>
            </a:r>
            <a:r>
              <a:rPr lang="it-IT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19-55</a:t>
            </a:r>
            <a:r>
              <a:rPr lang="zh-TW" alt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Giancoli (pp. 524</a:t>
            </a:r>
            <a:r>
              <a:rPr lang="it-IT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1.00-mol sample of an ideal monatomic gas,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pressure of 1.00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undergoes a three-step process: (1) it is expanded adiabatically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588 K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389 K; (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it is compressed at constant pressure until its temperature reaches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it then returns to its original pressure and temperature by a constant-volume process. (a) Plot these processes on a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diagram. (b) Determine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Calculate the change in internal energy, the work done by the gas, and the heat added to the gas for each process, and (d) for the complete cycle.</a:t>
            </a:r>
          </a:p>
          <a:p>
            <a:pPr marL="0" indent="0" algn="just">
              <a:buNone/>
            </a:pP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221941" y="1905303"/>
            <a:ext cx="11101251" cy="2954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Sol: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dirty="0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250364"/>
              </p:ext>
            </p:extLst>
          </p:nvPr>
        </p:nvGraphicFramePr>
        <p:xfrm>
          <a:off x="950548" y="2074907"/>
          <a:ext cx="10279063" cy="469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" imgW="6337080" imgH="2895480" progId="Equation.DSMT4">
                  <p:embed/>
                </p:oleObj>
              </mc:Choice>
              <mc:Fallback>
                <p:oleObj name="Equation" r:id="rId3" imgW="6337080" imgH="289548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0548" y="2074907"/>
                        <a:ext cx="10279063" cy="469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813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80" y="2516288"/>
            <a:ext cx="4789715" cy="1323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</a:p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graph in part (a):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170301"/>
              </p:ext>
            </p:extLst>
          </p:nvPr>
        </p:nvGraphicFramePr>
        <p:xfrm>
          <a:off x="4131695" y="2756088"/>
          <a:ext cx="7561263" cy="189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4660560" imgH="1168200" progId="Equation.DSMT4">
                  <p:embed/>
                </p:oleObj>
              </mc:Choice>
              <mc:Fallback>
                <p:oleObj name="Equation" r:id="rId3" imgW="4660560" imgH="1168200" progId="Equation.DSMT4">
                  <p:embed/>
                  <p:pic>
                    <p:nvPicPr>
                      <p:cNvPr id="6" name="物件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1695" y="2756088"/>
                        <a:ext cx="7561263" cy="189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2" y="133365"/>
            <a:ext cx="4342713" cy="2382923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0" y="4327073"/>
            <a:ext cx="9422676" cy="209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→(2) adiabatic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370089"/>
              </p:ext>
            </p:extLst>
          </p:nvPr>
        </p:nvGraphicFramePr>
        <p:xfrm>
          <a:off x="2795587" y="4653151"/>
          <a:ext cx="9396413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6" imgW="5790960" imgH="1257120" progId="Equation.DSMT4">
                  <p:embed/>
                </p:oleObj>
              </mc:Choice>
              <mc:Fallback>
                <p:oleObj name="Equation" r:id="rId6" imgW="5790960" imgH="1257120" progId="Equation.DSMT4">
                  <p:embed/>
                  <p:pic>
                    <p:nvPicPr>
                      <p:cNvPr id="4" name="物件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95587" y="4653151"/>
                        <a:ext cx="9396413" cy="204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1581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156753" y="261257"/>
            <a:ext cx="9422676" cy="604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→(3) isobaric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→(1) isochoric/</a:t>
            </a:r>
            <a:r>
              <a:rPr lang="en-US" altLang="zh-TW" dirty="0" err="1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isovolumetric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(d) For the complete cycle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498808"/>
              </p:ext>
            </p:extLst>
          </p:nvPr>
        </p:nvGraphicFramePr>
        <p:xfrm>
          <a:off x="283935" y="3283131"/>
          <a:ext cx="9229725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3" imgW="5689440" imgH="1117440" progId="Equation.DSMT4">
                  <p:embed/>
                </p:oleObj>
              </mc:Choice>
              <mc:Fallback>
                <p:oleObj name="Equation" r:id="rId3" imgW="5689440" imgH="111744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935" y="3283131"/>
                        <a:ext cx="9229725" cy="181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896759"/>
              </p:ext>
            </p:extLst>
          </p:nvPr>
        </p:nvGraphicFramePr>
        <p:xfrm>
          <a:off x="4504691" y="5299075"/>
          <a:ext cx="4676775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5" imgW="2882880" imgH="825480" progId="Equation.DSMT4">
                  <p:embed/>
                </p:oleObj>
              </mc:Choice>
              <mc:Fallback>
                <p:oleObj name="Equation" r:id="rId5" imgW="2882880" imgH="825480" progId="Equation.DSMT4">
                  <p:embed/>
                  <p:pic>
                    <p:nvPicPr>
                      <p:cNvPr id="3" name="物件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4691" y="5299075"/>
                        <a:ext cx="4676775" cy="133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88587"/>
              </p:ext>
            </p:extLst>
          </p:nvPr>
        </p:nvGraphicFramePr>
        <p:xfrm>
          <a:off x="283935" y="574629"/>
          <a:ext cx="9685338" cy="210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7" imgW="5968800" imgH="1295280" progId="Equation.DSMT4">
                  <p:embed/>
                </p:oleObj>
              </mc:Choice>
              <mc:Fallback>
                <p:oleObj name="Equation" r:id="rId7" imgW="5968800" imgH="1295280" progId="Equation.DSMT4">
                  <p:embed/>
                  <p:pic>
                    <p:nvPicPr>
                      <p:cNvPr id="8" name="物件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935" y="574629"/>
                        <a:ext cx="9685338" cy="210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內容版面配置區 2"/>
          <p:cNvSpPr txBox="1">
            <a:spLocks/>
          </p:cNvSpPr>
          <p:nvPr/>
        </p:nvSpPr>
        <p:spPr>
          <a:xfrm>
            <a:off x="9356905" y="5168049"/>
            <a:ext cx="2602046" cy="60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(must be zero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69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4584" y="180283"/>
            <a:ext cx="119574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HW13-3</a:t>
            </a:r>
          </a:p>
          <a:p>
            <a:pPr marL="114300" indent="-114300" algn="just"/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 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thermal cycle runs clockwise from A to B, then C and finally D with straight lines and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the pressures 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and the volumes for each point are shown in the figure on the right. </a:t>
            </a:r>
            <a:endParaRPr lang="zh-TW" altLang="zh-TW" sz="2400" dirty="0">
              <a:solidFill>
                <a:prstClr val="black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571500" indent="-457200" algn="just">
              <a:buFont typeface="+mj-lt"/>
              <a:buAutoNum type="alphaLcParenR"/>
            </a:pPr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Calculate 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the work done by each process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.</a:t>
            </a:r>
            <a:endParaRPr lang="zh-TW" altLang="zh-TW" sz="2400" dirty="0">
              <a:solidFill>
                <a:prstClr val="black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571500" indent="-457200" algn="just">
              <a:buFont typeface="+mj-lt"/>
              <a:buAutoNum type="alphaLcParenR"/>
            </a:pPr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Calculate 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the change of internal energy in each process. (assume diatomic gas.)</a:t>
            </a:r>
            <a:endParaRPr lang="zh-TW" altLang="zh-TW" sz="2400" dirty="0">
              <a:solidFill>
                <a:prstClr val="black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571500" indent="-457200" algn="just">
              <a:buFont typeface="+mj-lt"/>
              <a:buAutoNum type="alphaLcParenR"/>
            </a:pPr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Rank 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the intake heat</a:t>
            </a:r>
            <a:r>
              <a:rPr lang="en-US" altLang="zh-TW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𝑄</a:t>
            </a:r>
            <a:r>
              <a:rPr lang="en-US" altLang="zh-TW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𝐴→𝐵 </a:t>
            </a:r>
            <a:r>
              <a:rPr lang="en-US" altLang="zh-TW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, 𝑄</a:t>
            </a:r>
            <a:r>
              <a:rPr lang="en-US" altLang="zh-TW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𝐵→𝐶 </a:t>
            </a:r>
            <a:r>
              <a:rPr lang="en-US" altLang="zh-TW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, 𝑄</a:t>
            </a:r>
            <a:r>
              <a:rPr lang="en-US" altLang="zh-TW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𝐶→𝐷 </a:t>
            </a:r>
            <a:r>
              <a:rPr lang="en-US" altLang="zh-TW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and 𝑄</a:t>
            </a:r>
            <a:r>
              <a:rPr lang="en-US" altLang="zh-TW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𝐷→𝐴 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, as 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it moves reversibly from points A, B</a:t>
            </a:r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, C, 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and D.</a:t>
            </a:r>
            <a:endParaRPr lang="zh-TW" altLang="zh-TW" sz="2400" dirty="0">
              <a:solidFill>
                <a:prstClr val="black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114300" algn="just"/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All the answer should be in terms of </a:t>
            </a:r>
            <a:r>
              <a:rPr lang="en-US" altLang="zh-TW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P</a:t>
            </a:r>
            <a:r>
              <a:rPr lang="en-US" altLang="zh-TW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0</a:t>
            </a:r>
            <a:r>
              <a:rPr lang="en-US" altLang="zh-TW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V</a:t>
            </a:r>
            <a:r>
              <a:rPr lang="en-US" altLang="zh-TW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7" name="群組 6"/>
          <p:cNvGrpSpPr/>
          <p:nvPr/>
        </p:nvGrpSpPr>
        <p:grpSpPr>
          <a:xfrm>
            <a:off x="7634796" y="2982897"/>
            <a:ext cx="3899696" cy="3330228"/>
            <a:chOff x="0" y="0"/>
            <a:chExt cx="3540618" cy="3074215"/>
          </a:xfrm>
        </p:grpSpPr>
        <p:grpSp>
          <p:nvGrpSpPr>
            <p:cNvPr id="8" name="群組 7"/>
            <p:cNvGrpSpPr/>
            <p:nvPr/>
          </p:nvGrpSpPr>
          <p:grpSpPr>
            <a:xfrm>
              <a:off x="0" y="0"/>
              <a:ext cx="3540618" cy="3074215"/>
              <a:chOff x="0" y="0"/>
              <a:chExt cx="3540618" cy="3074215"/>
            </a:xfrm>
          </p:grpSpPr>
          <p:cxnSp>
            <p:nvCxnSpPr>
              <p:cNvPr id="13" name="直線單箭頭接點 12"/>
              <p:cNvCxnSpPr/>
              <p:nvPr/>
            </p:nvCxnSpPr>
            <p:spPr>
              <a:xfrm>
                <a:off x="643222" y="2594937"/>
                <a:ext cx="25922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/>
              <p:nvPr/>
            </p:nvCxnSpPr>
            <p:spPr>
              <a:xfrm flipV="1">
                <a:off x="643222" y="210289"/>
                <a:ext cx="0" cy="23846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/>
              <p:cNvCxnSpPr/>
              <p:nvPr/>
            </p:nvCxnSpPr>
            <p:spPr>
              <a:xfrm flipV="1">
                <a:off x="1363302" y="210289"/>
                <a:ext cx="0" cy="23846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單箭頭接點 15"/>
              <p:cNvCxnSpPr/>
              <p:nvPr/>
            </p:nvCxnSpPr>
            <p:spPr>
              <a:xfrm flipV="1">
                <a:off x="2083382" y="210289"/>
                <a:ext cx="0" cy="23846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單箭頭接點 16"/>
              <p:cNvCxnSpPr/>
              <p:nvPr/>
            </p:nvCxnSpPr>
            <p:spPr>
              <a:xfrm flipV="1">
                <a:off x="2803462" y="210289"/>
                <a:ext cx="0" cy="23846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單箭頭接點 17"/>
              <p:cNvCxnSpPr/>
              <p:nvPr/>
            </p:nvCxnSpPr>
            <p:spPr>
              <a:xfrm>
                <a:off x="643222" y="1946865"/>
                <a:ext cx="25922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>
                <a:off x="643222" y="1274476"/>
                <a:ext cx="25922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>
                <a:off x="611755" y="650721"/>
                <a:ext cx="259228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>
                <a:off x="2083382" y="650721"/>
                <a:ext cx="720080" cy="6237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H="1">
                <a:off x="2083382" y="1249288"/>
                <a:ext cx="710444" cy="6975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H="1" flipV="1">
                <a:off x="1363302" y="1274476"/>
                <a:ext cx="791462" cy="6723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/>
              <p:nvPr/>
            </p:nvCxnSpPr>
            <p:spPr>
              <a:xfrm flipV="1">
                <a:off x="1363302" y="635387"/>
                <a:ext cx="720080" cy="6390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字方塊 28"/>
              <p:cNvSpPr txBox="1"/>
              <p:nvPr/>
            </p:nvSpPr>
            <p:spPr>
              <a:xfrm>
                <a:off x="1147075" y="2594412"/>
                <a:ext cx="612140" cy="44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b="1" i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V</a:t>
                </a:r>
                <a:r>
                  <a:rPr lang="en-US" sz="2000" b="1" i="1" kern="1200" baseline="-25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</a:t>
                </a:r>
                <a:endParaRPr lang="zh-TW" sz="12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文字方塊 29"/>
              <p:cNvSpPr txBox="1"/>
              <p:nvPr/>
            </p:nvSpPr>
            <p:spPr>
              <a:xfrm>
                <a:off x="1752698" y="2586102"/>
                <a:ext cx="837931" cy="44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b="1" i="1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2V</a:t>
                </a:r>
                <a:r>
                  <a:rPr lang="en-US" sz="2000" b="1" i="1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</a:t>
                </a:r>
                <a:endParaRPr lang="zh-TW" sz="12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文字方塊 30"/>
              <p:cNvSpPr txBox="1"/>
              <p:nvPr/>
            </p:nvSpPr>
            <p:spPr>
              <a:xfrm>
                <a:off x="2630526" y="2625277"/>
                <a:ext cx="910092" cy="44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b="1" i="1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3V</a:t>
                </a:r>
                <a:r>
                  <a:rPr lang="en-US" sz="2000" b="1" i="1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</a:t>
                </a:r>
                <a:endParaRPr lang="zh-TW" sz="12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字方塊 31"/>
              <p:cNvSpPr txBox="1"/>
              <p:nvPr/>
            </p:nvSpPr>
            <p:spPr>
              <a:xfrm>
                <a:off x="0" y="506838"/>
                <a:ext cx="820734" cy="44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b="1" i="1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3P</a:t>
                </a:r>
                <a:r>
                  <a:rPr lang="en-US" sz="2000" b="1" i="1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</a:t>
                </a:r>
                <a:endParaRPr lang="zh-TW" sz="12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字方塊 32"/>
              <p:cNvSpPr txBox="1"/>
              <p:nvPr/>
            </p:nvSpPr>
            <p:spPr>
              <a:xfrm>
                <a:off x="31461" y="1074358"/>
                <a:ext cx="1038569" cy="44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b="1" i="1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2P</a:t>
                </a:r>
                <a:r>
                  <a:rPr lang="en-US" sz="2000" b="1" i="1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</a:t>
                </a:r>
                <a:endParaRPr lang="zh-TW" sz="12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字方塊 33"/>
              <p:cNvSpPr txBox="1"/>
              <p:nvPr/>
            </p:nvSpPr>
            <p:spPr>
              <a:xfrm>
                <a:off x="186444" y="1746707"/>
                <a:ext cx="883586" cy="44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b="1" i="1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P</a:t>
                </a:r>
                <a:r>
                  <a:rPr lang="en-US" sz="2000" b="1" i="1" kern="1200" baseline="-25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0</a:t>
                </a:r>
                <a:endParaRPr lang="zh-TW" sz="12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文字方塊 35"/>
              <p:cNvSpPr txBox="1"/>
              <p:nvPr/>
            </p:nvSpPr>
            <p:spPr>
              <a:xfrm>
                <a:off x="2929112" y="2264674"/>
                <a:ext cx="611506" cy="44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b="1" i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V</a:t>
                </a:r>
                <a:endParaRPr lang="zh-TW" sz="12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文字方塊 36"/>
              <p:cNvSpPr txBox="1"/>
              <p:nvPr/>
            </p:nvSpPr>
            <p:spPr>
              <a:xfrm>
                <a:off x="616279" y="0"/>
                <a:ext cx="611506" cy="44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2000" b="1" i="1" kern="12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新細明體"/>
                    <a:cs typeface="Times New Roman" panose="02020603050405020304" pitchFamily="18" charset="0"/>
                  </a:rPr>
                  <a:t>P</a:t>
                </a:r>
                <a:endParaRPr lang="zh-TW" sz="12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文字方塊 66"/>
            <p:cNvSpPr txBox="1"/>
            <p:nvPr/>
          </p:nvSpPr>
          <p:spPr>
            <a:xfrm>
              <a:off x="2718855" y="906924"/>
              <a:ext cx="446405" cy="448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/>
                  <a:cs typeface="Times New Roman" panose="02020603050405020304" pitchFamily="18" charset="0"/>
                </a:rPr>
                <a:t>B</a:t>
              </a:r>
              <a:endParaRPr lang="zh-TW" sz="120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字方塊 68"/>
            <p:cNvSpPr txBox="1"/>
            <p:nvPr/>
          </p:nvSpPr>
          <p:spPr>
            <a:xfrm>
              <a:off x="1784428" y="1857614"/>
              <a:ext cx="446405" cy="448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/>
                  <a:cs typeface="Times New Roman" panose="02020603050405020304" pitchFamily="18" charset="0"/>
                </a:rPr>
                <a:t>C</a:t>
              </a:r>
              <a:endParaRPr lang="zh-TW" sz="120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字方塊 69"/>
            <p:cNvSpPr txBox="1"/>
            <p:nvPr/>
          </p:nvSpPr>
          <p:spPr>
            <a:xfrm>
              <a:off x="1070029" y="950746"/>
              <a:ext cx="446405" cy="448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/>
                  <a:cs typeface="Times New Roman" panose="02020603050405020304" pitchFamily="18" charset="0"/>
                </a:rPr>
                <a:t>D</a:t>
              </a:r>
              <a:endParaRPr lang="zh-TW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72"/>
            <p:cNvSpPr txBox="1"/>
            <p:nvPr/>
          </p:nvSpPr>
          <p:spPr>
            <a:xfrm>
              <a:off x="1946315" y="296715"/>
              <a:ext cx="446405" cy="448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en-US" sz="2000" b="1" i="1" kern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新細明體"/>
                  <a:cs typeface="Times New Roman" panose="02020603050405020304" pitchFamily="18" charset="0"/>
                </a:rPr>
                <a:t>A</a:t>
              </a:r>
              <a:endParaRPr lang="zh-TW" sz="120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3" name="表格 32"/>
          <p:cNvGraphicFramePr>
            <a:graphicFrameLocks noGrp="1"/>
          </p:cNvGraphicFramePr>
          <p:nvPr>
            <p:extLst/>
          </p:nvPr>
        </p:nvGraphicFramePr>
        <p:xfrm>
          <a:off x="343943" y="3965346"/>
          <a:ext cx="6693259" cy="23477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4397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i="1" dirty="0" smtClean="0">
                          <a:latin typeface="Times New Roman"/>
                          <a:ea typeface="新細明體"/>
                          <a:cs typeface="Times New Roman"/>
                        </a:rPr>
                        <a:t>△</a:t>
                      </a:r>
                      <a:r>
                        <a:rPr lang="en-US" altLang="zh-TW" b="1" i="1" dirty="0" smtClean="0">
                          <a:latin typeface="Times New Roman"/>
                          <a:ea typeface="新細明體"/>
                          <a:cs typeface="Times New Roman"/>
                        </a:rPr>
                        <a:t>E</a:t>
                      </a:r>
                      <a:endParaRPr lang="zh-TW" altLang="en-US" b="1" i="1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Q</a:t>
                      </a:r>
                      <a:endParaRPr lang="zh-TW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i="1" dirty="0" smtClean="0"/>
                        <a:t>W</a:t>
                      </a:r>
                      <a:endParaRPr lang="zh-TW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8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A→B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B→C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C→D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84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D→A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76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769</Words>
  <Application>Microsoft Office PowerPoint</Application>
  <PresentationFormat>寬螢幕</PresentationFormat>
  <Paragraphs>112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Equation</vt:lpstr>
      <vt:lpstr>MathType 7.0 Equation</vt:lpstr>
      <vt:lpstr>GP HW11 (CH 13)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 HW11 (CH 14)</dc:title>
  <dc:creator>斯婷 莊</dc:creator>
  <cp:lastModifiedBy>mike</cp:lastModifiedBy>
  <cp:revision>58</cp:revision>
  <dcterms:created xsi:type="dcterms:W3CDTF">2018-11-03T14:05:59Z</dcterms:created>
  <dcterms:modified xsi:type="dcterms:W3CDTF">2018-12-17T12:00:56Z</dcterms:modified>
</cp:coreProperties>
</file>