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83" r:id="rId3"/>
    <p:sldId id="296" r:id="rId4"/>
    <p:sldId id="297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18" Type="http://schemas.openxmlformats.org/officeDocument/2006/relationships/image" Target="../media/image22.wmf"/><Relationship Id="rId3" Type="http://schemas.openxmlformats.org/officeDocument/2006/relationships/image" Target="../media/image2.e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17" Type="http://schemas.openxmlformats.org/officeDocument/2006/relationships/image" Target="../media/image21.wmf"/><Relationship Id="rId2" Type="http://schemas.openxmlformats.org/officeDocument/2006/relationships/image" Target="../media/image1.emf"/><Relationship Id="rId16" Type="http://schemas.openxmlformats.org/officeDocument/2006/relationships/image" Target="../media/image20.wmf"/><Relationship Id="rId1" Type="http://schemas.openxmlformats.org/officeDocument/2006/relationships/image" Target="../media/image7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5.wmf"/><Relationship Id="rId7" Type="http://schemas.openxmlformats.org/officeDocument/2006/relationships/image" Target="../media/image26.wmf"/><Relationship Id="rId2" Type="http://schemas.openxmlformats.org/officeDocument/2006/relationships/image" Target="../media/image23.wmf"/><Relationship Id="rId1" Type="http://schemas.openxmlformats.org/officeDocument/2006/relationships/image" Target="../media/image3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6.wmf"/><Relationship Id="rId9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0F6B-8B03-4F6B-B7E1-136A4DD8B0C8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50E94-4B29-4E36-9068-61BD09B41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71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75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3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7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38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3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3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42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63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65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43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0B76D-F7D0-46D0-863F-D975197C47C9}" type="datetimeFigureOut">
              <a:rPr lang="zh-TW" altLang="en-US" smtClean="0"/>
              <a:t>2018/9/27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37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9" Type="http://schemas.openxmlformats.org/officeDocument/2006/relationships/image" Target="../media/image22.wmf"/><Relationship Id="rId21" Type="http://schemas.openxmlformats.org/officeDocument/2006/relationships/image" Target="../media/image13.wmf"/><Relationship Id="rId34" Type="http://schemas.openxmlformats.org/officeDocument/2006/relationships/oleObject" Target="../embeddings/oleObject20.bin"/><Relationship Id="rId7" Type="http://schemas.openxmlformats.org/officeDocument/2006/relationships/image" Target="../media/image1.e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33" Type="http://schemas.openxmlformats.org/officeDocument/2006/relationships/image" Target="../media/image19.wmf"/><Relationship Id="rId38" Type="http://schemas.openxmlformats.org/officeDocument/2006/relationships/oleObject" Target="../embeddings/oleObject22.bin"/><Relationship Id="rId2" Type="http://schemas.openxmlformats.org/officeDocument/2006/relationships/tags" Target="../tags/tag1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5.bin"/><Relationship Id="rId32" Type="http://schemas.openxmlformats.org/officeDocument/2006/relationships/oleObject" Target="../embeddings/oleObject19.bin"/><Relationship Id="rId37" Type="http://schemas.openxmlformats.org/officeDocument/2006/relationships/image" Target="../media/image21.wmf"/><Relationship Id="rId5" Type="http://schemas.openxmlformats.org/officeDocument/2006/relationships/image" Target="../media/image7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17.bin"/><Relationship Id="rId36" Type="http://schemas.openxmlformats.org/officeDocument/2006/relationships/oleObject" Target="../embeddings/oleObject21.bin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2.wmf"/><Relationship Id="rId31" Type="http://schemas.openxmlformats.org/officeDocument/2006/relationships/image" Target="../media/image1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.e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18.bin"/><Relationship Id="rId35" Type="http://schemas.openxmlformats.org/officeDocument/2006/relationships/image" Target="../media/image20.wmf"/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9.bin"/><Relationship Id="rId3" Type="http://schemas.openxmlformats.org/officeDocument/2006/relationships/image" Target="../media/image40.png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42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255577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2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17703" y="0"/>
            <a:ext cx="51585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Due on 9/26/2018 for class meeting on Mon &amp; Wed</a:t>
            </a: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Due on 9/27/2018 for class meeting on Tue &amp; Thu</a:t>
            </a: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6284366" y="665195"/>
            <a:ext cx="2520156" cy="1301005"/>
            <a:chOff x="6974102" y="5381548"/>
            <a:chExt cx="2520156" cy="1301005"/>
          </a:xfrm>
        </p:grpSpPr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7248485" y="5381548"/>
              <a:ext cx="2245773" cy="1301005"/>
              <a:chOff x="4512860" y="4087183"/>
              <a:chExt cx="3187839" cy="1882235"/>
            </a:xfrm>
          </p:grpSpPr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4512860" y="4087183"/>
                <a:ext cx="3187839" cy="1882235"/>
                <a:chOff x="924975" y="3101443"/>
                <a:chExt cx="3187839" cy="1882235"/>
              </a:xfrm>
            </p:grpSpPr>
            <p:sp>
              <p:nvSpPr>
                <p:cNvPr id="1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924975" y="4324632"/>
                  <a:ext cx="3187839" cy="3102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" name="Line 38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182171" y="3845824"/>
                  <a:ext cx="1501336" cy="125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cxnSp>
              <p:nvCxnSpPr>
                <p:cNvPr id="14" name="Straight Connector 2"/>
                <p:cNvCxnSpPr>
                  <a:cxnSpLocks noChangeShapeType="1"/>
                </p:cNvCxnSpPr>
                <p:nvPr/>
              </p:nvCxnSpPr>
              <p:spPr bwMode="auto">
                <a:xfrm flipV="1">
                  <a:off x="939129" y="3872874"/>
                  <a:ext cx="662117" cy="45934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Straight Connector 35"/>
                <p:cNvCxnSpPr>
                  <a:cxnSpLocks noChangeShapeType="1"/>
                </p:cNvCxnSpPr>
                <p:nvPr/>
              </p:nvCxnSpPr>
              <p:spPr bwMode="auto">
                <a:xfrm flipV="1">
                  <a:off x="1587726" y="3872872"/>
                  <a:ext cx="695183" cy="459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" name="Straight Connector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2984852" y="4337404"/>
                  <a:ext cx="680536" cy="689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med" len="med"/>
                  <a:tailEnd type="oval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" name="Straight Connector 40"/>
                <p:cNvCxnSpPr>
                  <a:cxnSpLocks noChangeShapeType="1"/>
                </p:cNvCxnSpPr>
                <p:nvPr/>
              </p:nvCxnSpPr>
              <p:spPr bwMode="auto">
                <a:xfrm>
                  <a:off x="2293050" y="3872872"/>
                  <a:ext cx="680535" cy="45934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" name="Straight Connector 15"/>
                <p:cNvCxnSpPr>
                  <a:cxnSpLocks noChangeShapeType="1"/>
                </p:cNvCxnSpPr>
                <p:nvPr/>
              </p:nvCxnSpPr>
              <p:spPr bwMode="auto">
                <a:xfrm>
                  <a:off x="1580964" y="3872873"/>
                  <a:ext cx="4507" cy="48460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ot"/>
                  <a:round/>
                  <a:headEnd/>
                  <a:tailEnd type="oval" w="lg" len="lg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aphicFrame>
              <p:nvGraphicFramePr>
                <p:cNvPr id="19" name="Object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34619258"/>
                    </p:ext>
                  </p:extLst>
                </p:nvPr>
              </p:nvGraphicFramePr>
              <p:xfrm>
                <a:off x="3098761" y="3946936"/>
                <a:ext cx="274886" cy="3146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41" name="Equation" r:id="rId3" imgW="101600" imgH="152400" progId="Equation.DSMT4">
                        <p:embed/>
                      </p:oleObj>
                    </mc:Choice>
                    <mc:Fallback>
                      <p:oleObj name="Equation" r:id="rId3" imgW="101600" imgH="152400" progId="Equation.DSMT4">
                        <p:embed/>
                        <p:pic>
                          <p:nvPicPr>
                            <p:cNvPr id="32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98761" y="3946936"/>
                              <a:ext cx="274886" cy="3146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" name="Object 4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16801909"/>
                    </p:ext>
                  </p:extLst>
                </p:nvPr>
              </p:nvGraphicFramePr>
              <p:xfrm>
                <a:off x="1036659" y="3101443"/>
                <a:ext cx="296968" cy="2946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42" name="Equation" r:id="rId5" imgW="127000" imgH="127000" progId="Equation.DSMT4">
                        <p:embed/>
                      </p:oleObj>
                    </mc:Choice>
                    <mc:Fallback>
                      <p:oleObj name="Equation" r:id="rId5" imgW="127000" imgH="127000" progId="Equation.DSMT4">
                        <p:embed/>
                        <p:pic>
                          <p:nvPicPr>
                            <p:cNvPr id="33" name="Object 4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6659" y="3101443"/>
                              <a:ext cx="296968" cy="2946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1367486" y="4449345"/>
                  <a:ext cx="2555771" cy="5343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Arial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r>
                    <a:rPr lang="en-US" altLang="zh-TW" sz="1800" b="1" i="1" dirty="0" smtClean="0">
                      <a:latin typeface="Times New Roman" pitchFamily="18" charset="0"/>
                      <a:cs typeface="Times New Roman" pitchFamily="18" charset="0"/>
                    </a:rPr>
                    <a:t>1       </a:t>
                  </a:r>
                  <a:r>
                    <a:rPr lang="en-US" altLang="zh-TW" sz="1800" b="1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zh-TW" sz="1800" b="1" i="1" dirty="0" smtClean="0">
                      <a:latin typeface="Times New Roman" pitchFamily="18" charset="0"/>
                      <a:cs typeface="Times New Roman" pitchFamily="18" charset="0"/>
                    </a:rPr>
                    <a:t>       </a:t>
                  </a:r>
                  <a:r>
                    <a:rPr lang="en-US" altLang="zh-TW" sz="1800" b="1" dirty="0" smtClean="0">
                      <a:latin typeface="Times New Roman" pitchFamily="18" charset="0"/>
                      <a:cs typeface="Times New Roman" pitchFamily="18" charset="0"/>
                    </a:rPr>
                    <a:t>3      4</a:t>
                  </a:r>
                  <a:endParaRPr lang="en-US" altLang="zh-TW" sz="1800" b="1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1" name="TextBox 56"/>
              <p:cNvSpPr txBox="1">
                <a:spLocks noChangeArrowheads="1"/>
              </p:cNvSpPr>
              <p:nvPr/>
            </p:nvSpPr>
            <p:spPr bwMode="auto">
              <a:xfrm>
                <a:off x="5917199" y="4302096"/>
                <a:ext cx="944762" cy="534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Arial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Fig </a:t>
                </a:r>
                <a:r>
                  <a:rPr lang="en-US" altLang="zh-TW" sz="18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TW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8" name="TextBox 20"/>
            <p:cNvSpPr txBox="1">
              <a:spLocks noChangeArrowheads="1"/>
            </p:cNvSpPr>
            <p:nvPr/>
          </p:nvSpPr>
          <p:spPr bwMode="auto">
            <a:xfrm>
              <a:off x="6974102" y="5712004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zh-TW" sz="1800" b="1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altLang="zh-TW" sz="1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37"/>
            <p:cNvSpPr>
              <a:spLocks noChangeShapeType="1"/>
            </p:cNvSpPr>
            <p:nvPr/>
          </p:nvSpPr>
          <p:spPr bwMode="auto">
            <a:xfrm flipV="1">
              <a:off x="7231652" y="5914761"/>
              <a:ext cx="493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0" y="584775"/>
            <a:ext cx="6465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1. (4pts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 Consider a particle moving with the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acceleration 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(in unit of 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m/s</a:t>
            </a:r>
            <a:r>
              <a:rPr lang="en-US" altLang="zh-TW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. time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(in unit of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  graph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shown in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Fig.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Assume the particle is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at rest and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0 sec.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What is the position 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of the particle at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=4sec.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0" y="1896480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0" dirty="0" smtClean="0">
                <a:latin typeface="Times New Roman" pitchFamily="18" charset="0"/>
                <a:cs typeface="Times New Roman" pitchFamily="18" charset="0"/>
              </a:rPr>
              <a:t>2.  Find the answer for the following.</a:t>
            </a:r>
            <a:endParaRPr lang="zh-TW" altLang="en-US" sz="1800" b="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240369"/>
              </p:ext>
            </p:extLst>
          </p:nvPr>
        </p:nvGraphicFramePr>
        <p:xfrm>
          <a:off x="409967" y="2171723"/>
          <a:ext cx="228441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" name="Equation" r:id="rId7" imgW="1536480" imgH="393480" progId="Equation.DSMT4">
                  <p:embed/>
                </p:oleObj>
              </mc:Choice>
              <mc:Fallback>
                <p:oleObj name="Equation" r:id="rId7" imgW="1536480" imgH="393480" progId="Equation.DSMT4">
                  <p:embed/>
                  <p:pic>
                    <p:nvPicPr>
                      <p:cNvPr id="6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67" y="2171723"/>
                        <a:ext cx="2284412" cy="515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150842"/>
              </p:ext>
            </p:extLst>
          </p:nvPr>
        </p:nvGraphicFramePr>
        <p:xfrm>
          <a:off x="3640033" y="2137443"/>
          <a:ext cx="16525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" name="Equation" r:id="rId9" imgW="1054080" imgH="393480" progId="Equation.DSMT4">
                  <p:embed/>
                </p:oleObj>
              </mc:Choice>
              <mc:Fallback>
                <p:oleObj name="Equation" r:id="rId9" imgW="1054080" imgH="393480" progId="Equation.DSMT4">
                  <p:embed/>
                  <p:pic>
                    <p:nvPicPr>
                      <p:cNvPr id="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033" y="2137443"/>
                        <a:ext cx="1652587" cy="504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589991"/>
              </p:ext>
            </p:extLst>
          </p:nvPr>
        </p:nvGraphicFramePr>
        <p:xfrm>
          <a:off x="3640033" y="2713507"/>
          <a:ext cx="1872208" cy="436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" name="Equation" r:id="rId11" imgW="1218960" imgH="330120" progId="Equation.DSMT4">
                  <p:embed/>
                </p:oleObj>
              </mc:Choice>
              <mc:Fallback>
                <p:oleObj name="Equation" r:id="rId11" imgW="1218960" imgH="330120" progId="Equation.DSMT4">
                  <p:embed/>
                  <p:pic>
                    <p:nvPicPr>
                      <p:cNvPr id="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033" y="2713507"/>
                        <a:ext cx="1872208" cy="4365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物件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517971"/>
              </p:ext>
            </p:extLst>
          </p:nvPr>
        </p:nvGraphicFramePr>
        <p:xfrm>
          <a:off x="399673" y="2713507"/>
          <a:ext cx="1872208" cy="481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" name="Equation" r:id="rId13" imgW="1054080" imgH="330120" progId="Equation.DSMT4">
                  <p:embed/>
                </p:oleObj>
              </mc:Choice>
              <mc:Fallback>
                <p:oleObj name="Equation" r:id="rId13" imgW="1054080" imgH="330120" progId="Equation.DSMT4">
                  <p:embed/>
                  <p:pic>
                    <p:nvPicPr>
                      <p:cNvPr id="66" name="物件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73" y="2713507"/>
                        <a:ext cx="1872208" cy="481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Connector 15"/>
          <p:cNvCxnSpPr>
            <a:cxnSpLocks noChangeShapeType="1"/>
          </p:cNvCxnSpPr>
          <p:nvPr/>
        </p:nvCxnSpPr>
        <p:spPr bwMode="auto">
          <a:xfrm>
            <a:off x="7544444" y="1205598"/>
            <a:ext cx="3175" cy="334963"/>
          </a:xfrm>
          <a:prstGeom prst="line">
            <a:avLst/>
          </a:prstGeom>
          <a:noFill/>
          <a:ln w="12700">
            <a:solidFill>
              <a:schemeClr val="tx1"/>
            </a:solidFill>
            <a:prstDash val="dot"/>
            <a:round/>
            <a:headEnd/>
            <a:tailEnd type="oval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矩形 33"/>
          <p:cNvSpPr/>
          <p:nvPr/>
        </p:nvSpPr>
        <p:spPr>
          <a:xfrm>
            <a:off x="0" y="3291153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3.  A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police car at rest, passed by a speeder traveling at a constant 130km/h, takes off in hot pursuit. The police officer catches up to the speeder in 750m, maintaining a constant acceleration.</a:t>
            </a:r>
          </a:p>
          <a:p>
            <a:pPr marL="628650" indent="-628650"/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a) Qualitatively plot the position vs. time graph for both cars from the police car’s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start to </a:t>
            </a:r>
          </a:p>
          <a:p>
            <a:pPr marL="628650" indent="-628650"/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the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catch-up point.</a:t>
            </a:r>
          </a:p>
          <a:p>
            <a:pPr marL="628650" indent="-628650"/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b) Calculate how long it took the police officer to overtake the speeder, the required police </a:t>
            </a:r>
            <a:endParaRPr lang="en-US" altLang="zh-TW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8650" indent="-628650"/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car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acceleration, and the speed of the police car at the overtaking point. </a:t>
            </a:r>
            <a:endParaRPr lang="zh-TW" alt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9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77" name="Text Box 41"/>
          <p:cNvSpPr txBox="1">
            <a:spLocks noChangeArrowheads="1"/>
          </p:cNvSpPr>
          <p:nvPr/>
        </p:nvSpPr>
        <p:spPr bwMode="auto">
          <a:xfrm>
            <a:off x="0" y="-8626"/>
            <a:ext cx="15382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TW" sz="24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新細明體" charset="0"/>
              </a:rPr>
              <a:t>Problem 1</a:t>
            </a:r>
          </a:p>
        </p:txBody>
      </p:sp>
      <p:graphicFrame>
        <p:nvGraphicFramePr>
          <p:cNvPr id="820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092775"/>
              </p:ext>
            </p:extLst>
          </p:nvPr>
        </p:nvGraphicFramePr>
        <p:xfrm>
          <a:off x="5060950" y="109538"/>
          <a:ext cx="292735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6" name="Equation" r:id="rId4" imgW="1765080" imgH="927000" progId="Equation.DSMT4">
                  <p:embed/>
                </p:oleObj>
              </mc:Choice>
              <mc:Fallback>
                <p:oleObj name="Equation" r:id="rId4" imgW="1765080" imgH="927000" progId="Equation.DSMT4">
                  <p:embed/>
                  <p:pic>
                    <p:nvPicPr>
                      <p:cNvPr id="820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109538"/>
                        <a:ext cx="292735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1332805" y="399882"/>
            <a:ext cx="2520156" cy="1301005"/>
            <a:chOff x="6974102" y="5381548"/>
            <a:chExt cx="2520156" cy="1301005"/>
          </a:xfrm>
        </p:grpSpPr>
        <p:grpSp>
          <p:nvGrpSpPr>
            <p:cNvPr id="14" name="Group 25"/>
            <p:cNvGrpSpPr>
              <a:grpSpLocks/>
            </p:cNvGrpSpPr>
            <p:nvPr/>
          </p:nvGrpSpPr>
          <p:grpSpPr bwMode="auto">
            <a:xfrm>
              <a:off x="7248485" y="5381548"/>
              <a:ext cx="2245773" cy="1301005"/>
              <a:chOff x="4512860" y="4087183"/>
              <a:chExt cx="3187839" cy="1882235"/>
            </a:xfrm>
          </p:grpSpPr>
          <p:grpSp>
            <p:nvGrpSpPr>
              <p:cNvPr id="17" name="Group 24"/>
              <p:cNvGrpSpPr>
                <a:grpSpLocks/>
              </p:cNvGrpSpPr>
              <p:nvPr/>
            </p:nvGrpSpPr>
            <p:grpSpPr bwMode="auto">
              <a:xfrm>
                <a:off x="4512860" y="4087183"/>
                <a:ext cx="3187839" cy="1882235"/>
                <a:chOff x="924975" y="3101443"/>
                <a:chExt cx="3187839" cy="1882235"/>
              </a:xfrm>
            </p:grpSpPr>
            <p:sp>
              <p:nvSpPr>
                <p:cNvPr id="19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924975" y="4324632"/>
                  <a:ext cx="3187839" cy="3102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" name="Line 38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182171" y="3845824"/>
                  <a:ext cx="1501336" cy="125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cxnSp>
              <p:nvCxnSpPr>
                <p:cNvPr id="21" name="Straight Connector 2"/>
                <p:cNvCxnSpPr>
                  <a:cxnSpLocks noChangeShapeType="1"/>
                </p:cNvCxnSpPr>
                <p:nvPr/>
              </p:nvCxnSpPr>
              <p:spPr bwMode="auto">
                <a:xfrm flipV="1">
                  <a:off x="939129" y="3872874"/>
                  <a:ext cx="662117" cy="45934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" name="Straight Connector 35"/>
                <p:cNvCxnSpPr>
                  <a:cxnSpLocks noChangeShapeType="1"/>
                </p:cNvCxnSpPr>
                <p:nvPr/>
              </p:nvCxnSpPr>
              <p:spPr bwMode="auto">
                <a:xfrm flipV="1">
                  <a:off x="1587726" y="3872872"/>
                  <a:ext cx="695183" cy="459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" name="Straight Connector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2984852" y="4337404"/>
                  <a:ext cx="680536" cy="689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oval" w="med" len="med"/>
                  <a:tailEnd type="oval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Straight Connector 40"/>
                <p:cNvCxnSpPr>
                  <a:cxnSpLocks noChangeShapeType="1"/>
                </p:cNvCxnSpPr>
                <p:nvPr/>
              </p:nvCxnSpPr>
              <p:spPr bwMode="auto">
                <a:xfrm>
                  <a:off x="2293050" y="3872872"/>
                  <a:ext cx="680535" cy="45934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" name="Straight Connector 15"/>
                <p:cNvCxnSpPr>
                  <a:cxnSpLocks noChangeShapeType="1"/>
                </p:cNvCxnSpPr>
                <p:nvPr/>
              </p:nvCxnSpPr>
              <p:spPr bwMode="auto">
                <a:xfrm>
                  <a:off x="1580964" y="3872873"/>
                  <a:ext cx="4507" cy="48460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ot"/>
                  <a:round/>
                  <a:headEnd/>
                  <a:tailEnd type="oval" w="lg" len="lg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aphicFrame>
              <p:nvGraphicFramePr>
                <p:cNvPr id="26" name="Object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81931685"/>
                    </p:ext>
                  </p:extLst>
                </p:nvPr>
              </p:nvGraphicFramePr>
              <p:xfrm>
                <a:off x="3098761" y="3946936"/>
                <a:ext cx="274886" cy="3146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927" name="Equation" r:id="rId6" imgW="101600" imgH="152400" progId="Equation.DSMT4">
                        <p:embed/>
                      </p:oleObj>
                    </mc:Choice>
                    <mc:Fallback>
                      <p:oleObj name="Equation" r:id="rId6" imgW="101600" imgH="152400" progId="Equation.DSMT4">
                        <p:embed/>
                        <p:pic>
                          <p:nvPicPr>
                            <p:cNvPr id="19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98761" y="3946936"/>
                              <a:ext cx="274886" cy="3146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Object 4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94622791"/>
                    </p:ext>
                  </p:extLst>
                </p:nvPr>
              </p:nvGraphicFramePr>
              <p:xfrm>
                <a:off x="1036659" y="3101443"/>
                <a:ext cx="296968" cy="2946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928" name="Equation" r:id="rId8" imgW="127000" imgH="127000" progId="Equation.DSMT4">
                        <p:embed/>
                      </p:oleObj>
                    </mc:Choice>
                    <mc:Fallback>
                      <p:oleObj name="Equation" r:id="rId8" imgW="127000" imgH="127000" progId="Equation.DSMT4">
                        <p:embed/>
                        <p:pic>
                          <p:nvPicPr>
                            <p:cNvPr id="20" name="Object 4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6659" y="3101443"/>
                              <a:ext cx="296968" cy="2946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1367486" y="4449345"/>
                  <a:ext cx="2555771" cy="5343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  <a:cs typeface="Arial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r>
                    <a:rPr lang="en-US" altLang="zh-TW" sz="1800" b="1" i="1" dirty="0" smtClean="0">
                      <a:latin typeface="Times New Roman" pitchFamily="18" charset="0"/>
                      <a:cs typeface="Times New Roman" pitchFamily="18" charset="0"/>
                    </a:rPr>
                    <a:t>1       </a:t>
                  </a:r>
                  <a:r>
                    <a:rPr lang="en-US" altLang="zh-TW" sz="1800" b="1" dirty="0" smtClean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zh-TW" sz="1800" b="1" i="1" dirty="0" smtClean="0">
                      <a:latin typeface="Times New Roman" pitchFamily="18" charset="0"/>
                      <a:cs typeface="Times New Roman" pitchFamily="18" charset="0"/>
                    </a:rPr>
                    <a:t>       </a:t>
                  </a:r>
                  <a:r>
                    <a:rPr lang="en-US" altLang="zh-TW" sz="1800" b="1" dirty="0" smtClean="0">
                      <a:latin typeface="Times New Roman" pitchFamily="18" charset="0"/>
                      <a:cs typeface="Times New Roman" pitchFamily="18" charset="0"/>
                    </a:rPr>
                    <a:t>3      4</a:t>
                  </a:r>
                  <a:endParaRPr lang="en-US" altLang="zh-TW" sz="1800" b="1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8" name="TextBox 56"/>
              <p:cNvSpPr txBox="1">
                <a:spLocks noChangeArrowheads="1"/>
              </p:cNvSpPr>
              <p:nvPr/>
            </p:nvSpPr>
            <p:spPr bwMode="auto">
              <a:xfrm>
                <a:off x="5917199" y="4302096"/>
                <a:ext cx="944762" cy="534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  <a:cs typeface="Arial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altLang="zh-TW" sz="1800" dirty="0">
                    <a:latin typeface="Times New Roman" pitchFamily="18" charset="0"/>
                    <a:cs typeface="Times New Roman" pitchFamily="18" charset="0"/>
                  </a:rPr>
                  <a:t>Fig </a:t>
                </a:r>
                <a:r>
                  <a:rPr lang="en-US" altLang="zh-TW" sz="18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TW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" name="TextBox 20"/>
            <p:cNvSpPr txBox="1">
              <a:spLocks noChangeArrowheads="1"/>
            </p:cNvSpPr>
            <p:nvPr/>
          </p:nvSpPr>
          <p:spPr bwMode="auto">
            <a:xfrm>
              <a:off x="6974102" y="5712004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  <a:cs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zh-TW" sz="1800" b="1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altLang="zh-TW" sz="1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 flipV="1">
              <a:off x="7231652" y="5914761"/>
              <a:ext cx="493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向右箭號 1"/>
          <p:cNvSpPr/>
          <p:nvPr/>
        </p:nvSpPr>
        <p:spPr>
          <a:xfrm>
            <a:off x="4079041" y="659608"/>
            <a:ext cx="684950" cy="2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828465"/>
              </p:ext>
            </p:extLst>
          </p:nvPr>
        </p:nvGraphicFramePr>
        <p:xfrm>
          <a:off x="251433" y="2049892"/>
          <a:ext cx="35829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9" name="Equation" r:id="rId10" imgW="1930320" imgH="469800" progId="Equation.DSMT4">
                  <p:embed/>
                </p:oleObj>
              </mc:Choice>
              <mc:Fallback>
                <p:oleObj name="Equation" r:id="rId10" imgW="1930320" imgH="469800" progId="Equation.DSMT4">
                  <p:embed/>
                  <p:pic>
                    <p:nvPicPr>
                      <p:cNvPr id="819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33" y="2049892"/>
                        <a:ext cx="358298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9017" y="1831285"/>
            <a:ext cx="210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0&lt;t&lt;1: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1831285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778945"/>
              </p:ext>
            </p:extLst>
          </p:nvPr>
        </p:nvGraphicFramePr>
        <p:xfrm>
          <a:off x="283324" y="2729385"/>
          <a:ext cx="13668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0" name="Equation" r:id="rId12" imgW="736560" imgH="203040" progId="Equation.DSMT4">
                  <p:embed/>
                </p:oleObj>
              </mc:Choice>
              <mc:Fallback>
                <p:oleObj name="Equation" r:id="rId12" imgW="736560" imgH="203040" progId="Equation.DSMT4">
                  <p:embed/>
                  <p:pic>
                    <p:nvPicPr>
                      <p:cNvPr id="33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24" y="2729385"/>
                        <a:ext cx="136683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213559"/>
              </p:ext>
            </p:extLst>
          </p:nvPr>
        </p:nvGraphicFramePr>
        <p:xfrm>
          <a:off x="4744500" y="1954484"/>
          <a:ext cx="39131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1" name="Equation" r:id="rId14" imgW="2108160" imgH="469800" progId="Equation.DSMT4">
                  <p:embed/>
                </p:oleObj>
              </mc:Choice>
              <mc:Fallback>
                <p:oleObj name="Equation" r:id="rId14" imgW="2108160" imgH="469800" progId="Equation.DSMT4">
                  <p:embed/>
                  <p:pic>
                    <p:nvPicPr>
                      <p:cNvPr id="33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500" y="1954484"/>
                        <a:ext cx="391318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173543"/>
              </p:ext>
            </p:extLst>
          </p:nvPr>
        </p:nvGraphicFramePr>
        <p:xfrm>
          <a:off x="4746625" y="2705100"/>
          <a:ext cx="14128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2" name="Equation" r:id="rId16" imgW="761760" imgH="203040" progId="Equation.DSMT4">
                  <p:embed/>
                </p:oleObj>
              </mc:Choice>
              <mc:Fallback>
                <p:oleObj name="Equation" r:id="rId16" imgW="761760" imgH="203040" progId="Equation.DSMT4">
                  <p:embed/>
                  <p:pic>
                    <p:nvPicPr>
                      <p:cNvPr id="3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2705100"/>
                        <a:ext cx="14128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線接點 41"/>
          <p:cNvCxnSpPr/>
          <p:nvPr/>
        </p:nvCxnSpPr>
        <p:spPr>
          <a:xfrm>
            <a:off x="-57150" y="3071474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75245"/>
              </p:ext>
            </p:extLst>
          </p:nvPr>
        </p:nvGraphicFramePr>
        <p:xfrm>
          <a:off x="261495" y="3418275"/>
          <a:ext cx="3728658" cy="74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3" name="Equation" r:id="rId18" imgW="2082600" imgH="469800" progId="Equation.DSMT4">
                  <p:embed/>
                </p:oleObj>
              </mc:Choice>
              <mc:Fallback>
                <p:oleObj name="Equation" r:id="rId18" imgW="2082600" imgH="469800" progId="Equation.DSMT4">
                  <p:embed/>
                  <p:pic>
                    <p:nvPicPr>
                      <p:cNvPr id="33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95" y="3418275"/>
                        <a:ext cx="3728658" cy="74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59386" y="3154602"/>
            <a:ext cx="210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1&lt;t&lt;2: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264976"/>
              </p:ext>
            </p:extLst>
          </p:nvPr>
        </p:nvGraphicFramePr>
        <p:xfrm>
          <a:off x="306629" y="4072188"/>
          <a:ext cx="13906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4" name="Equation" r:id="rId20" imgW="749160" imgH="203040" progId="Equation.DSMT4">
                  <p:embed/>
                </p:oleObj>
              </mc:Choice>
              <mc:Fallback>
                <p:oleObj name="Equation" r:id="rId20" imgW="749160" imgH="203040" progId="Equation.DSMT4">
                  <p:embed/>
                  <p:pic>
                    <p:nvPicPr>
                      <p:cNvPr id="3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29" y="4072188"/>
                        <a:ext cx="13906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69629"/>
              </p:ext>
            </p:extLst>
          </p:nvPr>
        </p:nvGraphicFramePr>
        <p:xfrm>
          <a:off x="4756150" y="3249173"/>
          <a:ext cx="43307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5" name="Equation" r:id="rId22" imgW="2463480" imgH="469800" progId="Equation.DSMT4">
                  <p:embed/>
                </p:oleObj>
              </mc:Choice>
              <mc:Fallback>
                <p:oleObj name="Equation" r:id="rId22" imgW="2463480" imgH="469800" progId="Equation.DSMT4">
                  <p:embed/>
                  <p:pic>
                    <p:nvPicPr>
                      <p:cNvPr id="39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3249173"/>
                        <a:ext cx="43307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040707"/>
              </p:ext>
            </p:extLst>
          </p:nvPr>
        </p:nvGraphicFramePr>
        <p:xfrm>
          <a:off x="4768009" y="3923038"/>
          <a:ext cx="14382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6" name="Equation" r:id="rId24" imgW="774360" imgH="203040" progId="Equation.DSMT4">
                  <p:embed/>
                </p:oleObj>
              </mc:Choice>
              <mc:Fallback>
                <p:oleObj name="Equation" r:id="rId24" imgW="774360" imgH="203040" progId="Equation.DSMT4">
                  <p:embed/>
                  <p:pic>
                    <p:nvPicPr>
                      <p:cNvPr id="41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009" y="3923038"/>
                        <a:ext cx="14382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838353"/>
              </p:ext>
            </p:extLst>
          </p:nvPr>
        </p:nvGraphicFramePr>
        <p:xfrm>
          <a:off x="87065" y="4782669"/>
          <a:ext cx="4183010" cy="653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7" name="Equation" r:id="rId26" imgW="2654280" imgH="469800" progId="Equation.DSMT4">
                  <p:embed/>
                </p:oleObj>
              </mc:Choice>
              <mc:Fallback>
                <p:oleObj name="Equation" r:id="rId26" imgW="2654280" imgH="469800" progId="Equation.DSMT4">
                  <p:embed/>
                  <p:pic>
                    <p:nvPicPr>
                      <p:cNvPr id="33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65" y="4782669"/>
                        <a:ext cx="4183010" cy="653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0" y="4502404"/>
            <a:ext cx="210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2&lt;t&lt;3: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63356" y="4502404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035875"/>
              </p:ext>
            </p:extLst>
          </p:nvPr>
        </p:nvGraphicFramePr>
        <p:xfrm>
          <a:off x="109034" y="5382898"/>
          <a:ext cx="15081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8" name="Equation" r:id="rId28" imgW="812520" imgH="203040" progId="Equation.DSMT4">
                  <p:embed/>
                </p:oleObj>
              </mc:Choice>
              <mc:Fallback>
                <p:oleObj name="Equation" r:id="rId28" imgW="812520" imgH="203040" progId="Equation.DSMT4">
                  <p:embed/>
                  <p:pic>
                    <p:nvPicPr>
                      <p:cNvPr id="3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34" y="5382898"/>
                        <a:ext cx="15081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561859"/>
              </p:ext>
            </p:extLst>
          </p:nvPr>
        </p:nvGraphicFramePr>
        <p:xfrm>
          <a:off x="4635356" y="4691890"/>
          <a:ext cx="4563283" cy="641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9" name="Equation" r:id="rId30" imgW="2958840" imgH="469800" progId="Equation.DSMT4">
                  <p:embed/>
                </p:oleObj>
              </mc:Choice>
              <mc:Fallback>
                <p:oleObj name="Equation" r:id="rId30" imgW="2958840" imgH="469800" progId="Equation.DSMT4">
                  <p:embed/>
                  <p:pic>
                    <p:nvPicPr>
                      <p:cNvPr id="39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356" y="4691890"/>
                        <a:ext cx="4563283" cy="641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791316"/>
              </p:ext>
            </p:extLst>
          </p:nvPr>
        </p:nvGraphicFramePr>
        <p:xfrm>
          <a:off x="4675981" y="5344544"/>
          <a:ext cx="15541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0" name="Equation" r:id="rId32" imgW="838080" imgH="203040" progId="Equation.DSMT4">
                  <p:embed/>
                </p:oleObj>
              </mc:Choice>
              <mc:Fallback>
                <p:oleObj name="Equation" r:id="rId32" imgW="838080" imgH="203040" progId="Equation.DSMT4">
                  <p:embed/>
                  <p:pic>
                    <p:nvPicPr>
                      <p:cNvPr id="41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981" y="5344544"/>
                        <a:ext cx="1554162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直線接點 58"/>
          <p:cNvCxnSpPr/>
          <p:nvPr/>
        </p:nvCxnSpPr>
        <p:spPr>
          <a:xfrm>
            <a:off x="54639" y="5885078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09034" y="5885078"/>
            <a:ext cx="210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3&lt;t: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1809"/>
              </p:ext>
            </p:extLst>
          </p:nvPr>
        </p:nvGraphicFramePr>
        <p:xfrm>
          <a:off x="1332805" y="5954378"/>
          <a:ext cx="22383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1" name="Equation" r:id="rId34" imgW="1206360" imgH="203040" progId="Equation.DSMT4">
                  <p:embed/>
                </p:oleObj>
              </mc:Choice>
              <mc:Fallback>
                <p:oleObj name="Equation" r:id="rId34" imgW="1206360" imgH="203040" progId="Equation.DSMT4">
                  <p:embed/>
                  <p:pic>
                    <p:nvPicPr>
                      <p:cNvPr id="55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805" y="5954378"/>
                        <a:ext cx="22383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70167"/>
              </p:ext>
            </p:extLst>
          </p:nvPr>
        </p:nvGraphicFramePr>
        <p:xfrm>
          <a:off x="3990153" y="5929625"/>
          <a:ext cx="38369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2" name="Equation" r:id="rId36" imgW="2145960" imgH="253800" progId="Equation.DSMT4">
                  <p:embed/>
                </p:oleObj>
              </mc:Choice>
              <mc:Fallback>
                <p:oleObj name="Equation" r:id="rId36" imgW="2145960" imgH="253800" progId="Equation.DSMT4">
                  <p:embed/>
                  <p:pic>
                    <p:nvPicPr>
                      <p:cNvPr id="5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153" y="5929625"/>
                        <a:ext cx="3836988" cy="40322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向右箭號 6"/>
          <p:cNvSpPr/>
          <p:nvPr/>
        </p:nvSpPr>
        <p:spPr>
          <a:xfrm>
            <a:off x="4133488" y="6568897"/>
            <a:ext cx="541283" cy="207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925598"/>
              </p:ext>
            </p:extLst>
          </p:nvPr>
        </p:nvGraphicFramePr>
        <p:xfrm>
          <a:off x="4867275" y="6534150"/>
          <a:ext cx="1358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3" name="Equation" r:id="rId38" imgW="838080" imgH="203040" progId="Equation.DSMT4">
                  <p:embed/>
                </p:oleObj>
              </mc:Choice>
              <mc:Fallback>
                <p:oleObj name="Equation" r:id="rId38" imgW="838080" imgH="203040" progId="Equation.DSMT4">
                  <p:embed/>
                  <p:pic>
                    <p:nvPicPr>
                      <p:cNvPr id="63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75" y="6534150"/>
                        <a:ext cx="1358900" cy="2921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72828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8493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0" dirty="0" smtClean="0">
                <a:latin typeface="Times New Roman" pitchFamily="18" charset="0"/>
                <a:cs typeface="Times New Roman" pitchFamily="18" charset="0"/>
              </a:rPr>
              <a:t>2.  Find the answer for the following.</a:t>
            </a:r>
            <a:endParaRPr lang="zh-TW" altLang="en-US" sz="1800" b="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860653"/>
              </p:ext>
            </p:extLst>
          </p:nvPr>
        </p:nvGraphicFramePr>
        <p:xfrm>
          <a:off x="125296" y="522144"/>
          <a:ext cx="2362134" cy="533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8" name="Equation" r:id="rId3" imgW="1536480" imgH="393480" progId="Equation.DSMT4">
                  <p:embed/>
                </p:oleObj>
              </mc:Choice>
              <mc:Fallback>
                <p:oleObj name="Equation" r:id="rId3" imgW="1536480" imgH="393480" progId="Equation.DSMT4">
                  <p:embed/>
                  <p:pic>
                    <p:nvPicPr>
                      <p:cNvPr id="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96" y="522144"/>
                        <a:ext cx="2362134" cy="5334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224651"/>
              </p:ext>
            </p:extLst>
          </p:nvPr>
        </p:nvGraphicFramePr>
        <p:xfrm>
          <a:off x="278394" y="3698375"/>
          <a:ext cx="16525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9" name="Equation" r:id="rId5" imgW="1054080" imgH="393480" progId="Equation.DSMT4">
                  <p:embed/>
                </p:oleObj>
              </mc:Choice>
              <mc:Fallback>
                <p:oleObj name="Equation" r:id="rId5" imgW="1054080" imgH="393480" progId="Equation.DSMT4">
                  <p:embed/>
                  <p:pic>
                    <p:nvPicPr>
                      <p:cNvPr id="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94" y="3698375"/>
                        <a:ext cx="1652587" cy="504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39815"/>
              </p:ext>
            </p:extLst>
          </p:nvPr>
        </p:nvGraphicFramePr>
        <p:xfrm>
          <a:off x="4850405" y="3565920"/>
          <a:ext cx="1872208" cy="436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0" name="Equation" r:id="rId7" imgW="1218960" imgH="330120" progId="Equation.DSMT4">
                  <p:embed/>
                </p:oleObj>
              </mc:Choice>
              <mc:Fallback>
                <p:oleObj name="Equation" r:id="rId7" imgW="1218960" imgH="330120" progId="Equation.DSMT4">
                  <p:embed/>
                  <p:pic>
                    <p:nvPicPr>
                      <p:cNvPr id="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405" y="3565920"/>
                        <a:ext cx="1872208" cy="4365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353035"/>
              </p:ext>
            </p:extLst>
          </p:nvPr>
        </p:nvGraphicFramePr>
        <p:xfrm>
          <a:off x="4850405" y="384375"/>
          <a:ext cx="1872208" cy="481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1" name="Equation" r:id="rId9" imgW="1054080" imgH="330120" progId="Equation.DSMT4">
                  <p:embed/>
                </p:oleObj>
              </mc:Choice>
              <mc:Fallback>
                <p:oleObj name="Equation" r:id="rId9" imgW="1054080" imgH="330120" progId="Equation.DSMT4">
                  <p:embed/>
                  <p:pic>
                    <p:nvPicPr>
                      <p:cNvPr id="30" name="物件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405" y="384375"/>
                        <a:ext cx="1872208" cy="481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4466326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950550"/>
              </p:ext>
            </p:extLst>
          </p:nvPr>
        </p:nvGraphicFramePr>
        <p:xfrm>
          <a:off x="452967" y="1000647"/>
          <a:ext cx="36115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2" name="Equation" r:id="rId11" imgW="2336760" imgH="634680" progId="Equation.DSMT4">
                  <p:embed/>
                </p:oleObj>
              </mc:Choice>
              <mc:Fallback>
                <p:oleObj name="Equation" r:id="rId11" imgW="2336760" imgH="634680" progId="Equation.DSMT4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67" y="1000647"/>
                        <a:ext cx="3611563" cy="865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431602"/>
              </p:ext>
            </p:extLst>
          </p:nvPr>
        </p:nvGraphicFramePr>
        <p:xfrm>
          <a:off x="686022" y="4258697"/>
          <a:ext cx="3119492" cy="177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3" name="Equation" r:id="rId13" imgW="1981080" imgH="1282680" progId="Equation.DSMT4">
                  <p:embed/>
                </p:oleObj>
              </mc:Choice>
              <mc:Fallback>
                <p:oleObj name="Equation" r:id="rId13" imgW="1981080" imgH="128268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022" y="4258697"/>
                        <a:ext cx="3119492" cy="17797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186326"/>
              </p:ext>
            </p:extLst>
          </p:nvPr>
        </p:nvGraphicFramePr>
        <p:xfrm>
          <a:off x="5269918" y="1038080"/>
          <a:ext cx="3387822" cy="1877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" name="Equation" r:id="rId15" imgW="2158920" imgH="1358640" progId="Equation.DSMT4">
                  <p:embed/>
                </p:oleObj>
              </mc:Choice>
              <mc:Fallback>
                <p:oleObj name="Equation" r:id="rId15" imgW="2158920" imgH="135864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918" y="1038080"/>
                        <a:ext cx="3387822" cy="18776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603137"/>
              </p:ext>
            </p:extLst>
          </p:nvPr>
        </p:nvGraphicFramePr>
        <p:xfrm>
          <a:off x="5210824" y="4002434"/>
          <a:ext cx="3308350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" name="Equation" r:id="rId17" imgW="2108160" imgH="1384200" progId="Equation.DSMT4">
                  <p:embed/>
                </p:oleObj>
              </mc:Choice>
              <mc:Fallback>
                <p:oleObj name="Equation" r:id="rId17" imgW="2108160" imgH="1384200" progId="Equation.DSMT4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824" y="4002434"/>
                        <a:ext cx="3308350" cy="1912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894225"/>
              </p:ext>
            </p:extLst>
          </p:nvPr>
        </p:nvGraphicFramePr>
        <p:xfrm>
          <a:off x="481959" y="1976903"/>
          <a:ext cx="210026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" name="Equation" r:id="rId19" imgW="1358640" imgH="914400" progId="Equation.DSMT4">
                  <p:embed/>
                </p:oleObj>
              </mc:Choice>
              <mc:Fallback>
                <p:oleObj name="Equation" r:id="rId19" imgW="1358640" imgH="91440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59" y="1976903"/>
                        <a:ext cx="2100263" cy="12446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4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5429836" y="-15701"/>
            <a:ext cx="3794659" cy="2839232"/>
            <a:chOff x="3563888" y="1455167"/>
            <a:chExt cx="5259796" cy="384575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1557076"/>
              <a:ext cx="4791744" cy="3743848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8463644" y="4839259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t</a:t>
              </a:r>
              <a:endParaRPr lang="zh-TW" altLang="en-US" sz="240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563888" y="1455167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x</a:t>
              </a:r>
              <a:endParaRPr lang="zh-TW" altLang="en-US" sz="240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716016" y="3501008"/>
              <a:ext cx="2084380" cy="625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 smtClean="0"/>
                <a:t>x</a:t>
              </a:r>
              <a:r>
                <a:rPr lang="en-US" altLang="zh-TW" dirty="0" err="1" smtClean="0"/>
                <a:t>s</a:t>
              </a:r>
              <a:r>
                <a:rPr lang="en-US" altLang="zh-TW" dirty="0" smtClean="0"/>
                <a:t>(t) = Vo*t</a:t>
              </a:r>
              <a:endParaRPr lang="zh-TW" altLang="en-US" dirty="0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6213647" y="4163573"/>
              <a:ext cx="2160240" cy="662565"/>
              <a:chOff x="539552" y="2420888"/>
              <a:chExt cx="2160240" cy="662565"/>
            </a:xfrm>
          </p:grpSpPr>
          <p:sp>
            <p:nvSpPr>
              <p:cNvPr id="10" name="文字方塊 9"/>
              <p:cNvSpPr txBox="1"/>
              <p:nvPr/>
            </p:nvSpPr>
            <p:spPr>
              <a:xfrm>
                <a:off x="539552" y="2420888"/>
                <a:ext cx="2160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err="1" smtClean="0"/>
                  <a:t>x</a:t>
                </a:r>
                <a:r>
                  <a:rPr lang="en-US" altLang="zh-TW" dirty="0" err="1" smtClean="0"/>
                  <a:t>p</a:t>
                </a:r>
                <a:r>
                  <a:rPr lang="en-US" altLang="zh-TW" dirty="0" smtClean="0"/>
                  <a:t>(t</a:t>
                </a:r>
                <a:r>
                  <a:rPr lang="en-US" altLang="zh-TW" dirty="0"/>
                  <a:t>) </a:t>
                </a:r>
                <a:r>
                  <a:rPr lang="en-US" altLang="zh-TW" dirty="0" smtClean="0"/>
                  <a:t>=</a:t>
                </a:r>
                <a:endParaRPr lang="zh-TW" altLang="en-US" dirty="0"/>
              </a:p>
            </p:txBody>
          </p:sp>
          <p:graphicFrame>
            <p:nvGraphicFramePr>
              <p:cNvPr id="12" name="物件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9233205"/>
                  </p:ext>
                </p:extLst>
              </p:nvPr>
            </p:nvGraphicFramePr>
            <p:xfrm>
              <a:off x="1619671" y="2420888"/>
              <a:ext cx="576064" cy="6625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06" name="Equation" r:id="rId4" imgW="342720" imgH="393480" progId="Equation.DSMT4">
                      <p:embed/>
                    </p:oleObj>
                  </mc:Choice>
                  <mc:Fallback>
                    <p:oleObj name="Equation" r:id="rId4" imgW="342720" imgH="393480" progId="Equation.DSMT4">
                      <p:embed/>
                      <p:pic>
                        <p:nvPicPr>
                          <p:cNvPr id="12" name="物件 11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619671" y="2420888"/>
                            <a:ext cx="576064" cy="66256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" name="矩形 14"/>
          <p:cNvSpPr/>
          <p:nvPr/>
        </p:nvSpPr>
        <p:spPr>
          <a:xfrm>
            <a:off x="28868" y="-15701"/>
            <a:ext cx="2670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TW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US" altLang="zh-TW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HW2-3</a:t>
            </a:r>
            <a:endParaRPr lang="en-US" altLang="zh-TW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7504" y="735087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(a) </a:t>
            </a:r>
            <a:endParaRPr lang="zh-TW" altLang="en-US" sz="2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506755" y="1672340"/>
            <a:ext cx="4756977" cy="469074"/>
            <a:chOff x="211562" y="1339237"/>
            <a:chExt cx="6402928" cy="516632"/>
          </a:xfrm>
        </p:grpSpPr>
        <p:graphicFrame>
          <p:nvGraphicFramePr>
            <p:cNvPr id="24" name="物件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3048681"/>
                </p:ext>
              </p:extLst>
            </p:nvPr>
          </p:nvGraphicFramePr>
          <p:xfrm>
            <a:off x="211562" y="1343287"/>
            <a:ext cx="4043024" cy="454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7" name="Equation" r:id="rId6" imgW="1866600" imgH="228600" progId="Equation.DSMT4">
                    <p:embed/>
                  </p:oleObj>
                </mc:Choice>
                <mc:Fallback>
                  <p:oleObj name="Equation" r:id="rId6" imgW="1866600" imgH="228600" progId="Equation.DSMT4">
                    <p:embed/>
                    <p:pic>
                      <p:nvPicPr>
                        <p:cNvPr id="24" name="物件 2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11562" y="1343287"/>
                          <a:ext cx="4043024" cy="4544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物件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2301594"/>
                </p:ext>
              </p:extLst>
            </p:nvPr>
          </p:nvGraphicFramePr>
          <p:xfrm>
            <a:off x="4748874" y="1339237"/>
            <a:ext cx="1865616" cy="516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8" name="Equation" r:id="rId8" imgW="825480" imgH="228600" progId="Equation.DSMT4">
                    <p:embed/>
                  </p:oleObj>
                </mc:Choice>
                <mc:Fallback>
                  <p:oleObj name="Equation" r:id="rId8" imgW="825480" imgH="228600" progId="Equation.DSMT4">
                    <p:embed/>
                    <p:pic>
                      <p:nvPicPr>
                        <p:cNvPr id="25" name="物件 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748874" y="1339237"/>
                          <a:ext cx="1865616" cy="5166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655840"/>
              </p:ext>
            </p:extLst>
          </p:nvPr>
        </p:nvGraphicFramePr>
        <p:xfrm>
          <a:off x="409029" y="1068920"/>
          <a:ext cx="2325058" cy="4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9" name="Equation" r:id="rId10" imgW="1371600" imgH="241200" progId="Equation.DSMT4">
                  <p:embed/>
                </p:oleObj>
              </mc:Choice>
              <mc:Fallback>
                <p:oleObj name="Equation" r:id="rId10" imgW="1371600" imgH="241200" progId="Equation.DSMT4">
                  <p:embed/>
                  <p:pic>
                    <p:nvPicPr>
                      <p:cNvPr id="20" name="物件 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9029" y="1068920"/>
                        <a:ext cx="2325058" cy="42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416541"/>
              </p:ext>
            </p:extLst>
          </p:nvPr>
        </p:nvGraphicFramePr>
        <p:xfrm>
          <a:off x="2895548" y="1144383"/>
          <a:ext cx="962954" cy="29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0" name="Equation" r:id="rId12" imgW="609480" imgH="152280" progId="Equation.DSMT4">
                  <p:embed/>
                </p:oleObj>
              </mc:Choice>
              <mc:Fallback>
                <p:oleObj name="Equation" r:id="rId12" imgW="609480" imgH="152280" progId="Equation.DSMT4">
                  <p:embed/>
                  <p:pic>
                    <p:nvPicPr>
                      <p:cNvPr id="21" name="物件 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95548" y="1144383"/>
                        <a:ext cx="962954" cy="294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815969"/>
              </p:ext>
            </p:extLst>
          </p:nvPr>
        </p:nvGraphicFramePr>
        <p:xfrm>
          <a:off x="3946612" y="864511"/>
          <a:ext cx="1691024" cy="76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1" name="Equation" r:id="rId14" imgW="977760" imgH="393480" progId="Equation.DSMT4">
                  <p:embed/>
                </p:oleObj>
              </mc:Choice>
              <mc:Fallback>
                <p:oleObj name="Equation" r:id="rId14" imgW="977760" imgH="393480" progId="Equation.DSMT4">
                  <p:embed/>
                  <p:pic>
                    <p:nvPicPr>
                      <p:cNvPr id="22" name="物件 2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46612" y="864511"/>
                        <a:ext cx="1691024" cy="76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2685793" y="1043893"/>
            <a:ext cx="320985" cy="41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,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137159" y="2248676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(b)</a:t>
            </a:r>
            <a:endParaRPr lang="zh-TW" altLang="en-US" sz="2800" dirty="0"/>
          </a:p>
        </p:txBody>
      </p:sp>
      <p:graphicFrame>
        <p:nvGraphicFramePr>
          <p:cNvPr id="27" name="物件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101642"/>
              </p:ext>
            </p:extLst>
          </p:nvPr>
        </p:nvGraphicFramePr>
        <p:xfrm>
          <a:off x="6469631" y="2960333"/>
          <a:ext cx="2329312" cy="73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2" name="Equation" r:id="rId16" imgW="1358640" imgH="393480" progId="Equation.DSMT4">
                  <p:embed/>
                </p:oleObj>
              </mc:Choice>
              <mc:Fallback>
                <p:oleObj name="Equation" r:id="rId16" imgW="1358640" imgH="393480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469631" y="2960333"/>
                        <a:ext cx="2329312" cy="735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物件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63855"/>
              </p:ext>
            </p:extLst>
          </p:nvPr>
        </p:nvGraphicFramePr>
        <p:xfrm>
          <a:off x="260869" y="2856231"/>
          <a:ext cx="5168967" cy="785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3" name="Equation" r:id="rId18" imgW="2450880" imgH="393480" progId="Equation.DSMT4">
                  <p:embed/>
                </p:oleObj>
              </mc:Choice>
              <mc:Fallback>
                <p:oleObj name="Equation" r:id="rId18" imgW="2450880" imgH="393480" progId="Equation.DSMT4">
                  <p:embed/>
                  <p:pic>
                    <p:nvPicPr>
                      <p:cNvPr id="10" name="物件 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60869" y="2856231"/>
                        <a:ext cx="5168967" cy="785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物件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993500"/>
              </p:ext>
            </p:extLst>
          </p:nvPr>
        </p:nvGraphicFramePr>
        <p:xfrm>
          <a:off x="554816" y="3870861"/>
          <a:ext cx="3107424" cy="71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4" name="Equation" r:id="rId20" imgW="1688760" imgH="393480" progId="Equation.DSMT4">
                  <p:embed/>
                </p:oleObj>
              </mc:Choice>
              <mc:Fallback>
                <p:oleObj name="Equation" r:id="rId20" imgW="1688760" imgH="39348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54816" y="3870861"/>
                        <a:ext cx="3107424" cy="713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物件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875663"/>
              </p:ext>
            </p:extLst>
          </p:nvPr>
        </p:nvGraphicFramePr>
        <p:xfrm>
          <a:off x="3832811" y="3859201"/>
          <a:ext cx="31940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5" name="Equation" r:id="rId22" imgW="1854000" imgH="419040" progId="Equation.DSMT4">
                  <p:embed/>
                </p:oleObj>
              </mc:Choice>
              <mc:Fallback>
                <p:oleObj name="Equation" r:id="rId22" imgW="1854000" imgH="419040" progId="Equation.DSMT4">
                  <p:embed/>
                  <p:pic>
                    <p:nvPicPr>
                      <p:cNvPr id="17" name="物件 1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32811" y="3859201"/>
                        <a:ext cx="319405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物件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081474"/>
              </p:ext>
            </p:extLst>
          </p:nvPr>
        </p:nvGraphicFramePr>
        <p:xfrm>
          <a:off x="506755" y="4835922"/>
          <a:ext cx="30178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6" name="Equation" r:id="rId24" imgW="1688760" imgH="253800" progId="Equation.DSMT4">
                  <p:embed/>
                </p:oleObj>
              </mc:Choice>
              <mc:Fallback>
                <p:oleObj name="Equation" r:id="rId24" imgW="1688760" imgH="25380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755" y="4835922"/>
                        <a:ext cx="301783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向右箭號 1"/>
          <p:cNvSpPr/>
          <p:nvPr/>
        </p:nvSpPr>
        <p:spPr>
          <a:xfrm>
            <a:off x="5741535" y="3145696"/>
            <a:ext cx="396815" cy="20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4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2544</TotalTime>
  <Words>255</Words>
  <Application>Microsoft Office PowerPoint</Application>
  <PresentationFormat>如螢幕大小 (4:3)</PresentationFormat>
  <Paragraphs>30</Paragraphs>
  <Slides>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ＭＳ Ｐゴシック</vt:lpstr>
      <vt:lpstr>新細明體</vt:lpstr>
      <vt:lpstr>Arial</vt:lpstr>
      <vt:lpstr>Calibri</vt:lpstr>
      <vt:lpstr>Calibri Light</vt:lpstr>
      <vt:lpstr>Times New Roman</vt:lpstr>
      <vt:lpstr>Office 佈景主題</vt:lpstr>
      <vt:lpstr>Equation</vt:lpstr>
      <vt:lpstr>MathType 6.0 Equation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謝立宜</dc:creator>
  <cp:lastModifiedBy>謝立宜</cp:lastModifiedBy>
  <cp:revision>65</cp:revision>
  <dcterms:created xsi:type="dcterms:W3CDTF">2018-08-21T03:24:06Z</dcterms:created>
  <dcterms:modified xsi:type="dcterms:W3CDTF">2018-09-27T07:44:21Z</dcterms:modified>
</cp:coreProperties>
</file>