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63" r:id="rId3"/>
    <p:sldId id="271" r:id="rId4"/>
    <p:sldId id="278" r:id="rId5"/>
    <p:sldId id="279" r:id="rId6"/>
    <p:sldId id="28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46.wmf"/><Relationship Id="rId3" Type="http://schemas.openxmlformats.org/officeDocument/2006/relationships/image" Target="../media/image39.wmf"/><Relationship Id="rId7" Type="http://schemas.openxmlformats.org/officeDocument/2006/relationships/image" Target="../media/image25.wmf"/><Relationship Id="rId12" Type="http://schemas.openxmlformats.org/officeDocument/2006/relationships/image" Target="../media/image45.wmf"/><Relationship Id="rId17" Type="http://schemas.openxmlformats.org/officeDocument/2006/relationships/image" Target="../media/image50.wmf"/><Relationship Id="rId2" Type="http://schemas.openxmlformats.org/officeDocument/2006/relationships/image" Target="../media/image38.wmf"/><Relationship Id="rId16" Type="http://schemas.openxmlformats.org/officeDocument/2006/relationships/image" Target="../media/image49.wmf"/><Relationship Id="rId1" Type="http://schemas.openxmlformats.org/officeDocument/2006/relationships/image" Target="../media/image37.wmf"/><Relationship Id="rId6" Type="http://schemas.openxmlformats.org/officeDocument/2006/relationships/image" Target="../media/image24.wmf"/><Relationship Id="rId11" Type="http://schemas.openxmlformats.org/officeDocument/2006/relationships/image" Target="../media/image44.wmf"/><Relationship Id="rId5" Type="http://schemas.openxmlformats.org/officeDocument/2006/relationships/image" Target="../media/image40.wmf"/><Relationship Id="rId15" Type="http://schemas.openxmlformats.org/officeDocument/2006/relationships/image" Target="../media/image48.wmf"/><Relationship Id="rId10" Type="http://schemas.openxmlformats.org/officeDocument/2006/relationships/image" Target="../media/image43.wmf"/><Relationship Id="rId4" Type="http://schemas.openxmlformats.org/officeDocument/2006/relationships/image" Target="../media/image22.wmf"/><Relationship Id="rId9" Type="http://schemas.openxmlformats.org/officeDocument/2006/relationships/image" Target="../media/image42.wmf"/><Relationship Id="rId14" Type="http://schemas.openxmlformats.org/officeDocument/2006/relationships/image" Target="../media/image4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80F6B-8B03-4F6B-B7E1-136A4DD8B0C8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50E94-4B29-4E36-9068-61BD09B418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1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5B1628-CD39-431B-B37A-7610997D583B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445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75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13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5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7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38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3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3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42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63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65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43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0B76D-F7D0-46D0-863F-D975197C47C9}" type="datetimeFigureOut">
              <a:rPr lang="zh-TW" altLang="en-US" smtClean="0"/>
              <a:t>2018/10/11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F8032-4823-4972-B6A5-33C049A5D3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37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jpeg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png"/><Relationship Id="rId23" Type="http://schemas.openxmlformats.org/officeDocument/2006/relationships/image" Target="../media/image7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9" Type="http://schemas.openxmlformats.org/officeDocument/2006/relationships/image" Target="../media/image110.png"/><Relationship Id="rId21" Type="http://schemas.openxmlformats.org/officeDocument/2006/relationships/image" Target="../media/image27.wmf"/><Relationship Id="rId34" Type="http://schemas.openxmlformats.org/officeDocument/2006/relationships/oleObject" Target="../embeddings/oleObject37.bin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31.wmf"/><Relationship Id="rId41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32.bin"/><Relationship Id="rId32" Type="http://schemas.openxmlformats.org/officeDocument/2006/relationships/oleObject" Target="../embeddings/oleObject36.bin"/><Relationship Id="rId37" Type="http://schemas.openxmlformats.org/officeDocument/2006/relationships/image" Target="../media/image35.jpeg"/><Relationship Id="rId40" Type="http://schemas.openxmlformats.org/officeDocument/2006/relationships/image" Target="../media/image12.png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34.bin"/><Relationship Id="rId36" Type="http://schemas.openxmlformats.org/officeDocument/2006/relationships/image" Target="../media/image80.png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6.wmf"/><Relationship Id="rId31" Type="http://schemas.openxmlformats.org/officeDocument/2006/relationships/image" Target="../media/image3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35.bin"/><Relationship Id="rId35" Type="http://schemas.openxmlformats.org/officeDocument/2006/relationships/image" Target="../media/image34.wmf"/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33" Type="http://schemas.openxmlformats.org/officeDocument/2006/relationships/image" Target="../media/image33.wmf"/><Relationship Id="rId38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1.wmf"/><Relationship Id="rId26" Type="http://schemas.openxmlformats.org/officeDocument/2006/relationships/image" Target="../media/image45.wmf"/><Relationship Id="rId39" Type="http://schemas.openxmlformats.org/officeDocument/2006/relationships/oleObject" Target="../embeddings/oleObject54.bin"/><Relationship Id="rId21" Type="http://schemas.openxmlformats.org/officeDocument/2006/relationships/oleObject" Target="../embeddings/oleObject47.bin"/><Relationship Id="rId34" Type="http://schemas.openxmlformats.org/officeDocument/2006/relationships/image" Target="../media/image49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5.bin"/><Relationship Id="rId25" Type="http://schemas.openxmlformats.org/officeDocument/2006/relationships/oleObject" Target="../embeddings/oleObject49.bin"/><Relationship Id="rId33" Type="http://schemas.openxmlformats.org/officeDocument/2006/relationships/oleObject" Target="../embeddings/oleObject53.bin"/><Relationship Id="rId38" Type="http://schemas.openxmlformats.org/officeDocument/2006/relationships/image" Target="../media/image5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42.wmf"/><Relationship Id="rId29" Type="http://schemas.openxmlformats.org/officeDocument/2006/relationships/oleObject" Target="../embeddings/oleObject5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24" Type="http://schemas.openxmlformats.org/officeDocument/2006/relationships/image" Target="../media/image44.wmf"/><Relationship Id="rId32" Type="http://schemas.openxmlformats.org/officeDocument/2006/relationships/image" Target="../media/image48.wmf"/><Relationship Id="rId37" Type="http://schemas.openxmlformats.org/officeDocument/2006/relationships/image" Target="../media/image52.png"/><Relationship Id="rId40" Type="http://schemas.openxmlformats.org/officeDocument/2006/relationships/image" Target="../media/image50.wmf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23" Type="http://schemas.openxmlformats.org/officeDocument/2006/relationships/oleObject" Target="../embeddings/oleObject48.bin"/><Relationship Id="rId28" Type="http://schemas.openxmlformats.org/officeDocument/2006/relationships/image" Target="../media/image46.wmf"/><Relationship Id="rId36" Type="http://schemas.openxmlformats.org/officeDocument/2006/relationships/image" Target="../media/image51.jpeg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46.bin"/><Relationship Id="rId31" Type="http://schemas.openxmlformats.org/officeDocument/2006/relationships/oleObject" Target="../embeddings/oleObject52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24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50.bin"/><Relationship Id="rId30" Type="http://schemas.openxmlformats.org/officeDocument/2006/relationships/image" Target="../media/image47.wmf"/><Relationship Id="rId35" Type="http://schemas.openxmlformats.org/officeDocument/2006/relationships/image" Target="../media/image35.jpeg"/><Relationship Id="rId8" Type="http://schemas.openxmlformats.org/officeDocument/2006/relationships/image" Target="../media/image39.wmf"/><Relationship Id="rId3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0.wmf"/><Relationship Id="rId26" Type="http://schemas.openxmlformats.org/officeDocument/2006/relationships/image" Target="../media/image64.wmf"/><Relationship Id="rId3" Type="http://schemas.openxmlformats.org/officeDocument/2006/relationships/image" Target="../media/image10.png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62.bin"/><Relationship Id="rId4" Type="http://schemas.microsoft.com/office/2007/relationships/hdphoto" Target="../media/hdphoto1.wdp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55776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3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59995" y="0"/>
            <a:ext cx="52739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Due on 10/3/2018 for class meeting on Mon &amp; Wed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Due on 10/4/2018 for class meeting on Tue &amp; Thu</a:t>
            </a:r>
            <a:endParaRPr kumimoji="1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6850650" y="723851"/>
            <a:ext cx="2005945" cy="1459536"/>
            <a:chOff x="737706" y="5156239"/>
            <a:chExt cx="2005945" cy="1459536"/>
          </a:xfrm>
        </p:grpSpPr>
        <p:sp>
          <p:nvSpPr>
            <p:cNvPr id="7" name="文字方塊 6"/>
            <p:cNvSpPr txBox="1"/>
            <p:nvPr/>
          </p:nvSpPr>
          <p:spPr>
            <a:xfrm rot="2138627">
              <a:off x="907910" y="5366161"/>
              <a:ext cx="290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kern="0" dirty="0">
                  <a:latin typeface="Times New Roman"/>
                  <a:ea typeface="新細明體" pitchFamily="18" charset="-120"/>
                  <a:cs typeface="Times New Roman"/>
                </a:rPr>
                <a:t>┐</a:t>
              </a:r>
              <a:endParaRPr lang="zh-TW" altLang="en-US" sz="2400" dirty="0"/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864203" y="5721784"/>
              <a:ext cx="1879448" cy="893991"/>
            </a:xfrm>
            <a:prstGeom prst="rtTriangle">
              <a:avLst/>
            </a:prstGeom>
            <a:solidFill>
              <a:srgbClr val="FFFF99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9" name="Oval 19"/>
            <p:cNvSpPr>
              <a:spLocks noChangeArrowheads="1"/>
            </p:cNvSpPr>
            <p:nvPr/>
          </p:nvSpPr>
          <p:spPr bwMode="auto">
            <a:xfrm>
              <a:off x="864203" y="5676065"/>
              <a:ext cx="85686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 flipV="1">
              <a:off x="928157" y="5348318"/>
              <a:ext cx="223439" cy="32774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手繪多邊形 10"/>
            <p:cNvSpPr/>
            <p:nvPr/>
          </p:nvSpPr>
          <p:spPr bwMode="auto">
            <a:xfrm>
              <a:off x="1184274" y="5156239"/>
              <a:ext cx="1223813" cy="1317414"/>
            </a:xfrm>
            <a:custGeom>
              <a:avLst/>
              <a:gdLst>
                <a:gd name="connsiteX0" fmla="*/ 0 w 1376313"/>
                <a:gd name="connsiteY0" fmla="*/ 189862 h 1490761"/>
                <a:gd name="connsiteX1" fmla="*/ 320511 w 1376313"/>
                <a:gd name="connsiteY1" fmla="*/ 1326 h 1490761"/>
                <a:gd name="connsiteX2" fmla="*/ 904973 w 1376313"/>
                <a:gd name="connsiteY2" fmla="*/ 274703 h 1490761"/>
                <a:gd name="connsiteX3" fmla="*/ 1376313 w 1376313"/>
                <a:gd name="connsiteY3" fmla="*/ 1490761 h 1490761"/>
                <a:gd name="connsiteX4" fmla="*/ 1376313 w 1376313"/>
                <a:gd name="connsiteY4" fmla="*/ 1490761 h 149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6313" h="1490761">
                  <a:moveTo>
                    <a:pt x="0" y="189862"/>
                  </a:moveTo>
                  <a:cubicBezTo>
                    <a:pt x="84841" y="88524"/>
                    <a:pt x="169682" y="-12814"/>
                    <a:pt x="320511" y="1326"/>
                  </a:cubicBezTo>
                  <a:cubicBezTo>
                    <a:pt x="471340" y="15466"/>
                    <a:pt x="729006" y="26464"/>
                    <a:pt x="904973" y="274703"/>
                  </a:cubicBezTo>
                  <a:cubicBezTo>
                    <a:pt x="1080940" y="522942"/>
                    <a:pt x="1376313" y="1490761"/>
                    <a:pt x="1376313" y="1490761"/>
                  </a:cubicBezTo>
                  <a:lnTo>
                    <a:pt x="1376313" y="1490761"/>
                  </a:lnTo>
                </a:path>
              </a:pathLst>
            </a:custGeom>
            <a:noFill/>
            <a:ln w="9525" cap="flat" cmpd="sng" algn="ctr">
              <a:solidFill>
                <a:srgbClr val="00008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12" name="直線單箭頭接點 11"/>
            <p:cNvCxnSpPr>
              <a:stCxn id="9" idx="3"/>
            </p:cNvCxnSpPr>
            <p:nvPr/>
          </p:nvCxnSpPr>
          <p:spPr bwMode="auto">
            <a:xfrm>
              <a:off x="876751" y="5715089"/>
              <a:ext cx="1520703" cy="67947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00008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graphicFrame>
          <p:nvGraphicFramePr>
            <p:cNvPr id="13" name="物件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5134498"/>
                </p:ext>
              </p:extLst>
            </p:nvPr>
          </p:nvGraphicFramePr>
          <p:xfrm>
            <a:off x="1931360" y="6290910"/>
            <a:ext cx="187325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1" name="Equation" r:id="rId3" imgW="126725" imgH="177415" progId="Equation.DSMT4">
                    <p:embed/>
                  </p:oleObj>
                </mc:Choice>
                <mc:Fallback>
                  <p:oleObj name="Equation" r:id="rId3" imgW="126725" imgH="177415" progId="Equation.DSMT4">
                    <p:embed/>
                    <p:pic>
                      <p:nvPicPr>
                        <p:cNvPr id="5" name="物件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360" y="6290910"/>
                          <a:ext cx="187325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字方塊 13"/>
            <p:cNvSpPr txBox="1"/>
            <p:nvPr/>
          </p:nvSpPr>
          <p:spPr>
            <a:xfrm>
              <a:off x="737706" y="5156239"/>
              <a:ext cx="446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b="1" i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TW" altLang="en-US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362075" y="5698924"/>
              <a:ext cx="44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-21446" y="991265"/>
            <a:ext cx="683941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3525" indent="-263525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ts val="0"/>
              </a:spcBef>
            </a:pPr>
            <a:r>
              <a:rPr lang="en-US" altLang="zh-TW" sz="180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1. A</a:t>
            </a:r>
            <a:r>
              <a:rPr lang="en-US" altLang="zh-TW" sz="1800" b="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small ball on an incline surface with angle </a:t>
            </a:r>
            <a:r>
              <a:rPr lang="en-US" altLang="zh-TW" sz="1800" b="1" i="1" dirty="0" smtClean="0">
                <a:latin typeface="Symbol" pitchFamily="18" charset="2"/>
                <a:ea typeface="新細明體" pitchFamily="18" charset="-120"/>
                <a:cs typeface="Times New Roman" panose="02020603050405020304" pitchFamily="18" charset="0"/>
              </a:rPr>
              <a:t>q</a:t>
            </a:r>
            <a:r>
              <a:rPr lang="en-US" altLang="zh-TW" sz="1800" b="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is thrown with velocity </a:t>
            </a:r>
            <a:r>
              <a:rPr lang="en-US" altLang="zh-TW" sz="1800" b="1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</a:t>
            </a:r>
            <a:r>
              <a:rPr lang="en-US" altLang="zh-TW" sz="1800" b="1" i="1" baseline="-250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o</a:t>
            </a:r>
            <a:r>
              <a:rPr lang="en-US" altLang="zh-TW" sz="1800" b="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at angle vertical to the incline surface, as shown in Fig.1. What is the distance </a:t>
            </a:r>
            <a:r>
              <a:rPr lang="en-US" altLang="zh-TW" sz="1800" b="1" i="1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1800" b="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it can reach? And how long </a:t>
            </a:r>
            <a:r>
              <a:rPr lang="en-US" altLang="zh-TW" sz="1800" b="1" i="1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</a:t>
            </a:r>
            <a:r>
              <a:rPr lang="en-US" altLang="zh-TW" sz="1800" b="1" i="1" baseline="-25000" dirty="0" err="1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</a:t>
            </a:r>
            <a:r>
              <a:rPr lang="en-US" altLang="zh-TW" sz="1800" b="0" dirty="0" smtClean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has it been in the air?</a:t>
            </a:r>
            <a:endParaRPr lang="en-US" altLang="zh-TW" sz="1800" b="0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4683" y="2495370"/>
            <a:ext cx="8722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You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are playing a video game to fire an “angry bird” to attack a pirate ship moving cross the river (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see  figure).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ship has constant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velocity.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“angry bird” is fired with velocity </a:t>
            </a:r>
            <a:r>
              <a:rPr lang="en-US" altLang="zh-TW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b="1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at an angle 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θ=45</a:t>
            </a:r>
            <a:r>
              <a:rPr lang="en-US" altLang="zh-TW" b="1" i="1" baseline="30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above the surface of the river and an angle 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relative to the river bank. The initial distant between the ship and angry bird is 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64m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(Let 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g = 10 m/s</a:t>
            </a:r>
            <a:r>
              <a:rPr lang="en-US" altLang="zh-TW" b="1" i="1" baseline="-25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TW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1390" y="4863290"/>
            <a:ext cx="6328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R" startAt="2"/>
            </a:pP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speed of the river current is 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8m/s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along 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direction</a:t>
            </a:r>
            <a:r>
              <a:rPr lang="zh-TW" alt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you still fire the “angry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bird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at same angle 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as in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zh-TW" alt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 but different 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What are the velocity </a:t>
            </a:r>
            <a:r>
              <a:rPr lang="en-US" altLang="zh-TW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b="1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the angle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i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θ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hitting the ship? What is the distance between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zh-TW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initial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firing position and the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position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where “angry bird” hit the ship?</a:t>
            </a:r>
            <a:endParaRPr lang="zh-TW" alt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8" name="群組 37"/>
          <p:cNvGrpSpPr/>
          <p:nvPr/>
        </p:nvGrpSpPr>
        <p:grpSpPr>
          <a:xfrm>
            <a:off x="6344548" y="3926043"/>
            <a:ext cx="2702793" cy="2808312"/>
            <a:chOff x="6189687" y="4221088"/>
            <a:chExt cx="2702793" cy="2808312"/>
          </a:xfrm>
        </p:grpSpPr>
        <p:grpSp>
          <p:nvGrpSpPr>
            <p:cNvPr id="39" name="群組 38"/>
            <p:cNvGrpSpPr/>
            <p:nvPr/>
          </p:nvGrpSpPr>
          <p:grpSpPr>
            <a:xfrm>
              <a:off x="6189687" y="4221088"/>
              <a:ext cx="2702793" cy="2808312"/>
              <a:chOff x="6333705" y="3645024"/>
              <a:chExt cx="2702793" cy="2808312"/>
            </a:xfrm>
          </p:grpSpPr>
          <p:grpSp>
            <p:nvGrpSpPr>
              <p:cNvPr id="64" name="群組 63"/>
              <p:cNvGrpSpPr/>
              <p:nvPr/>
            </p:nvGrpSpPr>
            <p:grpSpPr>
              <a:xfrm>
                <a:off x="6333705" y="3645024"/>
                <a:ext cx="2702793" cy="2808312"/>
                <a:chOff x="6333705" y="3645024"/>
                <a:chExt cx="2702793" cy="2808312"/>
              </a:xfrm>
            </p:grpSpPr>
            <p:cxnSp>
              <p:nvCxnSpPr>
                <p:cNvPr id="67" name="直線接點 66"/>
                <p:cNvCxnSpPr/>
                <p:nvPr/>
              </p:nvCxnSpPr>
              <p:spPr>
                <a:xfrm>
                  <a:off x="6372200" y="3645024"/>
                  <a:ext cx="2451892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線接點 67"/>
                <p:cNvCxnSpPr/>
                <p:nvPr/>
              </p:nvCxnSpPr>
              <p:spPr>
                <a:xfrm>
                  <a:off x="6333705" y="5354300"/>
                  <a:ext cx="2451892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接點 68"/>
                <p:cNvCxnSpPr/>
                <p:nvPr/>
              </p:nvCxnSpPr>
              <p:spPr>
                <a:xfrm>
                  <a:off x="8464091" y="4509120"/>
                  <a:ext cx="507976" cy="0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線接點 69"/>
                <p:cNvCxnSpPr/>
                <p:nvPr/>
              </p:nvCxnSpPr>
              <p:spPr>
                <a:xfrm flipV="1">
                  <a:off x="8464091" y="4068688"/>
                  <a:ext cx="0" cy="440432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71" name="物件 7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1373026"/>
                    </p:ext>
                  </p:extLst>
                </p:nvPr>
              </p:nvGraphicFramePr>
              <p:xfrm>
                <a:off x="8824092" y="4250905"/>
                <a:ext cx="180975" cy="19843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62" name="Equation" r:id="rId5" imgW="126720" imgH="139680" progId="Equation.DSMT4">
                        <p:embed/>
                      </p:oleObj>
                    </mc:Choice>
                    <mc:Fallback>
                      <p:oleObj name="Equation" r:id="rId5" imgW="126720" imgH="139680" progId="Equation.DSMT4">
                        <p:embed/>
                        <p:pic>
                          <p:nvPicPr>
                            <p:cNvPr id="13" name="物件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824092" y="4250905"/>
                              <a:ext cx="180975" cy="19843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2" name="物件 7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18286456"/>
                    </p:ext>
                  </p:extLst>
                </p:nvPr>
              </p:nvGraphicFramePr>
              <p:xfrm>
                <a:off x="8453438" y="3797300"/>
                <a:ext cx="198437" cy="234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63" name="Equation" r:id="rId7" imgW="139680" imgH="164880" progId="Equation.DSMT4">
                        <p:embed/>
                      </p:oleObj>
                    </mc:Choice>
                    <mc:Fallback>
                      <p:oleObj name="Equation" r:id="rId7" imgW="139680" imgH="164880" progId="Equation.DSMT4">
                        <p:embed/>
                        <p:pic>
                          <p:nvPicPr>
                            <p:cNvPr id="14" name="物件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453438" y="3797300"/>
                              <a:ext cx="198437" cy="2349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3" name="橢圓 72"/>
                <p:cNvSpPr/>
                <p:nvPr/>
              </p:nvSpPr>
              <p:spPr>
                <a:xfrm>
                  <a:off x="6792331" y="5305661"/>
                  <a:ext cx="95843" cy="94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TW" altLang="en-US">
                    <a:solidFill>
                      <a:prstClr val="white"/>
                    </a:solidFill>
                    <a:latin typeface="Calibri"/>
                    <a:ea typeface="新細明體"/>
                  </a:endParaRPr>
                </a:p>
              </p:txBody>
            </p:sp>
            <p:sp>
              <p:nvSpPr>
                <p:cNvPr id="74" name="橢圓 73"/>
                <p:cNvSpPr/>
                <p:nvPr/>
              </p:nvSpPr>
              <p:spPr>
                <a:xfrm>
                  <a:off x="7956376" y="5291297"/>
                  <a:ext cx="95843" cy="94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TW" altLang="en-US">
                    <a:solidFill>
                      <a:prstClr val="white"/>
                    </a:solidFill>
                    <a:latin typeface="Calibri"/>
                    <a:ea typeface="新細明體"/>
                  </a:endParaRPr>
                </a:p>
              </p:txBody>
            </p:sp>
            <p:cxnSp>
              <p:nvCxnSpPr>
                <p:cNvPr id="75" name="直線單箭頭接點 74"/>
                <p:cNvCxnSpPr/>
                <p:nvPr/>
              </p:nvCxnSpPr>
              <p:spPr>
                <a:xfrm flipV="1">
                  <a:off x="6844235" y="4005064"/>
                  <a:ext cx="1128229" cy="134923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/>
                <p:cNvCxnSpPr>
                  <a:stCxn id="74" idx="0"/>
                </p:cNvCxnSpPr>
                <p:nvPr/>
              </p:nvCxnSpPr>
              <p:spPr>
                <a:xfrm flipH="1" flipV="1">
                  <a:off x="7972464" y="4005064"/>
                  <a:ext cx="31834" cy="12862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弧形 76"/>
                <p:cNvSpPr/>
                <p:nvPr/>
              </p:nvSpPr>
              <p:spPr>
                <a:xfrm>
                  <a:off x="6852376" y="5087410"/>
                  <a:ext cx="383920" cy="501830"/>
                </a:xfrm>
                <a:prstGeom prst="arc">
                  <a:avLst>
                    <a:gd name="adj1" fmla="val 16354412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TW" altLang="en-US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graphicFrame>
              <p:nvGraphicFramePr>
                <p:cNvPr id="78" name="物件 7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3913878"/>
                    </p:ext>
                  </p:extLst>
                </p:nvPr>
              </p:nvGraphicFramePr>
              <p:xfrm>
                <a:off x="7222692" y="5087410"/>
                <a:ext cx="215900" cy="1984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64" name="Equation" r:id="rId9" imgW="152280" imgH="139680" progId="Equation.DSMT4">
                        <p:embed/>
                      </p:oleObj>
                    </mc:Choice>
                    <mc:Fallback>
                      <p:oleObj name="Equation" r:id="rId9" imgW="152280" imgH="139680" progId="Equation.DSMT4">
                        <p:embed/>
                        <p:pic>
                          <p:nvPicPr>
                            <p:cNvPr id="20" name="物件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22692" y="5087410"/>
                              <a:ext cx="215900" cy="1984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79" name="直線單箭頭接點 78"/>
                <p:cNvCxnSpPr>
                  <a:stCxn id="73" idx="0"/>
                </p:cNvCxnSpPr>
                <p:nvPr/>
              </p:nvCxnSpPr>
              <p:spPr>
                <a:xfrm flipV="1">
                  <a:off x="6840253" y="4869160"/>
                  <a:ext cx="23960" cy="4365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80" name="物件 7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80878031"/>
                    </p:ext>
                  </p:extLst>
                </p:nvPr>
              </p:nvGraphicFramePr>
              <p:xfrm>
                <a:off x="6917689" y="4894331"/>
                <a:ext cx="239758" cy="19307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65" name="Equation" r:id="rId11" imgW="253800" imgH="203040" progId="Equation.DSMT4">
                        <p:embed/>
                      </p:oleObj>
                    </mc:Choice>
                    <mc:Fallback>
                      <p:oleObj name="Equation" r:id="rId11" imgW="253800" imgH="203040" progId="Equation.DSMT4">
                        <p:embed/>
                        <p:pic>
                          <p:nvPicPr>
                            <p:cNvPr id="22" name="物件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917689" y="4894331"/>
                              <a:ext cx="239758" cy="19307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1" name="弧形 80"/>
                <p:cNvSpPr/>
                <p:nvPr/>
              </p:nvSpPr>
              <p:spPr>
                <a:xfrm>
                  <a:off x="6765633" y="5058470"/>
                  <a:ext cx="204107" cy="288032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TW" altLang="en-US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  <p:graphicFrame>
              <p:nvGraphicFramePr>
                <p:cNvPr id="82" name="物件 8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40524728"/>
                    </p:ext>
                  </p:extLst>
                </p:nvPr>
              </p:nvGraphicFramePr>
              <p:xfrm>
                <a:off x="6738007" y="4504527"/>
                <a:ext cx="252412" cy="3254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566" name="Equation" r:id="rId13" imgW="177480" imgH="228600" progId="Equation.DSMT4">
                        <p:embed/>
                      </p:oleObj>
                    </mc:Choice>
                    <mc:Fallback>
                      <p:oleObj name="Equation" r:id="rId13" imgW="177480" imgH="228600" progId="Equation.DSMT4">
                        <p:embed/>
                        <p:pic>
                          <p:nvPicPr>
                            <p:cNvPr id="24" name="物件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738007" y="4504527"/>
                              <a:ext cx="252412" cy="3254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3" name="弧形 82"/>
                <p:cNvSpPr/>
                <p:nvPr/>
              </p:nvSpPr>
              <p:spPr>
                <a:xfrm rot="16200000">
                  <a:off x="6716230" y="4133069"/>
                  <a:ext cx="2448273" cy="2192262"/>
                </a:xfrm>
                <a:prstGeom prst="arc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defTabSz="914400"/>
                  <a:endParaRPr lang="zh-TW" altLang="en-US">
                    <a:solidFill>
                      <a:prstClr val="black"/>
                    </a:solidFill>
                    <a:latin typeface="Calibri"/>
                    <a:ea typeface="新細明體"/>
                  </a:endParaRPr>
                </a:p>
              </p:txBody>
            </p:sp>
          </p:grpSp>
          <p:pic>
            <p:nvPicPr>
              <p:cNvPr id="65" name="圖片 64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4292" y="4857005"/>
                <a:ext cx="480012" cy="460812"/>
              </a:xfrm>
              <a:prstGeom prst="rect">
                <a:avLst/>
              </a:prstGeom>
            </p:spPr>
          </p:pic>
          <p:pic>
            <p:nvPicPr>
              <p:cNvPr id="66" name="圖片 65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11875" y="4945621"/>
                <a:ext cx="380456" cy="360040"/>
              </a:xfrm>
              <a:prstGeom prst="rect">
                <a:avLst/>
              </a:prstGeom>
            </p:spPr>
          </p:pic>
        </p:grpSp>
        <p:grpSp>
          <p:nvGrpSpPr>
            <p:cNvPr id="40" name="群組 39"/>
            <p:cNvGrpSpPr/>
            <p:nvPr/>
          </p:nvGrpSpPr>
          <p:grpSpPr>
            <a:xfrm>
              <a:off x="6189687" y="4221088"/>
              <a:ext cx="2702793" cy="2808312"/>
              <a:chOff x="6189687" y="4221088"/>
              <a:chExt cx="2702793" cy="2808312"/>
            </a:xfrm>
          </p:grpSpPr>
          <p:grpSp>
            <p:nvGrpSpPr>
              <p:cNvPr id="41" name="群組 40"/>
              <p:cNvGrpSpPr/>
              <p:nvPr/>
            </p:nvGrpSpPr>
            <p:grpSpPr>
              <a:xfrm>
                <a:off x="6189687" y="4221088"/>
                <a:ext cx="2702793" cy="2808312"/>
                <a:chOff x="6333705" y="3645024"/>
                <a:chExt cx="2702793" cy="2808312"/>
              </a:xfrm>
            </p:grpSpPr>
            <p:grpSp>
              <p:nvGrpSpPr>
                <p:cNvPr id="44" name="群組 43"/>
                <p:cNvGrpSpPr/>
                <p:nvPr/>
              </p:nvGrpSpPr>
              <p:grpSpPr>
                <a:xfrm>
                  <a:off x="6333705" y="3645024"/>
                  <a:ext cx="2702793" cy="2808312"/>
                  <a:chOff x="6333705" y="3645024"/>
                  <a:chExt cx="2702793" cy="2808312"/>
                </a:xfrm>
              </p:grpSpPr>
              <p:cxnSp>
                <p:nvCxnSpPr>
                  <p:cNvPr id="47" name="直線接點 46"/>
                  <p:cNvCxnSpPr/>
                  <p:nvPr/>
                </p:nvCxnSpPr>
                <p:spPr>
                  <a:xfrm>
                    <a:off x="6372200" y="3645024"/>
                    <a:ext cx="2451892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線接點 47"/>
                  <p:cNvCxnSpPr/>
                  <p:nvPr/>
                </p:nvCxnSpPr>
                <p:spPr>
                  <a:xfrm>
                    <a:off x="6333705" y="5354300"/>
                    <a:ext cx="2451892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線接點 48"/>
                  <p:cNvCxnSpPr/>
                  <p:nvPr/>
                </p:nvCxnSpPr>
                <p:spPr>
                  <a:xfrm>
                    <a:off x="8464091" y="4509120"/>
                    <a:ext cx="507976" cy="0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線接點 49"/>
                  <p:cNvCxnSpPr/>
                  <p:nvPr/>
                </p:nvCxnSpPr>
                <p:spPr>
                  <a:xfrm flipV="1">
                    <a:off x="8464091" y="4068688"/>
                    <a:ext cx="0" cy="440432"/>
                  </a:xfrm>
                  <a:prstGeom prst="line">
                    <a:avLst/>
                  </a:prstGeom>
                  <a:ln w="317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51" name="物件 5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04617089"/>
                      </p:ext>
                    </p:extLst>
                  </p:nvPr>
                </p:nvGraphicFramePr>
                <p:xfrm>
                  <a:off x="8824092" y="4250905"/>
                  <a:ext cx="180975" cy="19843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67" name="Equation" r:id="rId17" imgW="126720" imgH="139680" progId="Equation.DSMT4">
                          <p:embed/>
                        </p:oleObj>
                      </mc:Choice>
                      <mc:Fallback>
                        <p:oleObj name="Equation" r:id="rId17" imgW="126720" imgH="139680" progId="Equation.DSMT4">
                          <p:embed/>
                          <p:pic>
                            <p:nvPicPr>
                              <p:cNvPr id="38" name="物件 3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824092" y="4250905"/>
                                <a:ext cx="180975" cy="19843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2" name="物件 5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14309717"/>
                      </p:ext>
                    </p:extLst>
                  </p:nvPr>
                </p:nvGraphicFramePr>
                <p:xfrm>
                  <a:off x="8453438" y="3797300"/>
                  <a:ext cx="198437" cy="2349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68" name="Equation" r:id="rId18" imgW="139680" imgH="164880" progId="Equation.DSMT4">
                          <p:embed/>
                        </p:oleObj>
                      </mc:Choice>
                      <mc:Fallback>
                        <p:oleObj name="Equation" r:id="rId18" imgW="139680" imgH="164880" progId="Equation.DSMT4">
                          <p:embed/>
                          <p:pic>
                            <p:nvPicPr>
                              <p:cNvPr id="39" name="物件 3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453438" y="3797300"/>
                                <a:ext cx="198437" cy="2349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53" name="橢圓 52"/>
                  <p:cNvSpPr/>
                  <p:nvPr/>
                </p:nvSpPr>
                <p:spPr>
                  <a:xfrm>
                    <a:off x="6792331" y="5305661"/>
                    <a:ext cx="95843" cy="940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/>
                    <a:endParaRPr lang="zh-TW" altLang="en-US">
                      <a:solidFill>
                        <a:prstClr val="white"/>
                      </a:solidFill>
                      <a:latin typeface="Calibri"/>
                      <a:ea typeface="新細明體"/>
                    </a:endParaRPr>
                  </a:p>
                </p:txBody>
              </p:sp>
              <p:sp>
                <p:nvSpPr>
                  <p:cNvPr id="54" name="橢圓 53"/>
                  <p:cNvSpPr/>
                  <p:nvPr/>
                </p:nvSpPr>
                <p:spPr>
                  <a:xfrm>
                    <a:off x="7956376" y="5291297"/>
                    <a:ext cx="95843" cy="9405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914400"/>
                    <a:endParaRPr lang="zh-TW" altLang="en-US">
                      <a:solidFill>
                        <a:prstClr val="white"/>
                      </a:solidFill>
                      <a:latin typeface="Calibri"/>
                      <a:ea typeface="新細明體"/>
                    </a:endParaRPr>
                  </a:p>
                </p:txBody>
              </p:sp>
              <p:cxnSp>
                <p:nvCxnSpPr>
                  <p:cNvPr id="55" name="直線單箭頭接點 54"/>
                  <p:cNvCxnSpPr/>
                  <p:nvPr/>
                </p:nvCxnSpPr>
                <p:spPr>
                  <a:xfrm flipV="1">
                    <a:off x="6844235" y="4005064"/>
                    <a:ext cx="1128229" cy="134923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線接點 55"/>
                  <p:cNvCxnSpPr>
                    <a:stCxn id="54" idx="0"/>
                  </p:cNvCxnSpPr>
                  <p:nvPr/>
                </p:nvCxnSpPr>
                <p:spPr>
                  <a:xfrm flipH="1" flipV="1">
                    <a:off x="7972464" y="4005064"/>
                    <a:ext cx="31834" cy="1286233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  <a:prstDash val="lg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弧形 56"/>
                  <p:cNvSpPr/>
                  <p:nvPr/>
                </p:nvSpPr>
                <p:spPr>
                  <a:xfrm>
                    <a:off x="6852376" y="5087410"/>
                    <a:ext cx="383920" cy="501830"/>
                  </a:xfrm>
                  <a:prstGeom prst="arc">
                    <a:avLst>
                      <a:gd name="adj1" fmla="val 16354412"/>
                      <a:gd name="adj2" fmla="val 0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914400"/>
                    <a:endParaRPr lang="zh-TW" altLang="en-US">
                      <a:solidFill>
                        <a:prstClr val="black"/>
                      </a:solidFill>
                      <a:latin typeface="Calibri"/>
                      <a:ea typeface="新細明體"/>
                    </a:endParaRPr>
                  </a:p>
                </p:txBody>
              </p:sp>
              <p:graphicFrame>
                <p:nvGraphicFramePr>
                  <p:cNvPr id="58" name="物件 5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86771336"/>
                      </p:ext>
                    </p:extLst>
                  </p:nvPr>
                </p:nvGraphicFramePr>
                <p:xfrm>
                  <a:off x="7222692" y="5087410"/>
                  <a:ext cx="215900" cy="1984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69" name="Equation" r:id="rId19" imgW="152280" imgH="139680" progId="Equation.DSMT4">
                          <p:embed/>
                        </p:oleObj>
                      </mc:Choice>
                      <mc:Fallback>
                        <p:oleObj name="Equation" r:id="rId19" imgW="152280" imgH="139680" progId="Equation.DSMT4">
                          <p:embed/>
                          <p:pic>
                            <p:nvPicPr>
                              <p:cNvPr id="45" name="物件 4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222692" y="5087410"/>
                                <a:ext cx="215900" cy="1984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59" name="直線單箭頭接點 58"/>
                  <p:cNvCxnSpPr>
                    <a:stCxn id="53" idx="0"/>
                  </p:cNvCxnSpPr>
                  <p:nvPr/>
                </p:nvCxnSpPr>
                <p:spPr>
                  <a:xfrm flipV="1">
                    <a:off x="6840253" y="4869160"/>
                    <a:ext cx="23960" cy="43650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60" name="物件 5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870410900"/>
                      </p:ext>
                    </p:extLst>
                  </p:nvPr>
                </p:nvGraphicFramePr>
                <p:xfrm>
                  <a:off x="6917689" y="4894331"/>
                  <a:ext cx="239758" cy="19307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70" name="Equation" r:id="rId20" imgW="253800" imgH="203040" progId="Equation.DSMT4">
                          <p:embed/>
                        </p:oleObj>
                      </mc:Choice>
                      <mc:Fallback>
                        <p:oleObj name="Equation" r:id="rId20" imgW="253800" imgH="203040" progId="Equation.DSMT4">
                          <p:embed/>
                          <p:pic>
                            <p:nvPicPr>
                              <p:cNvPr id="47" name="物件 4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917689" y="4894331"/>
                                <a:ext cx="239758" cy="193079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1" name="弧形 60"/>
                  <p:cNvSpPr/>
                  <p:nvPr/>
                </p:nvSpPr>
                <p:spPr>
                  <a:xfrm>
                    <a:off x="6765633" y="5058470"/>
                    <a:ext cx="204107" cy="28803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914400"/>
                    <a:endParaRPr lang="zh-TW" altLang="en-US">
                      <a:solidFill>
                        <a:prstClr val="black"/>
                      </a:solidFill>
                      <a:latin typeface="Calibri"/>
                      <a:ea typeface="新細明體"/>
                    </a:endParaRPr>
                  </a:p>
                </p:txBody>
              </p:sp>
              <p:graphicFrame>
                <p:nvGraphicFramePr>
                  <p:cNvPr id="62" name="物件 6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689224550"/>
                      </p:ext>
                    </p:extLst>
                  </p:nvPr>
                </p:nvGraphicFramePr>
                <p:xfrm>
                  <a:off x="6738007" y="4504527"/>
                  <a:ext cx="252412" cy="3254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571" name="Equation" r:id="rId21" imgW="177480" imgH="228600" progId="Equation.DSMT4">
                          <p:embed/>
                        </p:oleObj>
                      </mc:Choice>
                      <mc:Fallback>
                        <p:oleObj name="Equation" r:id="rId21" imgW="177480" imgH="228600" progId="Equation.DSMT4">
                          <p:embed/>
                          <p:pic>
                            <p:nvPicPr>
                              <p:cNvPr id="49" name="物件 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738007" y="4504527"/>
                                <a:ext cx="252412" cy="3254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3" name="弧形 62"/>
                  <p:cNvSpPr/>
                  <p:nvPr/>
                </p:nvSpPr>
                <p:spPr>
                  <a:xfrm rot="16200000">
                    <a:off x="6716230" y="4133069"/>
                    <a:ext cx="2448273" cy="2192262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 defTabSz="914400"/>
                    <a:endParaRPr lang="zh-TW" altLang="en-US">
                      <a:solidFill>
                        <a:prstClr val="black"/>
                      </a:solidFill>
                      <a:latin typeface="Calibri"/>
                      <a:ea typeface="新細明體"/>
                    </a:endParaRPr>
                  </a:p>
                </p:txBody>
              </p:sp>
            </p:grpSp>
            <p:pic>
              <p:nvPicPr>
                <p:cNvPr id="45" name="圖片 44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64292" y="4857005"/>
                  <a:ext cx="480012" cy="460812"/>
                </a:xfrm>
                <a:prstGeom prst="rect">
                  <a:avLst/>
                </a:prstGeom>
              </p:spPr>
            </p:pic>
            <p:pic>
              <p:nvPicPr>
                <p:cNvPr id="46" name="圖片 45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6411875" y="4945621"/>
                  <a:ext cx="380456" cy="360040"/>
                </a:xfrm>
                <a:prstGeom prst="rect">
                  <a:avLst/>
                </a:prstGeom>
              </p:spPr>
            </p:pic>
          </p:grpSp>
          <p:cxnSp>
            <p:nvCxnSpPr>
              <p:cNvPr id="42" name="直線單箭頭接點 41"/>
              <p:cNvCxnSpPr/>
              <p:nvPr/>
            </p:nvCxnSpPr>
            <p:spPr>
              <a:xfrm>
                <a:off x="6684382" y="6093296"/>
                <a:ext cx="119998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3" name="物件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8849682"/>
                  </p:ext>
                </p:extLst>
              </p:nvPr>
            </p:nvGraphicFramePr>
            <p:xfrm>
              <a:off x="6864350" y="6227763"/>
              <a:ext cx="885825" cy="2825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72" name="Equation" r:id="rId22" imgW="558720" imgH="177480" progId="Equation.DSMT4">
                      <p:embed/>
                    </p:oleObj>
                  </mc:Choice>
                  <mc:Fallback>
                    <p:oleObj name="Equation" r:id="rId22" imgW="558720" imgH="177480" progId="Equation.DSMT4">
                      <p:embed/>
                      <p:pic>
                        <p:nvPicPr>
                          <p:cNvPr id="30" name="物件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64350" y="6227763"/>
                            <a:ext cx="885825" cy="2825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4" name="矩形 83"/>
          <p:cNvSpPr/>
          <p:nvPr/>
        </p:nvSpPr>
        <p:spPr>
          <a:xfrm>
            <a:off x="28278" y="3662961"/>
            <a:ext cx="5854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zh-TW" alt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Ignore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river current and air friction and the “angry bird” is fired at the same time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 ship starts. Find the magnitude of the velocity </a:t>
            </a:r>
            <a:r>
              <a:rPr lang="en-US" altLang="zh-TW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TW" b="1" i="1" baseline="-25000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and the angle 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such that the “angry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bird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” will hit the ship. How much time it takes?</a:t>
            </a:r>
          </a:p>
        </p:txBody>
      </p:sp>
    </p:spTree>
    <p:extLst>
      <p:ext uri="{BB962C8B-B14F-4D97-AF65-F5344CB8AC3E}">
        <p14:creationId xmlns:p14="http://schemas.microsoft.com/office/powerpoint/2010/main" val="329074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5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24" y="64022"/>
            <a:ext cx="22288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25274"/>
            <a:ext cx="6556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/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3. A boat must cross a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280-m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-wide river  and arrive at a point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210 m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upstream from where it starts (Fig. 6). The speed of the river is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3 m/s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 To do so, the pilot must head the boat at a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45º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upstream angle. What is the speed of the boat </a:t>
            </a:r>
            <a:r>
              <a:rPr lang="en-US" altLang="zh-TW" b="1" i="1" dirty="0">
                <a:latin typeface="Times New Roman"/>
                <a:cs typeface="Times New Roman"/>
              </a:rPr>
              <a:t>v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relative to the bank (in unit of </a:t>
            </a:r>
            <a:r>
              <a:rPr lang="en-US" altLang="zh-TW" b="1" dirty="0" smtClean="0">
                <a:latin typeface="Times New Roman" pitchFamily="18" charset="0"/>
                <a:cs typeface="Times New Roman" pitchFamily="18" charset="0"/>
              </a:rPr>
              <a:t>m/s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) ?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1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07194" y="379076"/>
            <a:ext cx="2038778" cy="1459536"/>
            <a:chOff x="704873" y="5156239"/>
            <a:chExt cx="2038778" cy="1459536"/>
          </a:xfrm>
        </p:grpSpPr>
        <p:sp>
          <p:nvSpPr>
            <p:cNvPr id="5" name="文字方塊 4"/>
            <p:cNvSpPr txBox="1"/>
            <p:nvPr/>
          </p:nvSpPr>
          <p:spPr>
            <a:xfrm rot="2138627">
              <a:off x="907910" y="5366161"/>
              <a:ext cx="2900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kern="0" dirty="0">
                  <a:latin typeface="Times New Roman"/>
                  <a:ea typeface="新細明體" pitchFamily="18" charset="-120"/>
                  <a:cs typeface="Times New Roman"/>
                </a:rPr>
                <a:t>┐</a:t>
              </a:r>
              <a:endParaRPr lang="zh-TW" altLang="en-US" sz="2400" dirty="0"/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864203" y="5721784"/>
              <a:ext cx="1879448" cy="893991"/>
            </a:xfrm>
            <a:prstGeom prst="rtTriangle">
              <a:avLst/>
            </a:prstGeom>
            <a:solidFill>
              <a:srgbClr val="FFFF99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" name="Oval 19"/>
            <p:cNvSpPr>
              <a:spLocks noChangeArrowheads="1"/>
            </p:cNvSpPr>
            <p:nvPr/>
          </p:nvSpPr>
          <p:spPr bwMode="auto">
            <a:xfrm>
              <a:off x="864203" y="5676065"/>
              <a:ext cx="85686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V="1">
              <a:off x="928157" y="5348318"/>
              <a:ext cx="223439" cy="327743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手繪多邊形 8"/>
            <p:cNvSpPr/>
            <p:nvPr/>
          </p:nvSpPr>
          <p:spPr bwMode="auto">
            <a:xfrm>
              <a:off x="1184274" y="5156239"/>
              <a:ext cx="1223813" cy="1317414"/>
            </a:xfrm>
            <a:custGeom>
              <a:avLst/>
              <a:gdLst>
                <a:gd name="connsiteX0" fmla="*/ 0 w 1376313"/>
                <a:gd name="connsiteY0" fmla="*/ 189862 h 1490761"/>
                <a:gd name="connsiteX1" fmla="*/ 320511 w 1376313"/>
                <a:gd name="connsiteY1" fmla="*/ 1326 h 1490761"/>
                <a:gd name="connsiteX2" fmla="*/ 904973 w 1376313"/>
                <a:gd name="connsiteY2" fmla="*/ 274703 h 1490761"/>
                <a:gd name="connsiteX3" fmla="*/ 1376313 w 1376313"/>
                <a:gd name="connsiteY3" fmla="*/ 1490761 h 1490761"/>
                <a:gd name="connsiteX4" fmla="*/ 1376313 w 1376313"/>
                <a:gd name="connsiteY4" fmla="*/ 1490761 h 149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6313" h="1490761">
                  <a:moveTo>
                    <a:pt x="0" y="189862"/>
                  </a:moveTo>
                  <a:cubicBezTo>
                    <a:pt x="84841" y="88524"/>
                    <a:pt x="169682" y="-12814"/>
                    <a:pt x="320511" y="1326"/>
                  </a:cubicBezTo>
                  <a:cubicBezTo>
                    <a:pt x="471340" y="15466"/>
                    <a:pt x="729006" y="26464"/>
                    <a:pt x="904973" y="274703"/>
                  </a:cubicBezTo>
                  <a:cubicBezTo>
                    <a:pt x="1080940" y="522942"/>
                    <a:pt x="1376313" y="1490761"/>
                    <a:pt x="1376313" y="1490761"/>
                  </a:cubicBezTo>
                  <a:lnTo>
                    <a:pt x="1376313" y="1490761"/>
                  </a:lnTo>
                </a:path>
              </a:pathLst>
            </a:custGeom>
            <a:noFill/>
            <a:ln w="9525" cap="flat" cmpd="sng" algn="ctr">
              <a:solidFill>
                <a:srgbClr val="00008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</a:endParaRPr>
            </a:p>
          </p:txBody>
        </p:sp>
        <p:cxnSp>
          <p:nvCxnSpPr>
            <p:cNvPr id="10" name="直線單箭頭接點 9"/>
            <p:cNvCxnSpPr>
              <a:stCxn id="7" idx="3"/>
            </p:cNvCxnSpPr>
            <p:nvPr/>
          </p:nvCxnSpPr>
          <p:spPr bwMode="auto">
            <a:xfrm>
              <a:off x="876751" y="5715089"/>
              <a:ext cx="1520703" cy="679470"/>
            </a:xfrm>
            <a:prstGeom prst="straightConnector1">
              <a:avLst/>
            </a:prstGeom>
            <a:solidFill>
              <a:schemeClr val="bg1"/>
            </a:solidFill>
            <a:ln w="9525" cap="flat" cmpd="sng" algn="ctr">
              <a:solidFill>
                <a:srgbClr val="00008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graphicFrame>
          <p:nvGraphicFramePr>
            <p:cNvPr id="11" name="物件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1731650"/>
                </p:ext>
              </p:extLst>
            </p:nvPr>
          </p:nvGraphicFramePr>
          <p:xfrm>
            <a:off x="1931360" y="6290910"/>
            <a:ext cx="187325" cy="30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11" name="Equation" r:id="rId3" imgW="126725" imgH="177415" progId="Equation.DSMT4">
                    <p:embed/>
                  </p:oleObj>
                </mc:Choice>
                <mc:Fallback>
                  <p:oleObj name="Equation" r:id="rId3" imgW="126725" imgH="177415" progId="Equation.DSMT4">
                    <p:embed/>
                    <p:pic>
                      <p:nvPicPr>
                        <p:cNvPr id="9" name="物件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360" y="6290910"/>
                          <a:ext cx="187325" cy="306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字方塊 11"/>
            <p:cNvSpPr txBox="1"/>
            <p:nvPr/>
          </p:nvSpPr>
          <p:spPr>
            <a:xfrm>
              <a:off x="704873" y="5238149"/>
              <a:ext cx="446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i="1" dirty="0" smtClean="0"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TW" b="1" i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TW" altLang="en-US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1362075" y="5698924"/>
              <a:ext cx="4418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i="1" dirty="0" smtClean="0">
                  <a:latin typeface="Times New Roman" pitchFamily="18" charset="0"/>
                  <a:cs typeface="Times New Roman" pitchFamily="18" charset="0"/>
                </a:rPr>
                <a:t>d</a:t>
              </a:r>
              <a:endParaRPr lang="zh-TW" altLang="en-US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14" name="物件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874752"/>
              </p:ext>
            </p:extLst>
          </p:nvPr>
        </p:nvGraphicFramePr>
        <p:xfrm>
          <a:off x="1899775" y="1157011"/>
          <a:ext cx="993462" cy="46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2" name="Equation" r:id="rId5" imgW="520560" imgH="241200" progId="Equation.DSMT4">
                  <p:embed/>
                </p:oleObj>
              </mc:Choice>
              <mc:Fallback>
                <p:oleObj name="Equation" r:id="rId5" imgW="520560" imgH="241200" progId="Equation.DSMT4">
                  <p:embed/>
                  <p:pic>
                    <p:nvPicPr>
                      <p:cNvPr id="12" name="物件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99775" y="1157011"/>
                        <a:ext cx="993462" cy="46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0" y="24399"/>
            <a:ext cx="749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(1)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658931"/>
              </p:ext>
            </p:extLst>
          </p:nvPr>
        </p:nvGraphicFramePr>
        <p:xfrm>
          <a:off x="703263" y="2016125"/>
          <a:ext cx="15906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3" name="Equation" r:id="rId7" imgW="850680" imgH="482400" progId="Equation.DSMT4">
                  <p:embed/>
                </p:oleObj>
              </mc:Choice>
              <mc:Fallback>
                <p:oleObj name="Equation" r:id="rId7" imgW="850680" imgH="482400" progId="Equation.DSMT4">
                  <p:embed/>
                  <p:pic>
                    <p:nvPicPr>
                      <p:cNvPr id="14" name="物件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63" y="2016125"/>
                        <a:ext cx="1590675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線接點 16"/>
          <p:cNvCxnSpPr/>
          <p:nvPr/>
        </p:nvCxnSpPr>
        <p:spPr>
          <a:xfrm>
            <a:off x="4471951" y="-121987"/>
            <a:ext cx="0" cy="69603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895000" y="1022182"/>
            <a:ext cx="7019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1910408" y="379076"/>
            <a:ext cx="0" cy="63219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613546" y="780396"/>
            <a:ext cx="47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zh-TW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1768300" y="-57490"/>
            <a:ext cx="47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TW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61912"/>
              </p:ext>
            </p:extLst>
          </p:nvPr>
        </p:nvGraphicFramePr>
        <p:xfrm>
          <a:off x="14288" y="3001963"/>
          <a:ext cx="446246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4" name="Equation" r:id="rId9" imgW="2387520" imgH="634680" progId="Equation.DSMT4">
                  <p:embed/>
                </p:oleObj>
              </mc:Choice>
              <mc:Fallback>
                <p:oleObj name="Equation" r:id="rId9" imgW="2387520" imgH="634680" progId="Equation.DSMT4">
                  <p:embed/>
                  <p:pic>
                    <p:nvPicPr>
                      <p:cNvPr id="24" name="物件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8" y="3001963"/>
                        <a:ext cx="4462462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3452884" y="2988860"/>
            <a:ext cx="69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--- (1)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643953" y="4001912"/>
            <a:ext cx="69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--- (2)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844120" y="501535"/>
            <a:ext cx="156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Equ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 (1)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572950"/>
              </p:ext>
            </p:extLst>
          </p:nvPr>
        </p:nvGraphicFramePr>
        <p:xfrm>
          <a:off x="6280345" y="293535"/>
          <a:ext cx="14478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5" name="Equation" r:id="rId11" imgW="774360" imgH="431640" progId="Equation.DSMT4">
                  <p:embed/>
                </p:oleObj>
              </mc:Choice>
              <mc:Fallback>
                <p:oleObj name="Equation" r:id="rId11" imgW="774360" imgH="431640" progId="Equation.DSMT4">
                  <p:embed/>
                  <p:pic>
                    <p:nvPicPr>
                      <p:cNvPr id="28" name="物件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345" y="293535"/>
                        <a:ext cx="14478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8089810" y="501535"/>
            <a:ext cx="69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--- (3)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713229" y="1458625"/>
            <a:ext cx="313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Equ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 (3) </a:t>
            </a:r>
            <a:r>
              <a:rPr lang="zh-TW" altLang="en-US" dirty="0" smtClean="0">
                <a:latin typeface="Times New Roman" pitchFamily="18" charset="0"/>
                <a:cs typeface="Times New Roman" pitchFamily="18" charset="0"/>
              </a:rPr>
              <a:t>帶入 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equ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. (2)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069798"/>
              </p:ext>
            </p:extLst>
          </p:nvPr>
        </p:nvGraphicFramePr>
        <p:xfrm>
          <a:off x="4677889" y="1969603"/>
          <a:ext cx="4466111" cy="83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6" name="Equation" r:id="rId13" imgW="2705040" imgH="507960" progId="Equation.DSMT4">
                  <p:embed/>
                </p:oleObj>
              </mc:Choice>
              <mc:Fallback>
                <p:oleObj name="Equation" r:id="rId13" imgW="2705040" imgH="507960" progId="Equation.DSMT4">
                  <p:embed/>
                  <p:pic>
                    <p:nvPicPr>
                      <p:cNvPr id="31" name="物件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889" y="1969603"/>
                        <a:ext cx="4466111" cy="834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551219"/>
              </p:ext>
            </p:extLst>
          </p:nvPr>
        </p:nvGraphicFramePr>
        <p:xfrm>
          <a:off x="4833072" y="2983203"/>
          <a:ext cx="41290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7" name="Equation" r:id="rId15" imgW="2501640" imgH="507960" progId="Equation.DSMT4">
                  <p:embed/>
                </p:oleObj>
              </mc:Choice>
              <mc:Fallback>
                <p:oleObj name="Equation" r:id="rId15" imgW="2501640" imgH="507960" progId="Equation.DSMT4">
                  <p:embed/>
                  <p:pic>
                    <p:nvPicPr>
                      <p:cNvPr id="32" name="物件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072" y="2983203"/>
                        <a:ext cx="412908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向右箭號 30"/>
          <p:cNvSpPr/>
          <p:nvPr/>
        </p:nvSpPr>
        <p:spPr>
          <a:xfrm>
            <a:off x="5049672" y="4306310"/>
            <a:ext cx="477671" cy="255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2" name="物件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825928"/>
              </p:ext>
            </p:extLst>
          </p:nvPr>
        </p:nvGraphicFramePr>
        <p:xfrm>
          <a:off x="5927725" y="4070350"/>
          <a:ext cx="15732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8" name="Equation" r:id="rId17" imgW="952200" imgH="444240" progId="Equation.DSMT4">
                  <p:embed/>
                </p:oleObj>
              </mc:Choice>
              <mc:Fallback>
                <p:oleObj name="Equation" r:id="rId17" imgW="952200" imgH="444240" progId="Equation.DSMT4">
                  <p:embed/>
                  <p:pic>
                    <p:nvPicPr>
                      <p:cNvPr id="34" name="物件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725" y="4070350"/>
                        <a:ext cx="1573213" cy="7286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物件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143250"/>
              </p:ext>
            </p:extLst>
          </p:nvPr>
        </p:nvGraphicFramePr>
        <p:xfrm>
          <a:off x="6048375" y="5111750"/>
          <a:ext cx="1446213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" name="Equation" r:id="rId19" imgW="876240" imgH="444240" progId="Equation.DSMT4">
                  <p:embed/>
                </p:oleObj>
              </mc:Choice>
              <mc:Fallback>
                <p:oleObj name="Equation" r:id="rId19" imgW="876240" imgH="444240" progId="Equation.DSMT4">
                  <p:embed/>
                  <p:pic>
                    <p:nvPicPr>
                      <p:cNvPr id="35" name="物件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5111750"/>
                        <a:ext cx="1446213" cy="7286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群組 42"/>
          <p:cNvGrpSpPr/>
          <p:nvPr/>
        </p:nvGrpSpPr>
        <p:grpSpPr>
          <a:xfrm>
            <a:off x="7891663" y="847601"/>
            <a:ext cx="360040" cy="369332"/>
            <a:chOff x="6012160" y="908720"/>
            <a:chExt cx="360040" cy="369332"/>
          </a:xfrm>
        </p:grpSpPr>
        <p:sp>
          <p:nvSpPr>
            <p:cNvPr id="44" name="橢圓 43"/>
            <p:cNvSpPr/>
            <p:nvPr/>
          </p:nvSpPr>
          <p:spPr>
            <a:xfrm>
              <a:off x="6012160" y="949370"/>
              <a:ext cx="360040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6041337" y="908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文字方塊 54"/>
          <p:cNvSpPr txBox="1"/>
          <p:nvPr/>
        </p:nvSpPr>
        <p:spPr>
          <a:xfrm>
            <a:off x="207194" y="4434047"/>
            <a:ext cx="4283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There are two equations and two variables, </a:t>
            </a:r>
            <a:r>
              <a:rPr lang="en-US" altLang="zh-TW" sz="2400" b="1" i="1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TW" sz="2400" b="1" i="1" baseline="-25000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zh-TW" sz="2400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altLang="zh-TW" sz="2400" b="1" dirty="0" smtClean="0">
                <a:latin typeface="Times New Roman" pitchFamily="18" charset="0"/>
                <a:cs typeface="Times New Roman" pitchFamily="18" charset="0"/>
              </a:rPr>
              <a:t>Solvable</a:t>
            </a:r>
            <a:r>
              <a:rPr lang="en-US" altLang="zh-TW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10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字方塊 30"/>
          <p:cNvSpPr txBox="1"/>
          <p:nvPr/>
        </p:nvSpPr>
        <p:spPr>
          <a:xfrm>
            <a:off x="328162" y="532959"/>
            <a:ext cx="12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Angry bird: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物件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018914"/>
              </p:ext>
            </p:extLst>
          </p:nvPr>
        </p:nvGraphicFramePr>
        <p:xfrm>
          <a:off x="361379" y="2196034"/>
          <a:ext cx="18192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0" name="Equation" r:id="rId4" imgW="1498320" imgH="431640" progId="Equation.DSMT4">
                  <p:embed/>
                </p:oleObj>
              </mc:Choice>
              <mc:Fallback>
                <p:oleObj name="Equation" r:id="rId4" imgW="1498320" imgH="431640" progId="Equation.DSMT4">
                  <p:embed/>
                  <p:pic>
                    <p:nvPicPr>
                      <p:cNvPr id="32" name="物件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79" y="2196034"/>
                        <a:ext cx="18192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111712"/>
              </p:ext>
            </p:extLst>
          </p:nvPr>
        </p:nvGraphicFramePr>
        <p:xfrm>
          <a:off x="416981" y="1034171"/>
          <a:ext cx="18653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1" name="Equation" r:id="rId6" imgW="1536480" imgH="431640" progId="Equation.DSMT4">
                  <p:embed/>
                </p:oleObj>
              </mc:Choice>
              <mc:Fallback>
                <p:oleObj name="Equation" r:id="rId6" imgW="1536480" imgH="431640" progId="Equation.DSMT4">
                  <p:embed/>
                  <p:pic>
                    <p:nvPicPr>
                      <p:cNvPr id="34" name="物件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981" y="1034171"/>
                        <a:ext cx="18653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497210"/>
              </p:ext>
            </p:extLst>
          </p:nvPr>
        </p:nvGraphicFramePr>
        <p:xfrm>
          <a:off x="379218" y="1585117"/>
          <a:ext cx="18367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2" name="Equation" r:id="rId8" imgW="1511280" imgH="431640" progId="Equation.DSMT4">
                  <p:embed/>
                </p:oleObj>
              </mc:Choice>
              <mc:Fallback>
                <p:oleObj name="Equation" r:id="rId8" imgW="1511280" imgH="431640" progId="Equation.DSMT4">
                  <p:embed/>
                  <p:pic>
                    <p:nvPicPr>
                      <p:cNvPr id="35" name="物件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18" y="1585117"/>
                        <a:ext cx="18367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字方塊 35"/>
          <p:cNvSpPr txBox="1"/>
          <p:nvPr/>
        </p:nvSpPr>
        <p:spPr>
          <a:xfrm>
            <a:off x="6968114" y="188111"/>
            <a:ext cx="12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Ship: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95063"/>
              </p:ext>
            </p:extLst>
          </p:nvPr>
        </p:nvGraphicFramePr>
        <p:xfrm>
          <a:off x="6856601" y="1726404"/>
          <a:ext cx="1047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3" name="Equation" r:id="rId10" imgW="863280" imgH="228600" progId="Equation.DSMT4">
                  <p:embed/>
                </p:oleObj>
              </mc:Choice>
              <mc:Fallback>
                <p:oleObj name="Equation" r:id="rId10" imgW="863280" imgH="228600" progId="Equation.DSMT4">
                  <p:embed/>
                  <p:pic>
                    <p:nvPicPr>
                      <p:cNvPr id="37" name="物件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601" y="1726404"/>
                        <a:ext cx="10477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物件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800193"/>
              </p:ext>
            </p:extLst>
          </p:nvPr>
        </p:nvGraphicFramePr>
        <p:xfrm>
          <a:off x="6843146" y="728611"/>
          <a:ext cx="120332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4" name="Equation" r:id="rId12" imgW="990360" imgH="228600" progId="Equation.DSMT4">
                  <p:embed/>
                </p:oleObj>
              </mc:Choice>
              <mc:Fallback>
                <p:oleObj name="Equation" r:id="rId12" imgW="990360" imgH="228600" progId="Equation.DSMT4">
                  <p:embed/>
                  <p:pic>
                    <p:nvPicPr>
                      <p:cNvPr id="38" name="物件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3146" y="728611"/>
                        <a:ext cx="120332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物件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502341"/>
              </p:ext>
            </p:extLst>
          </p:nvPr>
        </p:nvGraphicFramePr>
        <p:xfrm>
          <a:off x="6773121" y="1271198"/>
          <a:ext cx="12509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5" name="Equation" r:id="rId14" imgW="1028520" imgH="228600" progId="Equation.DSMT4">
                  <p:embed/>
                </p:oleObj>
              </mc:Choice>
              <mc:Fallback>
                <p:oleObj name="Equation" r:id="rId14" imgW="1028520" imgH="228600" progId="Equation.DSMT4">
                  <p:embed/>
                  <p:pic>
                    <p:nvPicPr>
                      <p:cNvPr id="39" name="物件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121" y="1271198"/>
                        <a:ext cx="12509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線接點 40"/>
          <p:cNvCxnSpPr/>
          <p:nvPr/>
        </p:nvCxnSpPr>
        <p:spPr>
          <a:xfrm flipV="1">
            <a:off x="0" y="3147190"/>
            <a:ext cx="9144000" cy="63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0" y="3338577"/>
            <a:ext cx="4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Angry bird hit the ship: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擊中條件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3" name="物件 42"/>
          <p:cNvGraphicFramePr>
            <a:graphicFrameLocks noChangeAspect="1"/>
          </p:cNvGraphicFramePr>
          <p:nvPr>
            <p:extLst/>
          </p:nvPr>
        </p:nvGraphicFramePr>
        <p:xfrm>
          <a:off x="0" y="3932619"/>
          <a:ext cx="43307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6" name="Equation" r:id="rId16" imgW="3568680" imgH="241200" progId="Equation.DSMT4">
                  <p:embed/>
                </p:oleObj>
              </mc:Choice>
              <mc:Fallback>
                <p:oleObj name="Equation" r:id="rId16" imgW="3568680" imgH="241200" progId="Equation.DSMT4">
                  <p:embed/>
                  <p:pic>
                    <p:nvPicPr>
                      <p:cNvPr id="43" name="物件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32619"/>
                        <a:ext cx="43307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物件 43"/>
          <p:cNvGraphicFramePr>
            <a:graphicFrameLocks noChangeAspect="1"/>
          </p:cNvGraphicFramePr>
          <p:nvPr>
            <p:extLst/>
          </p:nvPr>
        </p:nvGraphicFramePr>
        <p:xfrm>
          <a:off x="361379" y="4454087"/>
          <a:ext cx="30384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7" name="Equation" r:id="rId18" imgW="2501640" imgH="457200" progId="Equation.DSMT4">
                  <p:embed/>
                </p:oleObj>
              </mc:Choice>
              <mc:Fallback>
                <p:oleObj name="Equation" r:id="rId18" imgW="2501640" imgH="457200" progId="Equation.DSMT4">
                  <p:embed/>
                  <p:pic>
                    <p:nvPicPr>
                      <p:cNvPr id="44" name="物件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79" y="4454087"/>
                        <a:ext cx="303847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物件 44"/>
          <p:cNvGraphicFramePr>
            <a:graphicFrameLocks noChangeAspect="1"/>
          </p:cNvGraphicFramePr>
          <p:nvPr>
            <p:extLst/>
          </p:nvPr>
        </p:nvGraphicFramePr>
        <p:xfrm>
          <a:off x="328162" y="5121571"/>
          <a:ext cx="31765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8" name="Equation" r:id="rId20" imgW="2616120" imgH="444240" progId="Equation.DSMT4">
                  <p:embed/>
                </p:oleObj>
              </mc:Choice>
              <mc:Fallback>
                <p:oleObj name="Equation" r:id="rId20" imgW="2616120" imgH="444240" progId="Equation.DSMT4">
                  <p:embed/>
                  <p:pic>
                    <p:nvPicPr>
                      <p:cNvPr id="45" name="物件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62" y="5121571"/>
                        <a:ext cx="317658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物件 45"/>
          <p:cNvGraphicFramePr>
            <a:graphicFrameLocks noChangeAspect="1"/>
          </p:cNvGraphicFramePr>
          <p:nvPr>
            <p:extLst/>
          </p:nvPr>
        </p:nvGraphicFramePr>
        <p:xfrm>
          <a:off x="318253" y="5683359"/>
          <a:ext cx="32115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9" name="Equation" r:id="rId22" imgW="2641320" imgH="469800" progId="Equation.DSMT4">
                  <p:embed/>
                </p:oleObj>
              </mc:Choice>
              <mc:Fallback>
                <p:oleObj name="Equation" r:id="rId22" imgW="2641320" imgH="469800" progId="Equation.DSMT4">
                  <p:embed/>
                  <p:pic>
                    <p:nvPicPr>
                      <p:cNvPr id="46" name="物件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53" y="5683359"/>
                        <a:ext cx="3211513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右大括弧 46"/>
          <p:cNvSpPr/>
          <p:nvPr/>
        </p:nvSpPr>
        <p:spPr>
          <a:xfrm>
            <a:off x="3860997" y="5206209"/>
            <a:ext cx="233916" cy="113768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8" name="物件 47"/>
          <p:cNvGraphicFramePr>
            <a:graphicFrameLocks noChangeAspect="1"/>
          </p:cNvGraphicFramePr>
          <p:nvPr>
            <p:extLst/>
          </p:nvPr>
        </p:nvGraphicFramePr>
        <p:xfrm>
          <a:off x="4674890" y="3627137"/>
          <a:ext cx="4211637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0" name="Equation" r:id="rId24" imgW="3466800" imgH="545760" progId="Equation.DSMT4">
                  <p:embed/>
                </p:oleObj>
              </mc:Choice>
              <mc:Fallback>
                <p:oleObj name="Equation" r:id="rId24" imgW="3466800" imgH="545760" progId="Equation.DSMT4">
                  <p:embed/>
                  <p:pic>
                    <p:nvPicPr>
                      <p:cNvPr id="48" name="物件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890" y="3627137"/>
                        <a:ext cx="4211637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物件 48"/>
          <p:cNvGraphicFramePr>
            <a:graphicFrameLocks noChangeAspect="1"/>
          </p:cNvGraphicFramePr>
          <p:nvPr>
            <p:extLst/>
          </p:nvPr>
        </p:nvGraphicFramePr>
        <p:xfrm>
          <a:off x="4510622" y="4349455"/>
          <a:ext cx="431006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1" name="Equation" r:id="rId26" imgW="3543120" imgH="482400" progId="Equation.DSMT4">
                  <p:embed/>
                </p:oleObj>
              </mc:Choice>
              <mc:Fallback>
                <p:oleObj name="Equation" r:id="rId26" imgW="3543120" imgH="482400" progId="Equation.DSMT4">
                  <p:embed/>
                  <p:pic>
                    <p:nvPicPr>
                      <p:cNvPr id="49" name="物件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622" y="4349455"/>
                        <a:ext cx="4310063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物件 49"/>
          <p:cNvGraphicFramePr>
            <a:graphicFrameLocks noChangeAspect="1"/>
          </p:cNvGraphicFramePr>
          <p:nvPr>
            <p:extLst/>
          </p:nvPr>
        </p:nvGraphicFramePr>
        <p:xfrm>
          <a:off x="4488483" y="4946437"/>
          <a:ext cx="25796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2" name="Equation" r:id="rId28" imgW="2120760" imgH="419040" progId="Equation.DSMT4">
                  <p:embed/>
                </p:oleObj>
              </mc:Choice>
              <mc:Fallback>
                <p:oleObj name="Equation" r:id="rId28" imgW="2120760" imgH="419040" progId="Equation.DSMT4">
                  <p:embed/>
                  <p:pic>
                    <p:nvPicPr>
                      <p:cNvPr id="50" name="物件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8483" y="4946437"/>
                        <a:ext cx="25796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物件 52"/>
          <p:cNvGraphicFramePr>
            <a:graphicFrameLocks noChangeAspect="1"/>
          </p:cNvGraphicFramePr>
          <p:nvPr>
            <p:extLst/>
          </p:nvPr>
        </p:nvGraphicFramePr>
        <p:xfrm>
          <a:off x="7602538" y="5063783"/>
          <a:ext cx="13906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3" name="Equation" r:id="rId30" imgW="1143000" imgH="253800" progId="Equation.DSMT4">
                  <p:embed/>
                </p:oleObj>
              </mc:Choice>
              <mc:Fallback>
                <p:oleObj name="Equation" r:id="rId30" imgW="1143000" imgH="253800" progId="Equation.DSMT4">
                  <p:embed/>
                  <p:pic>
                    <p:nvPicPr>
                      <p:cNvPr id="53" name="物件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538" y="5063783"/>
                        <a:ext cx="13906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4" name="直線接點 53"/>
          <p:cNvCxnSpPr/>
          <p:nvPr/>
        </p:nvCxnSpPr>
        <p:spPr>
          <a:xfrm>
            <a:off x="4353339" y="3220278"/>
            <a:ext cx="79513" cy="35383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向右箭號 61"/>
          <p:cNvSpPr/>
          <p:nvPr/>
        </p:nvSpPr>
        <p:spPr>
          <a:xfrm>
            <a:off x="7195931" y="5138524"/>
            <a:ext cx="496956" cy="168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3" name="物件 62"/>
          <p:cNvGraphicFramePr>
            <a:graphicFrameLocks noChangeAspect="1"/>
          </p:cNvGraphicFramePr>
          <p:nvPr>
            <p:extLst/>
          </p:nvPr>
        </p:nvGraphicFramePr>
        <p:xfrm>
          <a:off x="4708386" y="5575916"/>
          <a:ext cx="24860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4" name="Equation" r:id="rId32" imgW="2044440" imgH="457200" progId="Equation.DSMT4">
                  <p:embed/>
                </p:oleObj>
              </mc:Choice>
              <mc:Fallback>
                <p:oleObj name="Equation" r:id="rId32" imgW="2044440" imgH="457200" progId="Equation.DSMT4">
                  <p:embed/>
                  <p:pic>
                    <p:nvPicPr>
                      <p:cNvPr id="63" name="物件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386" y="5575916"/>
                        <a:ext cx="24860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字方塊 63"/>
          <p:cNvSpPr txBox="1"/>
          <p:nvPr/>
        </p:nvSpPr>
        <p:spPr>
          <a:xfrm>
            <a:off x="4441864" y="3250891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計算過程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0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0" y="17968"/>
            <a:ext cx="4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基本物理條件分析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: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8" name="物件 67"/>
          <p:cNvGraphicFramePr>
            <a:graphicFrameLocks noChangeAspect="1"/>
          </p:cNvGraphicFramePr>
          <p:nvPr>
            <p:extLst/>
          </p:nvPr>
        </p:nvGraphicFramePr>
        <p:xfrm>
          <a:off x="4718325" y="6257925"/>
          <a:ext cx="18049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5" name="Equation" r:id="rId34" imgW="1485720" imgH="431640" progId="Equation.DSMT4">
                  <p:embed/>
                </p:oleObj>
              </mc:Choice>
              <mc:Fallback>
                <p:oleObj name="Equation" r:id="rId34" imgW="1485720" imgH="431640" progId="Equation.DSMT4">
                  <p:embed/>
                  <p:pic>
                    <p:nvPicPr>
                      <p:cNvPr id="68" name="物件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325" y="6257925"/>
                        <a:ext cx="18049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3568316" y="544948"/>
            <a:ext cx="3246711" cy="3179595"/>
            <a:chOff x="328759" y="1561288"/>
            <a:chExt cx="3641924" cy="3649093"/>
          </a:xfrm>
        </p:grpSpPr>
        <p:grpSp>
          <p:nvGrpSpPr>
            <p:cNvPr id="56" name="群組 55"/>
            <p:cNvGrpSpPr/>
            <p:nvPr/>
          </p:nvGrpSpPr>
          <p:grpSpPr>
            <a:xfrm>
              <a:off x="328759" y="1600200"/>
              <a:ext cx="2674950" cy="2153378"/>
              <a:chOff x="61568" y="4062818"/>
              <a:chExt cx="2674950" cy="2153378"/>
            </a:xfrm>
          </p:grpSpPr>
          <p:sp>
            <p:nvSpPr>
              <p:cNvPr id="58" name="直角三角形 57"/>
              <p:cNvSpPr/>
              <p:nvPr/>
            </p:nvSpPr>
            <p:spPr>
              <a:xfrm rot="16200000">
                <a:off x="492431" y="4027587"/>
                <a:ext cx="1758338" cy="1828800"/>
              </a:xfrm>
              <a:prstGeom prst="rt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字方塊 58"/>
                  <p:cNvSpPr txBox="1"/>
                  <p:nvPr/>
                </p:nvSpPr>
                <p:spPr>
                  <a:xfrm>
                    <a:off x="609600" y="5479120"/>
                    <a:ext cx="382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TW" altLang="en-US" i="1" smtClean="0">
                              <a:latin typeface="Cambria Math"/>
                            </a:rPr>
                            <m:t>𝛼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5479120"/>
                    <a:ext cx="382412" cy="369332"/>
                  </a:xfrm>
                  <a:prstGeom prst="rect">
                    <a:avLst/>
                  </a:prstGeom>
                  <a:blipFill rotWithShape="1">
                    <a:blip r:embed="rId36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0" name="圖片 59"/>
              <p:cNvPicPr>
                <a:picLocks noChangeAspect="1"/>
              </p:cNvPicPr>
              <p:nvPr/>
            </p:nvPicPr>
            <p:blipFill>
              <a:blip r:embed="rId3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9078" y="5541365"/>
                <a:ext cx="685521" cy="4722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568" y="5541365"/>
                <a:ext cx="472968" cy="466690"/>
              </a:xfrm>
              <a:prstGeom prst="rect">
                <a:avLst/>
              </a:prstGeom>
            </p:spPr>
          </p:pic>
          <p:sp>
            <p:nvSpPr>
              <p:cNvPr id="65" name="文字方塊 64"/>
              <p:cNvSpPr txBox="1"/>
              <p:nvPr/>
            </p:nvSpPr>
            <p:spPr>
              <a:xfrm>
                <a:off x="308363" y="532175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45˚</a:t>
                </a:r>
                <a:endParaRPr lang="zh-TW" altLang="en-US" dirty="0"/>
              </a:p>
            </p:txBody>
          </p:sp>
          <p:cxnSp>
            <p:nvCxnSpPr>
              <p:cNvPr id="66" name="直線單箭頭接點 65"/>
              <p:cNvCxnSpPr/>
              <p:nvPr/>
            </p:nvCxnSpPr>
            <p:spPr>
              <a:xfrm flipH="1" flipV="1">
                <a:off x="2285999" y="5114685"/>
                <a:ext cx="1" cy="51216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單箭頭接點 69"/>
              <p:cNvCxnSpPr/>
              <p:nvPr/>
            </p:nvCxnSpPr>
            <p:spPr>
              <a:xfrm flipV="1">
                <a:off x="261734" y="5114685"/>
                <a:ext cx="79573" cy="42262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文字方塊 70"/>
                  <p:cNvSpPr txBox="1"/>
                  <p:nvPr/>
                </p:nvSpPr>
                <p:spPr>
                  <a:xfrm>
                    <a:off x="64257" y="4757321"/>
                    <a:ext cx="4882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57" y="4757321"/>
                    <a:ext cx="488211" cy="369332"/>
                  </a:xfrm>
                  <a:prstGeom prst="rect">
                    <a:avLst/>
                  </a:prstGeom>
                  <a:blipFill rotWithShape="1">
                    <a:blip r:embed="rId39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字方塊 71"/>
                  <p:cNvSpPr txBox="1"/>
                  <p:nvPr/>
                </p:nvSpPr>
                <p:spPr>
                  <a:xfrm>
                    <a:off x="2292679" y="5001435"/>
                    <a:ext cx="4438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zh-TW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4" name="文字方塊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2679" y="5001435"/>
                    <a:ext cx="443839" cy="369332"/>
                  </a:xfrm>
                  <a:prstGeom prst="rect">
                    <a:avLst/>
                  </a:prstGeom>
                  <a:blipFill rotWithShape="1">
                    <a:blip r:embed="rId40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文字方塊 72"/>
              <p:cNvSpPr txBox="1"/>
              <p:nvPr/>
            </p:nvSpPr>
            <p:spPr>
              <a:xfrm>
                <a:off x="800806" y="5846864"/>
                <a:ext cx="89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 d=64m</a:t>
                </a:r>
                <a:endParaRPr lang="zh-TW" altLang="en-US" dirty="0"/>
              </a:p>
            </p:txBody>
          </p:sp>
          <p:cxnSp>
            <p:nvCxnSpPr>
              <p:cNvPr id="74" name="直線單箭頭接點 73"/>
              <p:cNvCxnSpPr>
                <a:stCxn id="61" idx="3"/>
              </p:cNvCxnSpPr>
              <p:nvPr/>
            </p:nvCxnSpPr>
            <p:spPr>
              <a:xfrm flipV="1">
                <a:off x="534536" y="5479120"/>
                <a:ext cx="266270" cy="29559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582383" y="5017357"/>
                    <a:ext cx="11678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𝑐𝑜𝑠</m:t>
                          </m:r>
                          <m:r>
                            <a:rPr lang="en-US" altLang="zh-TW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45°</m:t>
                          </m:r>
                        </m:oMath>
                      </m:oMathPara>
                    </a14:m>
                    <a:endParaRPr lang="zh-TW" alt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字方塊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383" y="5017357"/>
                    <a:ext cx="1167884" cy="369332"/>
                  </a:xfrm>
                  <a:prstGeom prst="rect">
                    <a:avLst/>
                  </a:prstGeom>
                  <a:blipFill rotWithShape="1">
                    <a:blip r:embed="rId41" cstate="print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弧形 56"/>
            <p:cNvSpPr/>
            <p:nvPr/>
          </p:nvSpPr>
          <p:spPr>
            <a:xfrm rot="16681106">
              <a:off x="393783" y="1633481"/>
              <a:ext cx="3649093" cy="3504707"/>
            </a:xfrm>
            <a:prstGeom prst="arc">
              <a:avLst>
                <a:gd name="adj1" fmla="val 15827087"/>
                <a:gd name="adj2" fmla="val 137964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6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/>
          <p:cNvSpPr txBox="1"/>
          <p:nvPr/>
        </p:nvSpPr>
        <p:spPr>
          <a:xfrm>
            <a:off x="281010" y="658470"/>
            <a:ext cx="12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Angry bird: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物件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81225"/>
              </p:ext>
            </p:extLst>
          </p:nvPr>
        </p:nvGraphicFramePr>
        <p:xfrm>
          <a:off x="285721" y="2547281"/>
          <a:ext cx="22050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" name="Equation" r:id="rId3" imgW="1815840" imgH="241200" progId="Equation.DSMT4">
                  <p:embed/>
                </p:oleObj>
              </mc:Choice>
              <mc:Fallback>
                <p:oleObj name="Equation" r:id="rId3" imgW="1815840" imgH="241200" progId="Equation.DSMT4">
                  <p:embed/>
                  <p:pic>
                    <p:nvPicPr>
                      <p:cNvPr id="27" name="物件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1" y="2547281"/>
                        <a:ext cx="220503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物件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36122"/>
              </p:ext>
            </p:extLst>
          </p:nvPr>
        </p:nvGraphicFramePr>
        <p:xfrm>
          <a:off x="271434" y="1405280"/>
          <a:ext cx="18811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4" name="Equation" r:id="rId5" imgW="1549080" imgH="406080" progId="Equation.DSMT4">
                  <p:embed/>
                </p:oleObj>
              </mc:Choice>
              <mc:Fallback>
                <p:oleObj name="Equation" r:id="rId5" imgW="1549080" imgH="406080" progId="Equation.DSMT4">
                  <p:embed/>
                  <p:pic>
                    <p:nvPicPr>
                      <p:cNvPr id="28" name="物件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34" y="1405280"/>
                        <a:ext cx="18811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299380"/>
              </p:ext>
            </p:extLst>
          </p:nvPr>
        </p:nvGraphicFramePr>
        <p:xfrm>
          <a:off x="286202" y="1931665"/>
          <a:ext cx="18827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5" name="Equation" r:id="rId7" imgW="1549080" imgH="406080" progId="Equation.DSMT4">
                  <p:embed/>
                </p:oleObj>
              </mc:Choice>
              <mc:Fallback>
                <p:oleObj name="Equation" r:id="rId7" imgW="1549080" imgH="406080" progId="Equation.DSMT4">
                  <p:embed/>
                  <p:pic>
                    <p:nvPicPr>
                      <p:cNvPr id="29" name="物件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02" y="1931665"/>
                        <a:ext cx="18827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7420472" y="537791"/>
            <a:ext cx="128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Ship:</a:t>
            </a:r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3759"/>
              </p:ext>
            </p:extLst>
          </p:nvPr>
        </p:nvGraphicFramePr>
        <p:xfrm>
          <a:off x="7036499" y="2364261"/>
          <a:ext cx="1047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6" name="Equation" r:id="rId9" imgW="863280" imgH="228600" progId="Equation.DSMT4">
                  <p:embed/>
                </p:oleObj>
              </mc:Choice>
              <mc:Fallback>
                <p:oleObj name="Equation" r:id="rId9" imgW="863280" imgH="228600" progId="Equation.DSMT4">
                  <p:embed/>
                  <p:pic>
                    <p:nvPicPr>
                      <p:cNvPr id="31" name="物件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499" y="2364261"/>
                        <a:ext cx="10477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0550730"/>
              </p:ext>
            </p:extLst>
          </p:nvPr>
        </p:nvGraphicFramePr>
        <p:xfrm>
          <a:off x="7045067" y="1366647"/>
          <a:ext cx="15287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7" name="Equation" r:id="rId11" imgW="1257120" imgH="228600" progId="Equation.DSMT4">
                  <p:embed/>
                </p:oleObj>
              </mc:Choice>
              <mc:Fallback>
                <p:oleObj name="Equation" r:id="rId11" imgW="1257120" imgH="228600" progId="Equation.DSMT4">
                  <p:embed/>
                  <p:pic>
                    <p:nvPicPr>
                      <p:cNvPr id="32" name="物件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067" y="1366647"/>
                        <a:ext cx="15287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物件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666570"/>
              </p:ext>
            </p:extLst>
          </p:nvPr>
        </p:nvGraphicFramePr>
        <p:xfrm>
          <a:off x="6998219" y="1882799"/>
          <a:ext cx="12509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" name="Equation" r:id="rId13" imgW="1028520" imgH="228600" progId="Equation.DSMT4">
                  <p:embed/>
                </p:oleObj>
              </mc:Choice>
              <mc:Fallback>
                <p:oleObj name="Equation" r:id="rId13" imgW="1028520" imgH="228600" progId="Equation.DSMT4">
                  <p:embed/>
                  <p:pic>
                    <p:nvPicPr>
                      <p:cNvPr id="33" name="物件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8219" y="1882799"/>
                        <a:ext cx="12509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線接點 33"/>
          <p:cNvCxnSpPr/>
          <p:nvPr/>
        </p:nvCxnSpPr>
        <p:spPr>
          <a:xfrm flipV="1">
            <a:off x="-73040" y="3098570"/>
            <a:ext cx="9144000" cy="637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733939" y="3408765"/>
            <a:ext cx="4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Angry bird hit the ship: </a:t>
            </a:r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擊中條件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431135"/>
              </p:ext>
            </p:extLst>
          </p:nvPr>
        </p:nvGraphicFramePr>
        <p:xfrm>
          <a:off x="733939" y="3928376"/>
          <a:ext cx="43307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9" name="Equation" r:id="rId15" imgW="3568680" imgH="241200" progId="Equation.DSMT4">
                  <p:embed/>
                </p:oleObj>
              </mc:Choice>
              <mc:Fallback>
                <p:oleObj name="Equation" r:id="rId15" imgW="3568680" imgH="241200" progId="Equation.DSMT4">
                  <p:embed/>
                  <p:pic>
                    <p:nvPicPr>
                      <p:cNvPr id="36" name="物件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39" y="3928376"/>
                        <a:ext cx="43307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926040"/>
              </p:ext>
            </p:extLst>
          </p:nvPr>
        </p:nvGraphicFramePr>
        <p:xfrm>
          <a:off x="972137" y="4412365"/>
          <a:ext cx="40100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0" name="Equation" r:id="rId17" imgW="3301920" imgH="419040" progId="Equation.DSMT4">
                  <p:embed/>
                </p:oleObj>
              </mc:Choice>
              <mc:Fallback>
                <p:oleObj name="Equation" r:id="rId17" imgW="3301920" imgH="419040" progId="Equation.DSMT4">
                  <p:embed/>
                  <p:pic>
                    <p:nvPicPr>
                      <p:cNvPr id="37" name="物件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137" y="4412365"/>
                        <a:ext cx="40100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物件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094674"/>
              </p:ext>
            </p:extLst>
          </p:nvPr>
        </p:nvGraphicFramePr>
        <p:xfrm>
          <a:off x="965158" y="5068002"/>
          <a:ext cx="198913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1" name="Equation" r:id="rId19" imgW="1638000" imgH="406080" progId="Equation.DSMT4">
                  <p:embed/>
                </p:oleObj>
              </mc:Choice>
              <mc:Fallback>
                <p:oleObj name="Equation" r:id="rId19" imgW="1638000" imgH="406080" progId="Equation.DSMT4">
                  <p:embed/>
                  <p:pic>
                    <p:nvPicPr>
                      <p:cNvPr id="38" name="物件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158" y="5068002"/>
                        <a:ext cx="198913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物件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19714"/>
              </p:ext>
            </p:extLst>
          </p:nvPr>
        </p:nvGraphicFramePr>
        <p:xfrm>
          <a:off x="998274" y="5647439"/>
          <a:ext cx="32131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2" name="Equation" r:id="rId21" imgW="2641320" imgH="406080" progId="Equation.DSMT4">
                  <p:embed/>
                </p:oleObj>
              </mc:Choice>
              <mc:Fallback>
                <p:oleObj name="Equation" r:id="rId21" imgW="2641320" imgH="406080" progId="Equation.DSMT4">
                  <p:embed/>
                  <p:pic>
                    <p:nvPicPr>
                      <p:cNvPr id="39" name="物件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274" y="5647439"/>
                        <a:ext cx="32131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5300902" y="3224386"/>
            <a:ext cx="1499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計算過程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2000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0" y="0"/>
            <a:ext cx="4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基本物理條件分析</a:t>
            </a:r>
            <a:r>
              <a:rPr lang="en-US" altLang="zh-TW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  <a:cs typeface="Times New Roman" pitchFamily="18" charset="0"/>
              </a:rPr>
              <a:t>:</a:t>
            </a:r>
            <a:endParaRPr lang="zh-TW" altLang="en-US" dirty="0">
              <a:solidFill>
                <a:srgbClr val="FF0000"/>
              </a:solidFill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3" name="物件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438278"/>
              </p:ext>
            </p:extLst>
          </p:nvPr>
        </p:nvGraphicFramePr>
        <p:xfrm>
          <a:off x="5390153" y="3854915"/>
          <a:ext cx="259080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3" name="Equation" r:id="rId23" imgW="2133360" imgH="203040" progId="Equation.DSMT4">
                  <p:embed/>
                </p:oleObj>
              </mc:Choice>
              <mc:Fallback>
                <p:oleObj name="Equation" r:id="rId23" imgW="2133360" imgH="203040" progId="Equation.DSMT4">
                  <p:embed/>
                  <p:pic>
                    <p:nvPicPr>
                      <p:cNvPr id="53" name="物件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0153" y="3854915"/>
                        <a:ext cx="259080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物件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90401"/>
              </p:ext>
            </p:extLst>
          </p:nvPr>
        </p:nvGraphicFramePr>
        <p:xfrm>
          <a:off x="5367005" y="4307462"/>
          <a:ext cx="14335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4" name="Equation" r:id="rId25" imgW="1180800" imgH="241200" progId="Equation.DSMT4">
                  <p:embed/>
                </p:oleObj>
              </mc:Choice>
              <mc:Fallback>
                <p:oleObj name="Equation" r:id="rId25" imgW="1180800" imgH="241200" progId="Equation.DSMT4">
                  <p:embed/>
                  <p:pic>
                    <p:nvPicPr>
                      <p:cNvPr id="54" name="物件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005" y="4307462"/>
                        <a:ext cx="14335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向右箭號 54"/>
          <p:cNvSpPr/>
          <p:nvPr/>
        </p:nvSpPr>
        <p:spPr>
          <a:xfrm>
            <a:off x="5486400" y="4816053"/>
            <a:ext cx="669851" cy="191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6" name="物件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49187"/>
              </p:ext>
            </p:extLst>
          </p:nvPr>
        </p:nvGraphicFramePr>
        <p:xfrm>
          <a:off x="7084274" y="4300559"/>
          <a:ext cx="12350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5" name="Equation" r:id="rId27" imgW="1015920" imgH="228600" progId="Equation.DSMT4">
                  <p:embed/>
                </p:oleObj>
              </mc:Choice>
              <mc:Fallback>
                <p:oleObj name="Equation" r:id="rId27" imgW="1015920" imgH="228600" progId="Equation.DSMT4">
                  <p:embed/>
                  <p:pic>
                    <p:nvPicPr>
                      <p:cNvPr id="56" name="物件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4274" y="4300559"/>
                        <a:ext cx="12350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物件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710707"/>
              </p:ext>
            </p:extLst>
          </p:nvPr>
        </p:nvGraphicFramePr>
        <p:xfrm>
          <a:off x="6360818" y="4697139"/>
          <a:ext cx="725487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6" name="Equation" r:id="rId29" imgW="596880" imgH="177480" progId="Equation.DSMT4">
                  <p:embed/>
                </p:oleObj>
              </mc:Choice>
              <mc:Fallback>
                <p:oleObj name="Equation" r:id="rId29" imgW="596880" imgH="177480" progId="Equation.DSMT4">
                  <p:embed/>
                  <p:pic>
                    <p:nvPicPr>
                      <p:cNvPr id="57" name="物件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818" y="4697139"/>
                        <a:ext cx="725487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向右箭號 57"/>
          <p:cNvSpPr/>
          <p:nvPr/>
        </p:nvSpPr>
        <p:spPr>
          <a:xfrm>
            <a:off x="5511209" y="5255532"/>
            <a:ext cx="669851" cy="191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59" name="物件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277721"/>
              </p:ext>
            </p:extLst>
          </p:nvPr>
        </p:nvGraphicFramePr>
        <p:xfrm>
          <a:off x="6532563" y="5126038"/>
          <a:ext cx="12811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7" name="Equation" r:id="rId31" imgW="1054080" imgH="253800" progId="Equation.DSMT4">
                  <p:embed/>
                </p:oleObj>
              </mc:Choice>
              <mc:Fallback>
                <p:oleObj name="Equation" r:id="rId31" imgW="1054080" imgH="253800" progId="Equation.DSMT4">
                  <p:embed/>
                  <p:pic>
                    <p:nvPicPr>
                      <p:cNvPr id="59" name="物件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5126038"/>
                        <a:ext cx="1281112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物件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916376"/>
              </p:ext>
            </p:extLst>
          </p:nvPr>
        </p:nvGraphicFramePr>
        <p:xfrm>
          <a:off x="5659733" y="5692760"/>
          <a:ext cx="239077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" name="Equation" r:id="rId33" imgW="1968480" imgH="482400" progId="Equation.DSMT4">
                  <p:embed/>
                </p:oleObj>
              </mc:Choice>
              <mc:Fallback>
                <p:oleObj name="Equation" r:id="rId33" imgW="1968480" imgH="482400" progId="Equation.DSMT4">
                  <p:embed/>
                  <p:pic>
                    <p:nvPicPr>
                      <p:cNvPr id="62" name="物件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733" y="5692760"/>
                        <a:ext cx="2390775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群組 59"/>
          <p:cNvGrpSpPr/>
          <p:nvPr/>
        </p:nvGrpSpPr>
        <p:grpSpPr>
          <a:xfrm>
            <a:off x="3070411" y="154346"/>
            <a:ext cx="3176441" cy="2200407"/>
            <a:chOff x="187242" y="1064525"/>
            <a:chExt cx="3176441" cy="2200407"/>
          </a:xfrm>
        </p:grpSpPr>
        <p:cxnSp>
          <p:nvCxnSpPr>
            <p:cNvPr id="61" name="直線接點 60"/>
            <p:cNvCxnSpPr/>
            <p:nvPr/>
          </p:nvCxnSpPr>
          <p:spPr>
            <a:xfrm>
              <a:off x="1635166" y="2808658"/>
              <a:ext cx="1714669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>
              <a:off x="391883" y="2811438"/>
              <a:ext cx="12192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線接點 63"/>
            <p:cNvCxnSpPr/>
            <p:nvPr/>
          </p:nvCxnSpPr>
          <p:spPr>
            <a:xfrm flipV="1">
              <a:off x="1621319" y="1064525"/>
              <a:ext cx="1742364" cy="17469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接點 64"/>
            <p:cNvCxnSpPr/>
            <p:nvPr/>
          </p:nvCxnSpPr>
          <p:spPr>
            <a:xfrm flipV="1">
              <a:off x="391883" y="1064525"/>
              <a:ext cx="2971800" cy="17469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66" name="圖片 65"/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6254" y="2572534"/>
              <a:ext cx="685521" cy="4722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7" name="圖片 66"/>
            <p:cNvPicPr>
              <a:picLocks noChangeAspect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242" y="2578093"/>
              <a:ext cx="472968" cy="466690"/>
            </a:xfrm>
            <a:prstGeom prst="rect">
              <a:avLst/>
            </a:prstGeom>
          </p:spPr>
        </p:pic>
        <p:sp>
          <p:nvSpPr>
            <p:cNvPr id="68" name="文字方塊 67"/>
            <p:cNvSpPr txBox="1"/>
            <p:nvPr/>
          </p:nvSpPr>
          <p:spPr>
            <a:xfrm>
              <a:off x="755261" y="2486757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37˚</a:t>
              </a:r>
              <a:endParaRPr lang="zh-TW" altLang="en-US" dirty="0"/>
            </a:p>
          </p:txBody>
        </p:sp>
        <p:cxnSp>
          <p:nvCxnSpPr>
            <p:cNvPr id="69" name="直線單箭頭接點 68"/>
            <p:cNvCxnSpPr/>
            <p:nvPr/>
          </p:nvCxnSpPr>
          <p:spPr>
            <a:xfrm flipV="1">
              <a:off x="539164" y="2122647"/>
              <a:ext cx="146714" cy="60554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V="1">
              <a:off x="1621319" y="2306245"/>
              <a:ext cx="494808" cy="5051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字方塊 70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190179" y="2387868"/>
              <a:ext cx="503151" cy="425822"/>
            </a:xfrm>
            <a:prstGeom prst="rect">
              <a:avLst/>
            </a:prstGeom>
            <a:blipFill rotWithShape="1">
              <a:blip r:embed="rId37" cstate="print"/>
              <a:stretch>
                <a:fillRect/>
              </a:stretch>
            </a:blipFill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  <p:sp>
          <p:nvSpPr>
            <p:cNvPr id="72" name="文字方塊 71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16928" y="1753315"/>
              <a:ext cx="488211" cy="369332"/>
            </a:xfrm>
            <a:prstGeom prst="rect">
              <a:avLst/>
            </a:prstGeom>
            <a:blipFill rotWithShape="1">
              <a:blip r:embed="rId38" cstate="print"/>
              <a:stretch>
                <a:fillRect/>
              </a:stretch>
            </a:blipFill>
          </p:spPr>
          <p:txBody>
            <a:bodyPr/>
            <a:lstStyle/>
            <a:p>
              <a:r>
                <a:rPr lang="zh-TW" altLang="en-US">
                  <a:noFill/>
                </a:rPr>
                <a:t> </a:t>
              </a: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94727" y="22600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zh-TW" dirty="0" smtClean="0"/>
                <a:t>θ</a:t>
              </a:r>
              <a:endParaRPr lang="zh-TW" altLang="en-US" dirty="0"/>
            </a:p>
          </p:txBody>
        </p:sp>
        <p:cxnSp>
          <p:nvCxnSpPr>
            <p:cNvPr id="74" name="直線接點 73"/>
            <p:cNvCxnSpPr/>
            <p:nvPr/>
          </p:nvCxnSpPr>
          <p:spPr>
            <a:xfrm flipV="1">
              <a:off x="3349835" y="1066800"/>
              <a:ext cx="13848" cy="174691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字方塊 74"/>
            <p:cNvSpPr txBox="1"/>
            <p:nvPr/>
          </p:nvSpPr>
          <p:spPr>
            <a:xfrm>
              <a:off x="478407" y="2895600"/>
              <a:ext cx="893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 </a:t>
              </a:r>
              <a:r>
                <a:rPr lang="en-US" altLang="zh-TW" b="1" i="1" dirty="0" smtClean="0"/>
                <a:t>d=64m</a:t>
              </a:r>
              <a:endParaRPr lang="zh-TW" altLang="en-US" b="1" i="1" dirty="0"/>
            </a:p>
          </p:txBody>
        </p:sp>
        <p:graphicFrame>
          <p:nvGraphicFramePr>
            <p:cNvPr id="78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0404031"/>
                </p:ext>
              </p:extLst>
            </p:nvPr>
          </p:nvGraphicFramePr>
          <p:xfrm>
            <a:off x="1273350" y="1756253"/>
            <a:ext cx="1046019" cy="331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39" name="Equation" r:id="rId39" imgW="571320" imgH="228600" progId="Equation.DSMT4">
                    <p:embed/>
                  </p:oleObj>
                </mc:Choice>
                <mc:Fallback>
                  <p:oleObj name="Equation" r:id="rId39" imgW="571320" imgH="228600" progId="Equation.DSMT4">
                    <p:embed/>
                    <p:pic>
                      <p:nvPicPr>
                        <p:cNvPr id="307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3350" y="1756253"/>
                          <a:ext cx="1046019" cy="3319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弧形 80"/>
          <p:cNvSpPr/>
          <p:nvPr/>
        </p:nvSpPr>
        <p:spPr>
          <a:xfrm rot="16774812">
            <a:off x="3591022" y="-209571"/>
            <a:ext cx="4308849" cy="4962896"/>
          </a:xfrm>
          <a:prstGeom prst="arc">
            <a:avLst>
              <a:gd name="adj1" fmla="val 15827087"/>
              <a:gd name="adj2" fmla="val 21994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2" name="直線接點 81"/>
          <p:cNvCxnSpPr/>
          <p:nvPr/>
        </p:nvCxnSpPr>
        <p:spPr>
          <a:xfrm>
            <a:off x="5120953" y="3114379"/>
            <a:ext cx="37909" cy="371774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5000" contrast="8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8" y="442394"/>
            <a:ext cx="222885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線單箭頭接點 7"/>
          <p:cNvCxnSpPr/>
          <p:nvPr/>
        </p:nvCxnSpPr>
        <p:spPr>
          <a:xfrm flipV="1">
            <a:off x="4726780" y="1085151"/>
            <a:ext cx="1216820" cy="1292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5397485" y="1066982"/>
            <a:ext cx="546115" cy="16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726780" y="1083750"/>
            <a:ext cx="697260" cy="12941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4726780" y="441060"/>
            <a:ext cx="0" cy="19368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3794234" y="2338469"/>
            <a:ext cx="2149366" cy="118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7346484" y="1103320"/>
            <a:ext cx="1216820" cy="1292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 flipV="1">
            <a:off x="8061696" y="1075709"/>
            <a:ext cx="501609" cy="9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7346484" y="1047748"/>
            <a:ext cx="790216" cy="13483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7346484" y="680355"/>
            <a:ext cx="0" cy="171573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6413938" y="2356638"/>
            <a:ext cx="2149366" cy="118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552853" y="1072037"/>
            <a:ext cx="2149366" cy="1184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6716110" y="1103320"/>
            <a:ext cx="0" cy="127460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物件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41232"/>
              </p:ext>
            </p:extLst>
          </p:nvPr>
        </p:nvGraphicFramePr>
        <p:xfrm>
          <a:off x="5397485" y="1547294"/>
          <a:ext cx="334075" cy="36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Equation" r:id="rId5" imgW="241200" imgH="228600" progId="Equation.DSMT4">
                  <p:embed/>
                </p:oleObj>
              </mc:Choice>
              <mc:Fallback>
                <p:oleObj name="Equation" r:id="rId5" imgW="241200" imgH="228600" progId="Equation.DSMT4">
                  <p:embed/>
                  <p:pic>
                    <p:nvPicPr>
                      <p:cNvPr id="28" name="物件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485" y="1547294"/>
                        <a:ext cx="334075" cy="36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216634"/>
              </p:ext>
            </p:extLst>
          </p:nvPr>
        </p:nvGraphicFramePr>
        <p:xfrm>
          <a:off x="4984119" y="600732"/>
          <a:ext cx="10525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28" name="物件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119" y="600732"/>
                        <a:ext cx="10525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608376"/>
              </p:ext>
            </p:extLst>
          </p:nvPr>
        </p:nvGraphicFramePr>
        <p:xfrm>
          <a:off x="4305300" y="1352550"/>
          <a:ext cx="3524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4" name="Equation" r:id="rId9" imgW="253800" imgH="228600" progId="Equation.DSMT4">
                  <p:embed/>
                </p:oleObj>
              </mc:Choice>
              <mc:Fallback>
                <p:oleObj name="Equation" r:id="rId9" imgW="253800" imgH="228600" progId="Equation.DSMT4">
                  <p:embed/>
                  <p:pic>
                    <p:nvPicPr>
                      <p:cNvPr id="28" name="物件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352550"/>
                        <a:ext cx="3524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字方塊 30"/>
          <p:cNvSpPr txBox="1"/>
          <p:nvPr/>
        </p:nvSpPr>
        <p:spPr>
          <a:xfrm>
            <a:off x="4338875" y="2488542"/>
            <a:ext cx="132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Velocity 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870035" y="2650410"/>
            <a:ext cx="1328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distance</a:t>
            </a:r>
            <a:endParaRPr lang="zh-TW" altLang="en-US" dirty="0"/>
          </a:p>
        </p:txBody>
      </p:sp>
      <p:sp>
        <p:nvSpPr>
          <p:cNvPr id="33" name="手繪多邊形 32"/>
          <p:cNvSpPr/>
          <p:nvPr/>
        </p:nvSpPr>
        <p:spPr>
          <a:xfrm>
            <a:off x="7346129" y="1764274"/>
            <a:ext cx="533446" cy="45719"/>
          </a:xfrm>
          <a:custGeom>
            <a:avLst/>
            <a:gdLst>
              <a:gd name="connsiteX0" fmla="*/ 0 w 304800"/>
              <a:gd name="connsiteY0" fmla="*/ 0 h 105104"/>
              <a:gd name="connsiteX1" fmla="*/ 210207 w 304800"/>
              <a:gd name="connsiteY1" fmla="*/ 10510 h 105104"/>
              <a:gd name="connsiteX2" fmla="*/ 304800 w 304800"/>
              <a:gd name="connsiteY2" fmla="*/ 105104 h 10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" h="105104">
                <a:moveTo>
                  <a:pt x="0" y="0"/>
                </a:moveTo>
                <a:lnTo>
                  <a:pt x="210207" y="10510"/>
                </a:lnTo>
                <a:cubicBezTo>
                  <a:pt x="261007" y="28027"/>
                  <a:pt x="282903" y="66565"/>
                  <a:pt x="304800" y="10510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4" name="物件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51352"/>
              </p:ext>
            </p:extLst>
          </p:nvPr>
        </p:nvGraphicFramePr>
        <p:xfrm>
          <a:off x="7335372" y="1371541"/>
          <a:ext cx="35242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Equation" r:id="rId11" imgW="253800" imgH="203040" progId="Equation.DSMT4">
                  <p:embed/>
                </p:oleObj>
              </mc:Choice>
              <mc:Fallback>
                <p:oleObj name="Equation" r:id="rId11" imgW="253800" imgH="203040" progId="Equation.DSMT4">
                  <p:embed/>
                  <p:pic>
                    <p:nvPicPr>
                      <p:cNvPr id="30" name="物件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372" y="1371541"/>
                        <a:ext cx="35242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線接點 34"/>
          <p:cNvCxnSpPr/>
          <p:nvPr/>
        </p:nvCxnSpPr>
        <p:spPr>
          <a:xfrm flipV="1">
            <a:off x="8095303" y="637852"/>
            <a:ext cx="37967" cy="36525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6359638" y="1573592"/>
            <a:ext cx="7751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280 m</a:t>
            </a:r>
            <a:endParaRPr lang="zh-TW" altLang="en-US" dirty="0"/>
          </a:p>
        </p:txBody>
      </p:sp>
      <p:cxnSp>
        <p:nvCxnSpPr>
          <p:cNvPr id="38" name="直線接點 37"/>
          <p:cNvCxnSpPr/>
          <p:nvPr/>
        </p:nvCxnSpPr>
        <p:spPr>
          <a:xfrm>
            <a:off x="7328598" y="873448"/>
            <a:ext cx="77513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7394895" y="502632"/>
            <a:ext cx="6586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210 m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997595" y="2092966"/>
            <a:ext cx="2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8572148" y="882316"/>
            <a:ext cx="2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674460" y="962255"/>
            <a:ext cx="2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cxnSp>
        <p:nvCxnSpPr>
          <p:cNvPr id="47" name="直線接點 46"/>
          <p:cNvCxnSpPr/>
          <p:nvPr/>
        </p:nvCxnSpPr>
        <p:spPr>
          <a:xfrm flipH="1">
            <a:off x="7438802" y="1209959"/>
            <a:ext cx="1245788" cy="1252339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物件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136558"/>
              </p:ext>
            </p:extLst>
          </p:nvPr>
        </p:nvGraphicFramePr>
        <p:xfrm>
          <a:off x="1668539" y="3019742"/>
          <a:ext cx="2367860" cy="417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6" name="Equation" r:id="rId13" imgW="1396800" imgH="215640" progId="Equation.DSMT4">
                  <p:embed/>
                </p:oleObj>
              </mc:Choice>
              <mc:Fallback>
                <p:oleObj name="Equation" r:id="rId13" imgW="1396800" imgH="215640" progId="Equation.DSMT4">
                  <p:embed/>
                  <p:pic>
                    <p:nvPicPr>
                      <p:cNvPr id="29" name="物件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539" y="3019742"/>
                        <a:ext cx="2367860" cy="41705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字方塊 50"/>
          <p:cNvSpPr txBox="1"/>
          <p:nvPr/>
        </p:nvSpPr>
        <p:spPr>
          <a:xfrm>
            <a:off x="8145544" y="1652795"/>
            <a:ext cx="7751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396 m</a:t>
            </a:r>
            <a:endParaRPr lang="zh-TW" altLang="en-US" dirty="0"/>
          </a:p>
        </p:txBody>
      </p:sp>
      <p:cxnSp>
        <p:nvCxnSpPr>
          <p:cNvPr id="64" name="直線接點 63"/>
          <p:cNvCxnSpPr/>
          <p:nvPr/>
        </p:nvCxnSpPr>
        <p:spPr>
          <a:xfrm flipV="1">
            <a:off x="8541946" y="631866"/>
            <a:ext cx="33632" cy="41828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8127867" y="873448"/>
            <a:ext cx="40524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8112960" y="457189"/>
            <a:ext cx="6586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 m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7550814" y="1721921"/>
            <a:ext cx="2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Symbol" panose="05050102010706020507" pitchFamily="18" charset="2"/>
              </a:rPr>
              <a:t>a</a:t>
            </a:r>
            <a:endParaRPr lang="zh-TW" altLang="en-US" dirty="0">
              <a:latin typeface="Symbol" panose="05050102010706020507" pitchFamily="18" charset="2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8198132" y="988123"/>
            <a:ext cx="2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Symbol" panose="05050102010706020507" pitchFamily="18" charset="2"/>
              </a:rPr>
              <a:t>b</a:t>
            </a:r>
            <a:endParaRPr lang="zh-TW" altLang="en-US" dirty="0">
              <a:latin typeface="Symbol" panose="05050102010706020507" pitchFamily="18" charset="2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8000934" y="1024215"/>
            <a:ext cx="2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Symbol" panose="05050102010706020507" pitchFamily="18" charset="2"/>
              </a:rPr>
              <a:t>g</a:t>
            </a:r>
            <a:endParaRPr lang="zh-TW" altLang="en-US" dirty="0">
              <a:latin typeface="Symbol" panose="05050102010706020507" pitchFamily="18" charset="2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4283418" y="3079568"/>
            <a:ext cx="69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" name="物件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088426"/>
              </p:ext>
            </p:extLst>
          </p:nvPr>
        </p:nvGraphicFramePr>
        <p:xfrm>
          <a:off x="5002923" y="3044365"/>
          <a:ext cx="8810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7" name="Equation" r:id="rId15" imgW="520560" imgH="228600" progId="Equation.DSMT4">
                  <p:embed/>
                </p:oleObj>
              </mc:Choice>
              <mc:Fallback>
                <p:oleObj name="Equation" r:id="rId15" imgW="520560" imgH="228600" progId="Equation.DSMT4">
                  <p:embed/>
                  <p:pic>
                    <p:nvPicPr>
                      <p:cNvPr id="50" name="物件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923" y="3044365"/>
                        <a:ext cx="8810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物件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132337"/>
              </p:ext>
            </p:extLst>
          </p:nvPr>
        </p:nvGraphicFramePr>
        <p:xfrm>
          <a:off x="1711850" y="4461250"/>
          <a:ext cx="228123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Equation" r:id="rId17" imgW="1346040" imgH="431640" progId="Equation.DSMT4">
                  <p:embed/>
                </p:oleObj>
              </mc:Choice>
              <mc:Fallback>
                <p:oleObj name="Equation" r:id="rId17" imgW="1346040" imgH="431640" progId="Equation.DSMT4">
                  <p:embed/>
                  <p:pic>
                    <p:nvPicPr>
                      <p:cNvPr id="50" name="物件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850" y="4461250"/>
                        <a:ext cx="228123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向右箭號 77"/>
          <p:cNvSpPr/>
          <p:nvPr/>
        </p:nvSpPr>
        <p:spPr>
          <a:xfrm>
            <a:off x="4402609" y="4795832"/>
            <a:ext cx="563617" cy="202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7313454" y="1737862"/>
            <a:ext cx="20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Symbol" panose="05050102010706020507" pitchFamily="18" charset="2"/>
              </a:rPr>
              <a:t>c</a:t>
            </a:r>
            <a:endParaRPr lang="zh-TW" altLang="en-US" dirty="0">
              <a:latin typeface="Symbol" panose="05050102010706020507" pitchFamily="18" charset="2"/>
            </a:endParaRPr>
          </a:p>
        </p:txBody>
      </p:sp>
      <p:graphicFrame>
        <p:nvGraphicFramePr>
          <p:cNvPr id="80" name="物件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966410"/>
              </p:ext>
            </p:extLst>
          </p:nvPr>
        </p:nvGraphicFramePr>
        <p:xfrm>
          <a:off x="1770062" y="3577844"/>
          <a:ext cx="27114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Equation" r:id="rId19" imgW="1600200" imgH="406080" progId="Equation.DSMT4">
                  <p:embed/>
                </p:oleObj>
              </mc:Choice>
              <mc:Fallback>
                <p:oleObj name="Equation" r:id="rId19" imgW="1600200" imgH="406080" progId="Equation.DSMT4">
                  <p:embed/>
                  <p:pic>
                    <p:nvPicPr>
                      <p:cNvPr id="76" name="物件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2" y="3577844"/>
                        <a:ext cx="271145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物件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451817"/>
              </p:ext>
            </p:extLst>
          </p:nvPr>
        </p:nvGraphicFramePr>
        <p:xfrm>
          <a:off x="4726780" y="3735007"/>
          <a:ext cx="1225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name="Equation" r:id="rId21" imgW="723600" imgH="203040" progId="Equation.DSMT4">
                  <p:embed/>
                </p:oleObj>
              </mc:Choice>
              <mc:Fallback>
                <p:oleObj name="Equation" r:id="rId21" imgW="723600" imgH="203040" progId="Equation.DSMT4">
                  <p:embed/>
                  <p:pic>
                    <p:nvPicPr>
                      <p:cNvPr id="80" name="物件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780" y="3735007"/>
                        <a:ext cx="12255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物件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46404"/>
              </p:ext>
            </p:extLst>
          </p:nvPr>
        </p:nvGraphicFramePr>
        <p:xfrm>
          <a:off x="6223415" y="3735007"/>
          <a:ext cx="14620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Equation" r:id="rId23" imgW="863280" imgH="228600" progId="Equation.DSMT4">
                  <p:embed/>
                </p:oleObj>
              </mc:Choice>
              <mc:Fallback>
                <p:oleObj name="Equation" r:id="rId23" imgW="863280" imgH="228600" progId="Equation.DSMT4">
                  <p:embed/>
                  <p:pic>
                    <p:nvPicPr>
                      <p:cNvPr id="81" name="物件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415" y="3735007"/>
                        <a:ext cx="14620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物件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919214"/>
              </p:ext>
            </p:extLst>
          </p:nvPr>
        </p:nvGraphicFramePr>
        <p:xfrm>
          <a:off x="5233516" y="4461250"/>
          <a:ext cx="3121025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25" imgW="1841400" imgH="406080" progId="Equation.DSMT4">
                  <p:embed/>
                </p:oleObj>
              </mc:Choice>
              <mc:Fallback>
                <p:oleObj name="Equation" r:id="rId25" imgW="1841400" imgH="406080" progId="Equation.DSMT4">
                  <p:embed/>
                  <p:pic>
                    <p:nvPicPr>
                      <p:cNvPr id="76" name="物件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516" y="4461250"/>
                        <a:ext cx="3121025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17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5853</TotalTime>
  <Words>373</Words>
  <Application>Microsoft Office PowerPoint</Application>
  <PresentationFormat>如螢幕大小 (4:3)</PresentationFormat>
  <Paragraphs>61</Paragraphs>
  <Slides>6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佈景主題</vt:lpstr>
      <vt:lpstr>Equation</vt:lpstr>
      <vt:lpstr>MathType 6.0 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謝立宜</dc:creator>
  <cp:lastModifiedBy>謝立宜</cp:lastModifiedBy>
  <cp:revision>78</cp:revision>
  <dcterms:created xsi:type="dcterms:W3CDTF">2018-08-21T03:24:06Z</dcterms:created>
  <dcterms:modified xsi:type="dcterms:W3CDTF">2018-10-11T12:28:34Z</dcterms:modified>
</cp:coreProperties>
</file>