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9" r:id="rId2"/>
    <p:sldId id="264" r:id="rId3"/>
    <p:sldId id="281" r:id="rId4"/>
    <p:sldId id="276" r:id="rId5"/>
    <p:sldId id="277" r:id="rId6"/>
    <p:sldId id="282" r:id="rId7"/>
    <p:sldId id="283" r:id="rId8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26" Type="http://schemas.openxmlformats.org/officeDocument/2006/relationships/image" Target="../media/image35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34" Type="http://schemas.openxmlformats.org/officeDocument/2006/relationships/image" Target="../media/image4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5" Type="http://schemas.openxmlformats.org/officeDocument/2006/relationships/image" Target="../media/image34.wmf"/><Relationship Id="rId33" Type="http://schemas.openxmlformats.org/officeDocument/2006/relationships/image" Target="../media/image41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29" Type="http://schemas.openxmlformats.org/officeDocument/2006/relationships/image" Target="../media/image38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24" Type="http://schemas.openxmlformats.org/officeDocument/2006/relationships/image" Target="../media/image33.wmf"/><Relationship Id="rId32" Type="http://schemas.openxmlformats.org/officeDocument/2006/relationships/image" Target="../media/image1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23" Type="http://schemas.openxmlformats.org/officeDocument/2006/relationships/image" Target="../media/image32.wmf"/><Relationship Id="rId28" Type="http://schemas.openxmlformats.org/officeDocument/2006/relationships/image" Target="../media/image37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31" Type="http://schemas.openxmlformats.org/officeDocument/2006/relationships/image" Target="../media/image40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Relationship Id="rId27" Type="http://schemas.openxmlformats.org/officeDocument/2006/relationships/image" Target="../media/image36.wmf"/><Relationship Id="rId30" Type="http://schemas.openxmlformats.org/officeDocument/2006/relationships/image" Target="../media/image39.wmf"/><Relationship Id="rId35" Type="http://schemas.openxmlformats.org/officeDocument/2006/relationships/image" Target="../media/image43.wmf"/><Relationship Id="rId8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44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49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48.wmf"/><Relationship Id="rId5" Type="http://schemas.openxmlformats.org/officeDocument/2006/relationships/image" Target="../media/image65.wmf"/><Relationship Id="rId15" Type="http://schemas.openxmlformats.org/officeDocument/2006/relationships/image" Target="../media/image71.wmf"/><Relationship Id="rId10" Type="http://schemas.openxmlformats.org/officeDocument/2006/relationships/image" Target="../media/image47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emf"/><Relationship Id="rId18" Type="http://schemas.openxmlformats.org/officeDocument/2006/relationships/image" Target="../media/image89.emf"/><Relationship Id="rId3" Type="http://schemas.openxmlformats.org/officeDocument/2006/relationships/image" Target="../media/image74.emf"/><Relationship Id="rId21" Type="http://schemas.openxmlformats.org/officeDocument/2006/relationships/image" Target="../media/image92.wmf"/><Relationship Id="rId7" Type="http://schemas.openxmlformats.org/officeDocument/2006/relationships/image" Target="../media/image78.emf"/><Relationship Id="rId12" Type="http://schemas.openxmlformats.org/officeDocument/2006/relationships/image" Target="../media/image83.wmf"/><Relationship Id="rId17" Type="http://schemas.openxmlformats.org/officeDocument/2006/relationships/image" Target="../media/image88.emf"/><Relationship Id="rId25" Type="http://schemas.openxmlformats.org/officeDocument/2006/relationships/image" Target="../media/image96.wmf"/><Relationship Id="rId2" Type="http://schemas.openxmlformats.org/officeDocument/2006/relationships/image" Target="../media/image73.emf"/><Relationship Id="rId16" Type="http://schemas.openxmlformats.org/officeDocument/2006/relationships/image" Target="../media/image87.emf"/><Relationship Id="rId20" Type="http://schemas.openxmlformats.org/officeDocument/2006/relationships/image" Target="../media/image91.w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wmf"/><Relationship Id="rId24" Type="http://schemas.openxmlformats.org/officeDocument/2006/relationships/image" Target="../media/image95.wmf"/><Relationship Id="rId5" Type="http://schemas.openxmlformats.org/officeDocument/2006/relationships/image" Target="../media/image76.emf"/><Relationship Id="rId15" Type="http://schemas.openxmlformats.org/officeDocument/2006/relationships/image" Target="../media/image86.emf"/><Relationship Id="rId23" Type="http://schemas.openxmlformats.org/officeDocument/2006/relationships/image" Target="../media/image94.wmf"/><Relationship Id="rId10" Type="http://schemas.openxmlformats.org/officeDocument/2006/relationships/image" Target="../media/image81.wmf"/><Relationship Id="rId19" Type="http://schemas.openxmlformats.org/officeDocument/2006/relationships/image" Target="../media/image90.wmf"/><Relationship Id="rId4" Type="http://schemas.openxmlformats.org/officeDocument/2006/relationships/image" Target="../media/image75.emf"/><Relationship Id="rId9" Type="http://schemas.openxmlformats.org/officeDocument/2006/relationships/image" Target="../media/image80.emf"/><Relationship Id="rId14" Type="http://schemas.openxmlformats.org/officeDocument/2006/relationships/image" Target="../media/image85.emf"/><Relationship Id="rId22" Type="http://schemas.openxmlformats.org/officeDocument/2006/relationships/image" Target="../media/image9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5.wmf"/><Relationship Id="rId7" Type="http://schemas.openxmlformats.org/officeDocument/2006/relationships/image" Target="../media/image100.wmf"/><Relationship Id="rId2" Type="http://schemas.openxmlformats.org/officeDocument/2006/relationships/image" Target="../media/image97.wmf"/><Relationship Id="rId1" Type="http://schemas.openxmlformats.org/officeDocument/2006/relationships/image" Target="../media/image9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6.wmf"/><Relationship Id="rId9" Type="http://schemas.openxmlformats.org/officeDocument/2006/relationships/image" Target="../media/image10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0F6B-8B03-4F6B-B7E1-136A4DD8B0C8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0E94-4B29-4E36-9068-61BD09B41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1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emf"/><Relationship Id="rId3" Type="http://schemas.openxmlformats.org/officeDocument/2006/relationships/image" Target="../media/image9.jpeg"/><Relationship Id="rId7" Type="http://schemas.openxmlformats.org/officeDocument/2006/relationships/image" Target="../media/image5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9.bin"/><Relationship Id="rId21" Type="http://schemas.openxmlformats.org/officeDocument/2006/relationships/image" Target="../media/image18.wmf"/><Relationship Id="rId42" Type="http://schemas.openxmlformats.org/officeDocument/2006/relationships/oleObject" Target="../embeddings/oleObject27.bin"/><Relationship Id="rId47" Type="http://schemas.openxmlformats.org/officeDocument/2006/relationships/image" Target="../media/image31.wmf"/><Relationship Id="rId63" Type="http://schemas.openxmlformats.org/officeDocument/2006/relationships/image" Target="../media/image39.wmf"/><Relationship Id="rId68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9" Type="http://schemas.openxmlformats.org/officeDocument/2006/relationships/image" Target="../media/image22.wmf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26.bin"/><Relationship Id="rId45" Type="http://schemas.openxmlformats.org/officeDocument/2006/relationships/image" Target="../media/image30.wmf"/><Relationship Id="rId53" Type="http://schemas.openxmlformats.org/officeDocument/2006/relationships/image" Target="../media/image34.wmf"/><Relationship Id="rId58" Type="http://schemas.openxmlformats.org/officeDocument/2006/relationships/oleObject" Target="../embeddings/oleObject35.bin"/><Relationship Id="rId66" Type="http://schemas.openxmlformats.org/officeDocument/2006/relationships/oleObject" Target="../embeddings/oleObject39.bin"/><Relationship Id="rId5" Type="http://schemas.openxmlformats.org/officeDocument/2006/relationships/oleObject" Target="../embeddings/oleObject9.bin"/><Relationship Id="rId61" Type="http://schemas.openxmlformats.org/officeDocument/2006/relationships/image" Target="../media/image38.wmf"/><Relationship Id="rId19" Type="http://schemas.openxmlformats.org/officeDocument/2006/relationships/image" Target="../media/image17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5.wmf"/><Relationship Id="rId43" Type="http://schemas.openxmlformats.org/officeDocument/2006/relationships/image" Target="../media/image29.wmf"/><Relationship Id="rId48" Type="http://schemas.openxmlformats.org/officeDocument/2006/relationships/oleObject" Target="../embeddings/oleObject30.bin"/><Relationship Id="rId56" Type="http://schemas.openxmlformats.org/officeDocument/2006/relationships/oleObject" Target="../embeddings/oleObject34.bin"/><Relationship Id="rId64" Type="http://schemas.openxmlformats.org/officeDocument/2006/relationships/oleObject" Target="../embeddings/oleObject38.bin"/><Relationship Id="rId69" Type="http://schemas.openxmlformats.org/officeDocument/2006/relationships/image" Target="../media/image41.wmf"/><Relationship Id="rId8" Type="http://schemas.openxmlformats.org/officeDocument/2006/relationships/oleObject" Target="../embeddings/oleObject10.bin"/><Relationship Id="rId51" Type="http://schemas.openxmlformats.org/officeDocument/2006/relationships/image" Target="../media/image33.wmf"/><Relationship Id="rId72" Type="http://schemas.openxmlformats.org/officeDocument/2006/relationships/oleObject" Target="../embeddings/oleObject42.bin"/><Relationship Id="rId3" Type="http://schemas.openxmlformats.org/officeDocument/2006/relationships/oleObject" Target="../embeddings/oleObject8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38" Type="http://schemas.openxmlformats.org/officeDocument/2006/relationships/oleObject" Target="../embeddings/oleObject25.bin"/><Relationship Id="rId46" Type="http://schemas.openxmlformats.org/officeDocument/2006/relationships/oleObject" Target="../embeddings/oleObject29.bin"/><Relationship Id="rId59" Type="http://schemas.openxmlformats.org/officeDocument/2006/relationships/image" Target="../media/image37.wmf"/><Relationship Id="rId67" Type="http://schemas.openxmlformats.org/officeDocument/2006/relationships/image" Target="../media/image1.wmf"/><Relationship Id="rId20" Type="http://schemas.openxmlformats.org/officeDocument/2006/relationships/oleObject" Target="../embeddings/oleObject16.bin"/><Relationship Id="rId41" Type="http://schemas.openxmlformats.org/officeDocument/2006/relationships/image" Target="../media/image28.wmf"/><Relationship Id="rId54" Type="http://schemas.openxmlformats.org/officeDocument/2006/relationships/oleObject" Target="../embeddings/oleObject33.bin"/><Relationship Id="rId62" Type="http://schemas.openxmlformats.org/officeDocument/2006/relationships/oleObject" Target="../embeddings/oleObject37.bin"/><Relationship Id="rId70" Type="http://schemas.openxmlformats.org/officeDocument/2006/relationships/oleObject" Target="../embeddings/oleObject4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4.bin"/><Relationship Id="rId49" Type="http://schemas.openxmlformats.org/officeDocument/2006/relationships/image" Target="../media/image32.wmf"/><Relationship Id="rId57" Type="http://schemas.openxmlformats.org/officeDocument/2006/relationships/image" Target="../media/image36.wmf"/><Relationship Id="rId10" Type="http://schemas.openxmlformats.org/officeDocument/2006/relationships/oleObject" Target="../embeddings/oleObject11.bin"/><Relationship Id="rId31" Type="http://schemas.openxmlformats.org/officeDocument/2006/relationships/image" Target="../media/image23.wmf"/><Relationship Id="rId44" Type="http://schemas.openxmlformats.org/officeDocument/2006/relationships/oleObject" Target="../embeddings/oleObject28.bin"/><Relationship Id="rId52" Type="http://schemas.openxmlformats.org/officeDocument/2006/relationships/oleObject" Target="../embeddings/oleObject32.bin"/><Relationship Id="rId60" Type="http://schemas.openxmlformats.org/officeDocument/2006/relationships/oleObject" Target="../embeddings/oleObject36.bin"/><Relationship Id="rId65" Type="http://schemas.openxmlformats.org/officeDocument/2006/relationships/image" Target="../media/image40.wmf"/><Relationship Id="rId73" Type="http://schemas.openxmlformats.org/officeDocument/2006/relationships/image" Target="../media/image43.wmf"/><Relationship Id="rId4" Type="http://schemas.openxmlformats.org/officeDocument/2006/relationships/image" Target="../media/image10.wmf"/><Relationship Id="rId9" Type="http://schemas.openxmlformats.org/officeDocument/2006/relationships/image" Target="../media/image12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5.bin"/><Relationship Id="rId39" Type="http://schemas.openxmlformats.org/officeDocument/2006/relationships/image" Target="../media/image27.wmf"/><Relationship Id="rId34" Type="http://schemas.openxmlformats.org/officeDocument/2006/relationships/oleObject" Target="../embeddings/oleObject23.bin"/><Relationship Id="rId50" Type="http://schemas.openxmlformats.org/officeDocument/2006/relationships/oleObject" Target="../embeddings/oleObject31.bin"/><Relationship Id="rId55" Type="http://schemas.openxmlformats.org/officeDocument/2006/relationships/image" Target="../media/image35.wmf"/><Relationship Id="rId7" Type="http://schemas.openxmlformats.org/officeDocument/2006/relationships/image" Target="../media/image3.png"/><Relationship Id="rId71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21" Type="http://schemas.openxmlformats.org/officeDocument/2006/relationships/image" Target="../media/image52.wmf"/><Relationship Id="rId34" Type="http://schemas.openxmlformats.org/officeDocument/2006/relationships/oleObject" Target="../embeddings/oleObject59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7" Type="http://schemas.openxmlformats.org/officeDocument/2006/relationships/image" Target="../media/image50.wmf"/><Relationship Id="rId25" Type="http://schemas.openxmlformats.org/officeDocument/2006/relationships/image" Target="../media/image54.wmf"/><Relationship Id="rId33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5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4.bin"/><Relationship Id="rId32" Type="http://schemas.openxmlformats.org/officeDocument/2006/relationships/oleObject" Target="../embeddings/oleObject58.bin"/><Relationship Id="rId37" Type="http://schemas.openxmlformats.org/officeDocument/2006/relationships/image" Target="../media/image60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image" Target="../media/image53.wmf"/><Relationship Id="rId28" Type="http://schemas.openxmlformats.org/officeDocument/2006/relationships/oleObject" Target="../embeddings/oleObject56.bin"/><Relationship Id="rId36" Type="http://schemas.openxmlformats.org/officeDocument/2006/relationships/oleObject" Target="../embeddings/oleObject60.bin"/><Relationship Id="rId10" Type="http://schemas.openxmlformats.org/officeDocument/2006/relationships/image" Target="../media/image47.wmf"/><Relationship Id="rId19" Type="http://schemas.openxmlformats.org/officeDocument/2006/relationships/image" Target="../media/image51.wmf"/><Relationship Id="rId31" Type="http://schemas.openxmlformats.org/officeDocument/2006/relationships/image" Target="../media/image5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55.wmf"/><Relationship Id="rId30" Type="http://schemas.openxmlformats.org/officeDocument/2006/relationships/oleObject" Target="../embeddings/oleObject57.bin"/><Relationship Id="rId35" Type="http://schemas.openxmlformats.org/officeDocument/2006/relationships/image" Target="../media/image59.wmf"/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8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48.wmf"/><Relationship Id="rId32" Type="http://schemas.openxmlformats.org/officeDocument/2006/relationships/image" Target="../media/image71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44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6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0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79.emf"/><Relationship Id="rId26" Type="http://schemas.openxmlformats.org/officeDocument/2006/relationships/image" Target="../media/image82.wmf"/><Relationship Id="rId39" Type="http://schemas.openxmlformats.org/officeDocument/2006/relationships/oleObject" Target="../embeddings/oleObject95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86.emf"/><Relationship Id="rId42" Type="http://schemas.openxmlformats.org/officeDocument/2006/relationships/oleObject" Target="../embeddings/oleObject97.bin"/><Relationship Id="rId47" Type="http://schemas.openxmlformats.org/officeDocument/2006/relationships/image" Target="../media/image92.wmf"/><Relationship Id="rId50" Type="http://schemas.openxmlformats.org/officeDocument/2006/relationships/oleObject" Target="../embeddings/oleObject101.bin"/><Relationship Id="rId55" Type="http://schemas.openxmlformats.org/officeDocument/2006/relationships/image" Target="../media/image96.wmf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emf"/><Relationship Id="rId29" Type="http://schemas.openxmlformats.org/officeDocument/2006/relationships/oleObject" Target="../embeddings/oleObject90.bin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81.wmf"/><Relationship Id="rId32" Type="http://schemas.openxmlformats.org/officeDocument/2006/relationships/image" Target="../media/image85.emf"/><Relationship Id="rId37" Type="http://schemas.openxmlformats.org/officeDocument/2006/relationships/oleObject" Target="../embeddings/oleObject94.bin"/><Relationship Id="rId40" Type="http://schemas.openxmlformats.org/officeDocument/2006/relationships/oleObject" Target="../embeddings/oleObject96.bin"/><Relationship Id="rId45" Type="http://schemas.openxmlformats.org/officeDocument/2006/relationships/image" Target="../media/image91.wmf"/><Relationship Id="rId53" Type="http://schemas.openxmlformats.org/officeDocument/2006/relationships/image" Target="../media/image95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1.bin"/><Relationship Id="rId44" Type="http://schemas.openxmlformats.org/officeDocument/2006/relationships/oleObject" Target="../embeddings/oleObject98.bin"/><Relationship Id="rId52" Type="http://schemas.openxmlformats.org/officeDocument/2006/relationships/oleObject" Target="../embeddings/oleObject102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77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84.emf"/><Relationship Id="rId35" Type="http://schemas.openxmlformats.org/officeDocument/2006/relationships/oleObject" Target="../embeddings/oleObject93.bin"/><Relationship Id="rId43" Type="http://schemas.openxmlformats.org/officeDocument/2006/relationships/image" Target="../media/image90.wmf"/><Relationship Id="rId48" Type="http://schemas.openxmlformats.org/officeDocument/2006/relationships/oleObject" Target="../embeddings/oleObject100.bin"/><Relationship Id="rId8" Type="http://schemas.openxmlformats.org/officeDocument/2006/relationships/image" Target="../media/image74.emf"/><Relationship Id="rId51" Type="http://schemas.openxmlformats.org/officeDocument/2006/relationships/image" Target="../media/image94.wmf"/><Relationship Id="rId3" Type="http://schemas.openxmlformats.org/officeDocument/2006/relationships/oleObject" Target="../embeddings/oleObject76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38" Type="http://schemas.openxmlformats.org/officeDocument/2006/relationships/image" Target="../media/image88.emf"/><Relationship Id="rId46" Type="http://schemas.openxmlformats.org/officeDocument/2006/relationships/oleObject" Target="../embeddings/oleObject99.bin"/><Relationship Id="rId20" Type="http://schemas.openxmlformats.org/officeDocument/2006/relationships/oleObject" Target="../embeddings/oleObject85.bin"/><Relationship Id="rId41" Type="http://schemas.openxmlformats.org/officeDocument/2006/relationships/image" Target="../media/image89.emf"/><Relationship Id="rId54" Type="http://schemas.openxmlformats.org/officeDocument/2006/relationships/oleObject" Target="../embeddings/oleObject10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3.emf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83.wmf"/><Relationship Id="rId36" Type="http://schemas.openxmlformats.org/officeDocument/2006/relationships/image" Target="../media/image87.emf"/><Relationship Id="rId49" Type="http://schemas.openxmlformats.org/officeDocument/2006/relationships/image" Target="../media/image9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111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02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00.wmf"/><Relationship Id="rId2" Type="http://schemas.openxmlformats.org/officeDocument/2006/relationships/tags" Target="../tags/tag1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0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5577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4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79327" y="0"/>
            <a:ext cx="52352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10/11/2018 for class meeting on Mon &amp; Wed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10/11/2018 for class meeting on Tue &amp; Thu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TextBox 21"/>
          <p:cNvSpPr txBox="1"/>
          <p:nvPr/>
        </p:nvSpPr>
        <p:spPr>
          <a:xfrm>
            <a:off x="0" y="2986864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(A) As shown in Fig. 2(a) two identical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相同的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blocks A and B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on a table top. </a:t>
            </a:r>
          </a:p>
          <a:p>
            <a:pPr marL="361950" indent="-36195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At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sec, a third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placed on top of these two blocks, as shown in Fig. 2(b). The masses of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 If there is no friction between all contacting surfaces, determine the direction and the magnitude of the acceleration of block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46088" indent="-265113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(8pts) As shown in Fig. 2(c)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now placed on top of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a constant force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drags the assembly toward the right to keep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resting on 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mass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the magnitude of the normal force between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normal force between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block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again there is no friction between all surfaces in contact, determine the ratio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/N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.(Draw the force diagram for each object in the problem)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3333013" y="6046233"/>
            <a:ext cx="2091883" cy="698783"/>
            <a:chOff x="4929585" y="1325380"/>
            <a:chExt cx="2091883" cy="698783"/>
          </a:xfrm>
        </p:grpSpPr>
        <p:grpSp>
          <p:nvGrpSpPr>
            <p:cNvPr id="9" name="Group 12"/>
            <p:cNvGrpSpPr/>
            <p:nvPr/>
          </p:nvGrpSpPr>
          <p:grpSpPr>
            <a:xfrm>
              <a:off x="4929585" y="1325380"/>
              <a:ext cx="2091883" cy="698783"/>
              <a:chOff x="5649867" y="916953"/>
              <a:chExt cx="2091883" cy="698783"/>
            </a:xfrm>
          </p:grpSpPr>
          <p:sp>
            <p:nvSpPr>
              <p:cNvPr id="12" name="Rectangle 13"/>
              <p:cNvSpPr/>
              <p:nvPr/>
            </p:nvSpPr>
            <p:spPr>
              <a:xfrm>
                <a:off x="5649867" y="1402671"/>
                <a:ext cx="2091883" cy="2130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Right Triangle 14"/>
              <p:cNvSpPr/>
              <p:nvPr/>
            </p:nvSpPr>
            <p:spPr>
              <a:xfrm>
                <a:off x="6167525" y="916954"/>
                <a:ext cx="488272" cy="485717"/>
              </a:xfrm>
              <a:prstGeom prst="rtTriangle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Right Triangle 15"/>
              <p:cNvSpPr/>
              <p:nvPr/>
            </p:nvSpPr>
            <p:spPr>
              <a:xfrm flipH="1">
                <a:off x="6773661" y="916953"/>
                <a:ext cx="488272" cy="485717"/>
              </a:xfrm>
              <a:prstGeom prst="rtTriangle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Oval 16"/>
              <p:cNvSpPr/>
              <p:nvPr/>
            </p:nvSpPr>
            <p:spPr>
              <a:xfrm>
                <a:off x="6214989" y="1184391"/>
                <a:ext cx="196672" cy="189010"/>
              </a:xfrm>
              <a:prstGeom prst="ellipse">
                <a:avLst/>
              </a:prstGeom>
              <a:solidFill>
                <a:schemeClr val="bg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7"/>
              <p:cNvSpPr/>
              <p:nvPr/>
            </p:nvSpPr>
            <p:spPr>
              <a:xfrm>
                <a:off x="6998274" y="1186736"/>
                <a:ext cx="196672" cy="189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Trapezoid 18"/>
            <p:cNvSpPr/>
            <p:nvPr/>
          </p:nvSpPr>
          <p:spPr>
            <a:xfrm flipV="1">
              <a:off x="5505234" y="1379753"/>
              <a:ext cx="978426" cy="234985"/>
            </a:xfrm>
            <a:prstGeom prst="trapezoid">
              <a:avLst>
                <a:gd name="adj" fmla="val 100001"/>
              </a:avLst>
            </a:prstGeom>
            <a:pattFill prst="ltHorz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Oval 19"/>
            <p:cNvSpPr/>
            <p:nvPr/>
          </p:nvSpPr>
          <p:spPr>
            <a:xfrm>
              <a:off x="5895374" y="1395593"/>
              <a:ext cx="196672" cy="1890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22"/>
          <p:cNvSpPr/>
          <p:nvPr/>
        </p:nvSpPr>
        <p:spPr>
          <a:xfrm>
            <a:off x="2091365" y="5966259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2(a) </a:t>
            </a:r>
            <a:endParaRPr lang="zh-TW" altLang="en-US" dirty="0"/>
          </a:p>
        </p:txBody>
      </p:sp>
      <p:sp>
        <p:nvSpPr>
          <p:cNvPr id="18" name="Rectangle 23"/>
          <p:cNvSpPr/>
          <p:nvPr/>
        </p:nvSpPr>
        <p:spPr>
          <a:xfrm>
            <a:off x="4974053" y="5925242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 2(b) </a:t>
            </a:r>
            <a:endParaRPr lang="zh-TW" altLang="en-US" dirty="0"/>
          </a:p>
        </p:txBody>
      </p:sp>
      <p:grpSp>
        <p:nvGrpSpPr>
          <p:cNvPr id="19" name="Group 58"/>
          <p:cNvGrpSpPr/>
          <p:nvPr/>
        </p:nvGrpSpPr>
        <p:grpSpPr>
          <a:xfrm>
            <a:off x="397575" y="5797131"/>
            <a:ext cx="2091883" cy="991823"/>
            <a:chOff x="361965" y="3062164"/>
            <a:chExt cx="2091883" cy="991823"/>
          </a:xfrm>
        </p:grpSpPr>
        <p:grpSp>
          <p:nvGrpSpPr>
            <p:cNvPr id="20" name="Group 9"/>
            <p:cNvGrpSpPr/>
            <p:nvPr/>
          </p:nvGrpSpPr>
          <p:grpSpPr>
            <a:xfrm>
              <a:off x="361965" y="3297342"/>
              <a:ext cx="2091883" cy="698783"/>
              <a:chOff x="5649867" y="916953"/>
              <a:chExt cx="2091883" cy="698783"/>
            </a:xfrm>
          </p:grpSpPr>
          <p:sp>
            <p:nvSpPr>
              <p:cNvPr id="27" name="Rectangle 3"/>
              <p:cNvSpPr/>
              <p:nvPr/>
            </p:nvSpPr>
            <p:spPr>
              <a:xfrm>
                <a:off x="5649867" y="1402671"/>
                <a:ext cx="2091883" cy="2130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8" name="Right Triangle 4"/>
              <p:cNvSpPr/>
              <p:nvPr/>
            </p:nvSpPr>
            <p:spPr>
              <a:xfrm>
                <a:off x="6167525" y="916954"/>
                <a:ext cx="488272" cy="485717"/>
              </a:xfrm>
              <a:prstGeom prst="rtTriangle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Right Triangle 5"/>
              <p:cNvSpPr/>
              <p:nvPr/>
            </p:nvSpPr>
            <p:spPr>
              <a:xfrm flipH="1">
                <a:off x="6773661" y="916953"/>
                <a:ext cx="488272" cy="485717"/>
              </a:xfrm>
              <a:prstGeom prst="rtTriangle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Oval 7"/>
              <p:cNvSpPr/>
              <p:nvPr/>
            </p:nvSpPr>
            <p:spPr>
              <a:xfrm>
                <a:off x="6214989" y="1184391"/>
                <a:ext cx="196672" cy="1890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8"/>
              <p:cNvSpPr/>
              <p:nvPr/>
            </p:nvSpPr>
            <p:spPr>
              <a:xfrm>
                <a:off x="6998274" y="1186736"/>
                <a:ext cx="196672" cy="189010"/>
              </a:xfrm>
              <a:prstGeom prst="ellipse">
                <a:avLst/>
              </a:prstGeom>
              <a:solidFill>
                <a:schemeClr val="bg1"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Arc 52"/>
            <p:cNvSpPr/>
            <p:nvPr/>
          </p:nvSpPr>
          <p:spPr>
            <a:xfrm>
              <a:off x="691054" y="3062164"/>
              <a:ext cx="378051" cy="366836"/>
            </a:xfrm>
            <a:prstGeom prst="arc">
              <a:avLst>
                <a:gd name="adj1" fmla="val 705514"/>
                <a:gd name="adj2" fmla="val 3158281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Arc 53"/>
            <p:cNvSpPr/>
            <p:nvPr/>
          </p:nvSpPr>
          <p:spPr>
            <a:xfrm flipH="1">
              <a:off x="688590" y="3062164"/>
              <a:ext cx="378051" cy="366836"/>
            </a:xfrm>
            <a:prstGeom prst="arc">
              <a:avLst>
                <a:gd name="adj1" fmla="val 2849361"/>
                <a:gd name="adj2" fmla="val 5410218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TextBox 54"/>
            <p:cNvSpPr txBox="1"/>
            <p:nvPr/>
          </p:nvSpPr>
          <p:spPr>
            <a:xfrm>
              <a:off x="913871" y="3081392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45⁰</a:t>
              </a:r>
              <a:endParaRPr lang="zh-TW" altLang="en-US" sz="1200" dirty="0"/>
            </a:p>
          </p:txBody>
        </p:sp>
        <p:sp>
          <p:nvSpPr>
            <p:cNvPr id="24" name="TextBox 55"/>
            <p:cNvSpPr txBox="1"/>
            <p:nvPr/>
          </p:nvSpPr>
          <p:spPr>
            <a:xfrm>
              <a:off x="1239334" y="3776988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45⁰</a:t>
              </a:r>
              <a:endParaRPr lang="zh-TW" altLang="en-US" sz="1200" dirty="0"/>
            </a:p>
          </p:txBody>
        </p:sp>
        <p:sp>
          <p:nvSpPr>
            <p:cNvPr id="25" name="Arc 56"/>
            <p:cNvSpPr/>
            <p:nvPr/>
          </p:nvSpPr>
          <p:spPr>
            <a:xfrm flipH="1">
              <a:off x="1235854" y="3641840"/>
              <a:ext cx="378051" cy="366836"/>
            </a:xfrm>
            <a:prstGeom prst="arc">
              <a:avLst>
                <a:gd name="adj1" fmla="val 16490296"/>
                <a:gd name="adj2" fmla="val 19190466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Arc 57"/>
            <p:cNvSpPr/>
            <p:nvPr/>
          </p:nvSpPr>
          <p:spPr>
            <a:xfrm>
              <a:off x="1261077" y="3593570"/>
              <a:ext cx="378051" cy="366836"/>
            </a:xfrm>
            <a:prstGeom prst="arc">
              <a:avLst>
                <a:gd name="adj1" fmla="val 8055091"/>
                <a:gd name="adj2" fmla="val 10490907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Group 62"/>
          <p:cNvGrpSpPr/>
          <p:nvPr/>
        </p:nvGrpSpPr>
        <p:grpSpPr>
          <a:xfrm>
            <a:off x="5988929" y="5623784"/>
            <a:ext cx="2567232" cy="1276655"/>
            <a:chOff x="5606535" y="2716079"/>
            <a:chExt cx="2567232" cy="1276655"/>
          </a:xfrm>
        </p:grpSpPr>
        <p:grpSp>
          <p:nvGrpSpPr>
            <p:cNvPr id="33" name="Group 50"/>
            <p:cNvGrpSpPr/>
            <p:nvPr/>
          </p:nvGrpSpPr>
          <p:grpSpPr>
            <a:xfrm>
              <a:off x="5606535" y="3026061"/>
              <a:ext cx="2091883" cy="966673"/>
              <a:chOff x="285765" y="4557356"/>
              <a:chExt cx="2091883" cy="966673"/>
            </a:xfrm>
          </p:grpSpPr>
          <p:sp>
            <p:nvSpPr>
              <p:cNvPr id="38" name="Rectangle 34"/>
              <p:cNvSpPr/>
              <p:nvPr/>
            </p:nvSpPr>
            <p:spPr>
              <a:xfrm>
                <a:off x="285765" y="5310964"/>
                <a:ext cx="2091883" cy="2130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9" name="Group 40"/>
              <p:cNvGrpSpPr/>
              <p:nvPr/>
            </p:nvGrpSpPr>
            <p:grpSpPr>
              <a:xfrm>
                <a:off x="1143987" y="4558481"/>
                <a:ext cx="488272" cy="485717"/>
                <a:chOff x="1369547" y="4363598"/>
                <a:chExt cx="488272" cy="485717"/>
              </a:xfrm>
            </p:grpSpPr>
            <p:sp>
              <p:nvSpPr>
                <p:cNvPr id="52" name="Right Triangle 36"/>
                <p:cNvSpPr/>
                <p:nvPr/>
              </p:nvSpPr>
              <p:spPr>
                <a:xfrm flipH="1">
                  <a:off x="1369547" y="4363598"/>
                  <a:ext cx="488272" cy="485717"/>
                </a:xfrm>
                <a:prstGeom prst="rtTriangle">
                  <a:avLst/>
                </a:prstGeom>
                <a:pattFill prst="wdUpDiag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Oval 38"/>
                <p:cNvSpPr/>
                <p:nvPr/>
              </p:nvSpPr>
              <p:spPr>
                <a:xfrm>
                  <a:off x="1594160" y="4633381"/>
                  <a:ext cx="196672" cy="189010"/>
                </a:xfrm>
                <a:prstGeom prst="ellipse">
                  <a:avLst/>
                </a:prstGeom>
                <a:solidFill>
                  <a:schemeClr val="bg1"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B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0" name="Group 41"/>
              <p:cNvGrpSpPr/>
              <p:nvPr/>
            </p:nvGrpSpPr>
            <p:grpSpPr>
              <a:xfrm>
                <a:off x="595842" y="4612854"/>
                <a:ext cx="978426" cy="234985"/>
                <a:chOff x="821402" y="4417971"/>
                <a:chExt cx="978426" cy="234985"/>
              </a:xfrm>
            </p:grpSpPr>
            <p:sp>
              <p:nvSpPr>
                <p:cNvPr id="50" name="Trapezoid 32"/>
                <p:cNvSpPr/>
                <p:nvPr/>
              </p:nvSpPr>
              <p:spPr>
                <a:xfrm flipV="1">
                  <a:off x="821402" y="4417971"/>
                  <a:ext cx="978426" cy="234985"/>
                </a:xfrm>
                <a:prstGeom prst="trapezoid">
                  <a:avLst>
                    <a:gd name="adj" fmla="val 100001"/>
                  </a:avLst>
                </a:prstGeom>
                <a:pattFill prst="ltHorz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Oval 33"/>
                <p:cNvSpPr/>
                <p:nvPr/>
              </p:nvSpPr>
              <p:spPr>
                <a:xfrm>
                  <a:off x="1211542" y="4433811"/>
                  <a:ext cx="196672" cy="189010"/>
                </a:xfrm>
                <a:prstGeom prst="ellipse">
                  <a:avLst/>
                </a:prstGeom>
                <a:solidFill>
                  <a:schemeClr val="bg1">
                    <a:alpha val="8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" name="Group 46"/>
              <p:cNvGrpSpPr/>
              <p:nvPr/>
            </p:nvGrpSpPr>
            <p:grpSpPr>
              <a:xfrm>
                <a:off x="536597" y="4557356"/>
                <a:ext cx="1195911" cy="739129"/>
                <a:chOff x="2713851" y="4336046"/>
                <a:chExt cx="1195911" cy="739129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713851" y="4336046"/>
                  <a:ext cx="1195911" cy="739129"/>
                  <a:chOff x="2713851" y="4336046"/>
                  <a:chExt cx="1195911" cy="739129"/>
                </a:xfrm>
              </p:grpSpPr>
              <p:grpSp>
                <p:nvGrpSpPr>
                  <p:cNvPr id="46" name="Group 39"/>
                  <p:cNvGrpSpPr/>
                  <p:nvPr/>
                </p:nvGrpSpPr>
                <p:grpSpPr>
                  <a:xfrm>
                    <a:off x="2714751" y="4336046"/>
                    <a:ext cx="488272" cy="485717"/>
                    <a:chOff x="761506" y="4363599"/>
                    <a:chExt cx="488272" cy="485717"/>
                  </a:xfrm>
                </p:grpSpPr>
                <p:sp>
                  <p:nvSpPr>
                    <p:cNvPr id="48" name="Right Triangle 35"/>
                    <p:cNvSpPr/>
                    <p:nvPr/>
                  </p:nvSpPr>
                  <p:spPr>
                    <a:xfrm>
                      <a:off x="761506" y="4363599"/>
                      <a:ext cx="488272" cy="485717"/>
                    </a:xfrm>
                    <a:prstGeom prst="rtTriangle">
                      <a:avLst/>
                    </a:prstGeom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49" name="Oval 37"/>
                    <p:cNvSpPr/>
                    <p:nvPr/>
                  </p:nvSpPr>
                  <p:spPr>
                    <a:xfrm>
                      <a:off x="803326" y="4602377"/>
                      <a:ext cx="196672" cy="189010"/>
                    </a:xfrm>
                    <a:prstGeom prst="ellipse">
                      <a:avLst/>
                    </a:prstGeom>
                    <a:solidFill>
                      <a:schemeClr val="bg1">
                        <a:alpha val="87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47" name="Rectangle 42"/>
                  <p:cNvSpPr/>
                  <p:nvPr/>
                </p:nvSpPr>
                <p:spPr>
                  <a:xfrm>
                    <a:off x="2713851" y="4822246"/>
                    <a:ext cx="1195911" cy="252929"/>
                  </a:xfrm>
                  <a:prstGeom prst="rect">
                    <a:avLst/>
                  </a:prstGeom>
                  <a:pattFill prst="wdUpDiag">
                    <a:fgClr>
                      <a:schemeClr val="bg1">
                        <a:lumMod val="65000"/>
                      </a:schemeClr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45" name="Rounded Rectangle 45"/>
                <p:cNvSpPr/>
                <p:nvPr/>
              </p:nvSpPr>
              <p:spPr>
                <a:xfrm>
                  <a:off x="2725137" y="4791117"/>
                  <a:ext cx="456213" cy="67765"/>
                </a:xfrm>
                <a:prstGeom prst="roundRect">
                  <a:avLst>
                    <a:gd name="adj" fmla="val 50000"/>
                  </a:avLst>
                </a:prstGeom>
                <a:pattFill prst="wdUpDiag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42" name="Straight Arrow Connector 48"/>
              <p:cNvCxnSpPr>
                <a:stCxn id="47" idx="3"/>
              </p:cNvCxnSpPr>
              <p:nvPr/>
            </p:nvCxnSpPr>
            <p:spPr>
              <a:xfrm>
                <a:off x="1732508" y="5170021"/>
                <a:ext cx="486489" cy="106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9"/>
              <p:cNvSpPr txBox="1"/>
              <p:nvPr/>
            </p:nvSpPr>
            <p:spPr>
              <a:xfrm>
                <a:off x="1789885" y="480068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TW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Rectangle 51"/>
            <p:cNvSpPr/>
            <p:nvPr/>
          </p:nvSpPr>
          <p:spPr>
            <a:xfrm>
              <a:off x="7110655" y="2942589"/>
              <a:ext cx="1063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2(c) </a:t>
              </a:r>
              <a:endParaRPr lang="zh-TW" altLang="en-US" dirty="0"/>
            </a:p>
          </p:txBody>
        </p:sp>
        <p:sp>
          <p:nvSpPr>
            <p:cNvPr id="35" name="Arc 59"/>
            <p:cNvSpPr/>
            <p:nvPr/>
          </p:nvSpPr>
          <p:spPr>
            <a:xfrm flipH="1">
              <a:off x="5657849" y="2716079"/>
              <a:ext cx="378051" cy="366836"/>
            </a:xfrm>
            <a:prstGeom prst="arc">
              <a:avLst>
                <a:gd name="adj1" fmla="val 2849361"/>
                <a:gd name="adj2" fmla="val 5410218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TextBox 60"/>
            <p:cNvSpPr txBox="1"/>
            <p:nvPr/>
          </p:nvSpPr>
          <p:spPr>
            <a:xfrm>
              <a:off x="5875989" y="2760998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45⁰</a:t>
              </a:r>
              <a:endParaRPr lang="zh-TW" altLang="en-US" sz="1200" dirty="0"/>
            </a:p>
          </p:txBody>
        </p:sp>
        <p:sp>
          <p:nvSpPr>
            <p:cNvPr id="37" name="Arc 61"/>
            <p:cNvSpPr/>
            <p:nvPr/>
          </p:nvSpPr>
          <p:spPr>
            <a:xfrm>
              <a:off x="5608318" y="2740682"/>
              <a:ext cx="378051" cy="366836"/>
            </a:xfrm>
            <a:prstGeom prst="arc">
              <a:avLst>
                <a:gd name="adj1" fmla="val 705514"/>
                <a:gd name="adj2" fmla="val 3158281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54" name="直線單箭頭接點 53"/>
          <p:cNvCxnSpPr/>
          <p:nvPr/>
        </p:nvCxnSpPr>
        <p:spPr>
          <a:xfrm flipV="1">
            <a:off x="6437071" y="5853997"/>
            <a:ext cx="252075" cy="2593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 flipV="1">
            <a:off x="6885818" y="5865919"/>
            <a:ext cx="253344" cy="2466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885818" y="561204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6497790" y="5604428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1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dirty="0"/>
          </a:p>
        </p:txBody>
      </p:sp>
      <p:sp>
        <p:nvSpPr>
          <p:cNvPr id="58" name="矩形 57"/>
          <p:cNvSpPr/>
          <p:nvPr/>
        </p:nvSpPr>
        <p:spPr>
          <a:xfrm>
            <a:off x="64319" y="828255"/>
            <a:ext cx="6596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indent="-179388"/>
            <a:r>
              <a:rPr lang="en-US" altLang="zh-TW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double Atwood machine shown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figure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has frictionless, massless pulleys and cords.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acceleration of mass m</a:t>
            </a:r>
            <a:r>
              <a:rPr lang="en-US" altLang="zh-TW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TW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and the tensions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 the cords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TW" alt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TW" alt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2Kg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1Kg and </a:t>
            </a:r>
            <a:r>
              <a:rPr lang="en-US" altLang="zh-TW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3Kg</a:t>
            </a:r>
            <a:endParaRPr lang="zh-TW" alt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62" y="696190"/>
            <a:ext cx="1621092" cy="229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0" name="物件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91979"/>
              </p:ext>
            </p:extLst>
          </p:nvPr>
        </p:nvGraphicFramePr>
        <p:xfrm>
          <a:off x="7277432" y="2296586"/>
          <a:ext cx="270033" cy="34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4" imgW="177480" imgH="228600" progId="Equation.DSMT4">
                  <p:embed/>
                </p:oleObj>
              </mc:Choice>
              <mc:Fallback>
                <p:oleObj name="Equation" r:id="rId4" imgW="177480" imgH="228600" progId="Equation.DSMT4">
                  <p:embed/>
                  <p:pic>
                    <p:nvPicPr>
                      <p:cNvPr id="131" name="物件 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7432" y="2296586"/>
                        <a:ext cx="270033" cy="348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物件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83273"/>
              </p:ext>
            </p:extLst>
          </p:nvPr>
        </p:nvGraphicFramePr>
        <p:xfrm>
          <a:off x="7945795" y="1659082"/>
          <a:ext cx="270033" cy="34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132" name="物件 1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45795" y="1659082"/>
                        <a:ext cx="270033" cy="348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3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0" y="-49575"/>
            <a:ext cx="58598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>
              <a:defRPr/>
            </a:pP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3. A system contains two small blocks (</a:t>
            </a:r>
            <a:r>
              <a:rPr lang="en-US" altLang="zh-TW" b="1" i="1" kern="0" dirty="0" smtClean="0">
                <a:latin typeface="Times New Roman"/>
                <a:cs typeface="Times New Roman"/>
              </a:rPr>
              <a:t>m</a:t>
            </a:r>
            <a:r>
              <a:rPr lang="en-US" altLang="zh-TW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 =2</a:t>
            </a:r>
            <a:r>
              <a:rPr lang="en-US" altLang="zh-TW" b="1" i="1" kern="0" dirty="0" smtClean="0">
                <a:latin typeface="Times New Roman"/>
                <a:cs typeface="Times New Roman"/>
              </a:rPr>
              <a:t>m</a:t>
            </a:r>
            <a:r>
              <a:rPr lang="en-US" altLang="zh-TW" b="1" kern="0" baseline="-25000" dirty="0" smtClean="0">
                <a:latin typeface="Times New Roman"/>
                <a:cs typeface="Times New Roman"/>
              </a:rPr>
              <a:t>2</a:t>
            </a:r>
            <a:r>
              <a:rPr lang="en-US" altLang="zh-TW" b="1" kern="0" dirty="0" smtClean="0">
                <a:latin typeface="Times New Roman"/>
                <a:cs typeface="Times New Roman"/>
              </a:rPr>
              <a:t>)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and a large block with mass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i="1" kern="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kern="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i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rests on a horizontal table, as shown in Fig.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3.  Assume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kern="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does not make contact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during the motion. There is no friction between</a:t>
            </a:r>
            <a:r>
              <a:rPr lang="en-US" altLang="zh-TW" kern="0" dirty="0" smtClean="0">
                <a:latin typeface="Times New Roman"/>
                <a:cs typeface="Times New Roman"/>
              </a:rPr>
              <a:t> </a:t>
            </a:r>
            <a:r>
              <a:rPr lang="en-US" altLang="zh-TW" b="1" i="1" kern="0" dirty="0" smtClean="0">
                <a:latin typeface="Times New Roman"/>
                <a:cs typeface="Times New Roman"/>
              </a:rPr>
              <a:t>m</a:t>
            </a:r>
            <a:r>
              <a:rPr lang="en-US" altLang="zh-TW" b="1" kern="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 and between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and the table</a:t>
            </a:r>
            <a:r>
              <a:rPr lang="en-US" altLang="zh-TW" kern="0" dirty="0" smtClean="0">
                <a:latin typeface="Times New Roman"/>
                <a:cs typeface="Times New Roman"/>
              </a:rPr>
              <a:t>.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 Ignore the masses of the pulley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and the sting connecting 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the two small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blocks.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Group 3"/>
          <p:cNvGrpSpPr/>
          <p:nvPr/>
        </p:nvGrpSpPr>
        <p:grpSpPr>
          <a:xfrm>
            <a:off x="5922416" y="143670"/>
            <a:ext cx="3146488" cy="1951803"/>
            <a:chOff x="5401493" y="2020778"/>
            <a:chExt cx="3279874" cy="2066608"/>
          </a:xfrm>
        </p:grpSpPr>
        <p:grpSp>
          <p:nvGrpSpPr>
            <p:cNvPr id="10" name="Group 2"/>
            <p:cNvGrpSpPr/>
            <p:nvPr/>
          </p:nvGrpSpPr>
          <p:grpSpPr>
            <a:xfrm>
              <a:off x="5401493" y="2020778"/>
              <a:ext cx="3274963" cy="2066608"/>
              <a:chOff x="288925" y="2564904"/>
              <a:chExt cx="3274963" cy="2066608"/>
            </a:xfrm>
          </p:grpSpPr>
          <p:grpSp>
            <p:nvGrpSpPr>
              <p:cNvPr id="14" name="Group 19"/>
              <p:cNvGrpSpPr/>
              <p:nvPr/>
            </p:nvGrpSpPr>
            <p:grpSpPr>
              <a:xfrm>
                <a:off x="395536" y="2708920"/>
                <a:ext cx="3168352" cy="1696254"/>
                <a:chOff x="4499992" y="4509120"/>
                <a:chExt cx="3824287" cy="2272318"/>
              </a:xfrm>
            </p:grpSpPr>
            <p:grpSp>
              <p:nvGrpSpPr>
                <p:cNvPr id="18" name="Group 20"/>
                <p:cNvGrpSpPr/>
                <p:nvPr/>
              </p:nvGrpSpPr>
              <p:grpSpPr>
                <a:xfrm>
                  <a:off x="4499992" y="4509120"/>
                  <a:ext cx="3824287" cy="2198687"/>
                  <a:chOff x="5148064" y="4509120"/>
                  <a:chExt cx="3824287" cy="2198687"/>
                </a:xfrm>
              </p:grpSpPr>
              <p:pic>
                <p:nvPicPr>
                  <p:cNvPr id="20" name="Picture 4" descr="Figure_04_51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148064" y="4509120"/>
                    <a:ext cx="3824287" cy="21986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aphicFrame>
                <p:nvGraphicFramePr>
                  <p:cNvPr id="21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613377"/>
                      </p:ext>
                    </p:extLst>
                  </p:nvPr>
                </p:nvGraphicFramePr>
                <p:xfrm>
                  <a:off x="6653213" y="5494338"/>
                  <a:ext cx="509587" cy="3968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345" name="Equation" r:id="rId4" imgW="203200" imgH="152400" progId="Equation.DSMT4">
                          <p:embed/>
                        </p:oleObj>
                      </mc:Choice>
                      <mc:Fallback>
                        <p:oleObj name="Equation" r:id="rId4" imgW="203200" imgH="152400" progId="Equation.DSMT4">
                          <p:embed/>
                          <p:pic>
                            <p:nvPicPr>
                              <p:cNvPr id="64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53213" y="5494338"/>
                                <a:ext cx="509587" cy="3968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66"/>
                              </a:solidFill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34256382"/>
                      </p:ext>
                    </p:extLst>
                  </p:nvPr>
                </p:nvGraphicFramePr>
                <p:xfrm>
                  <a:off x="6620317" y="4537099"/>
                  <a:ext cx="471963" cy="54808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346" name="Equation" r:id="rId6" imgW="215900" imgH="241300" progId="Equation.DSMT4">
                          <p:embed/>
                        </p:oleObj>
                      </mc:Choice>
                      <mc:Fallback>
                        <p:oleObj name="Equation" r:id="rId6" imgW="215900" imgH="241300" progId="Equation.DSMT4">
                          <p:embed/>
                          <p:pic>
                            <p:nvPicPr>
                              <p:cNvPr id="65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620317" y="4537099"/>
                                <a:ext cx="471963" cy="54808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66"/>
                              </a:solidFill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" name="Object 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53216633"/>
                      </p:ext>
                    </p:extLst>
                  </p:nvPr>
                </p:nvGraphicFramePr>
                <p:xfrm>
                  <a:off x="8016383" y="5589239"/>
                  <a:ext cx="372042" cy="43204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347" name="Equation" r:id="rId8" imgW="215900" imgH="241300" progId="Equation.DSMT4">
                          <p:embed/>
                        </p:oleObj>
                      </mc:Choice>
                      <mc:Fallback>
                        <p:oleObj name="Equation" r:id="rId8" imgW="215900" imgH="241300" progId="Equation.DSMT4">
                          <p:embed/>
                          <p:pic>
                            <p:nvPicPr>
                              <p:cNvPr id="66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016383" y="5589239"/>
                                <a:ext cx="372042" cy="432048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CC66"/>
                              </a:solidFill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9" name="TextBox 21"/>
                <p:cNvSpPr txBox="1"/>
                <p:nvPr/>
              </p:nvSpPr>
              <p:spPr>
                <a:xfrm>
                  <a:off x="5580112" y="6381328"/>
                  <a:ext cx="835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/>
                    <a:t>Table</a:t>
                  </a:r>
                  <a:endParaRPr lang="en-US" sz="2000" b="1" dirty="0"/>
                </a:p>
              </p:txBody>
            </p:sp>
          </p:grpSp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2388234" y="4240456"/>
                <a:ext cx="767304" cy="39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altLang="zh-TW" sz="1800" b="1" dirty="0">
                    <a:latin typeface="Times New Roman" charset="0"/>
                    <a:cs typeface="Times New Roman" charset="0"/>
                  </a:rPr>
                  <a:t>Fig. </a:t>
                </a:r>
                <a:r>
                  <a:rPr lang="en-US" altLang="zh-TW" sz="1800" b="1" dirty="0" smtClean="0">
                    <a:latin typeface="Times New Roman" charset="0"/>
                    <a:cs typeface="Times New Roman" charset="0"/>
                  </a:rPr>
                  <a:t>3</a:t>
                </a:r>
                <a:endParaRPr lang="en-US" altLang="zh-TW" sz="1800" b="1" dirty="0">
                  <a:latin typeface="Times New Roman" charset="0"/>
                  <a:cs typeface="Times New Roman" charset="0"/>
                </a:endParaRPr>
              </a:p>
            </p:txBody>
          </p:sp>
          <p:graphicFrame>
            <p:nvGraphicFramePr>
              <p:cNvPr id="16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1947526"/>
                  </p:ext>
                </p:extLst>
              </p:nvPr>
            </p:nvGraphicFramePr>
            <p:xfrm>
              <a:off x="288925" y="3379788"/>
              <a:ext cx="344488" cy="395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48" name="Equation" r:id="rId10" imgW="165100" imgH="203200" progId="Equation.DSMT4">
                      <p:embed/>
                    </p:oleObj>
                  </mc:Choice>
                  <mc:Fallback>
                    <p:oleObj name="Equation" r:id="rId10" imgW="165100" imgH="203200" progId="Equation.DSMT4">
                      <p:embed/>
                      <p:pic>
                        <p:nvPicPr>
                          <p:cNvPr id="59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925" y="3379788"/>
                            <a:ext cx="344488" cy="39528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TextBox 21"/>
              <p:cNvSpPr txBox="1">
                <a:spLocks noChangeArrowheads="1"/>
              </p:cNvSpPr>
              <p:nvPr/>
            </p:nvSpPr>
            <p:spPr bwMode="auto">
              <a:xfrm>
                <a:off x="2771886" y="2564904"/>
                <a:ext cx="43455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2000" b="1" i="1" dirty="0">
                    <a:latin typeface="Times New Roman" charset="0"/>
                    <a:cs typeface="Times New Roman" charset="0"/>
                  </a:rPr>
                  <a:t>A</a:t>
                </a:r>
              </a:p>
            </p:txBody>
          </p:sp>
        </p:grpSp>
        <p:cxnSp>
          <p:nvCxnSpPr>
            <p:cNvPr id="11" name="Straight Connector 8"/>
            <p:cNvCxnSpPr/>
            <p:nvPr/>
          </p:nvCxnSpPr>
          <p:spPr>
            <a:xfrm>
              <a:off x="8192684" y="2564904"/>
              <a:ext cx="0" cy="27075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2"/>
            <p:cNvCxnSpPr/>
            <p:nvPr/>
          </p:nvCxnSpPr>
          <p:spPr>
            <a:xfrm flipV="1">
              <a:off x="8148322" y="2672916"/>
              <a:ext cx="312110" cy="72008"/>
            </a:xfrm>
            <a:prstGeom prst="curvedConnector3">
              <a:avLst/>
            </a:prstGeom>
            <a:ln w="9525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5983798"/>
                </p:ext>
              </p:extLst>
            </p:nvPr>
          </p:nvGraphicFramePr>
          <p:xfrm>
            <a:off x="8384186" y="2348880"/>
            <a:ext cx="297181" cy="354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9" name="Equation" r:id="rId12" imgW="139700" imgH="177800" progId="Equation.DSMT4">
                    <p:embed/>
                  </p:oleObj>
                </mc:Choice>
                <mc:Fallback>
                  <p:oleObj name="Equation" r:id="rId12" imgW="139700" imgH="177800" progId="Equation.DSMT4">
                    <p:embed/>
                    <p:pic>
                      <p:nvPicPr>
                        <p:cNvPr id="56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4186" y="2348880"/>
                          <a:ext cx="297181" cy="354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矩形 23"/>
          <p:cNvSpPr/>
          <p:nvPr/>
        </p:nvSpPr>
        <p:spPr>
          <a:xfrm>
            <a:off x="101534" y="1806248"/>
            <a:ext cx="8824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defRPr/>
            </a:pPr>
            <a:endParaRPr lang="en-US" altLang="zh-TW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LcParenR"/>
              <a:defRPr/>
            </a:pP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Draw 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the free body diagram for all three blocks and the pulley separately, label each force you draws with proper symbol (e.g., </a:t>
            </a:r>
            <a:r>
              <a:rPr lang="en-US" altLang="zh-TW" b="1" i="1" kern="0" dirty="0"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TW" b="1" i="1" kern="0" dirty="0">
                <a:latin typeface="Times New Roman" pitchFamily="18" charset="0"/>
                <a:cs typeface="Times New Roman" pitchFamily="18" charset="0"/>
              </a:rPr>
              <a:t>F, </a:t>
            </a:r>
            <a:r>
              <a:rPr lang="is-IS" altLang="zh-TW" b="1" kern="0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 etc.)</a:t>
            </a:r>
          </a:p>
          <a:p>
            <a:pPr marL="342900" indent="-342900">
              <a:buFont typeface="+mj-lt"/>
              <a:buAutoNum type="alphaLcParenR"/>
              <a:defRPr/>
            </a:pP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TW" kern="0" dirty="0" smtClean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altLang="zh-TW" b="1" i="1" kern="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 such that the block </a:t>
            </a:r>
            <a:r>
              <a:rPr lang="en-US" altLang="zh-TW" b="1" i="1" kern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kern="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kern="0" dirty="0">
                <a:latin typeface="Times New Roman" pitchFamily="18" charset="0"/>
                <a:cs typeface="Times New Roman" pitchFamily="18" charset="0"/>
              </a:rPr>
              <a:t> does not move relative to </a:t>
            </a:r>
            <a:r>
              <a:rPr lang="en-US" altLang="zh-TW" b="1" i="1" kern="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kern="0" dirty="0">
                <a:latin typeface="Times New Roman" pitchFamily="18" charset="0"/>
                <a:cs typeface="Times New Roman" pitchFamily="18" charset="0"/>
              </a:rPr>
              <a:t>. Write your answer in unit of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kern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kern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b="1" i="1" kern="0" dirty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altLang="zh-TW" b="1" kern="0" dirty="0">
                <a:latin typeface="Times New Roman" pitchFamily="18" charset="0"/>
                <a:cs typeface="Times New Roman" pitchFamily="18" charset="0"/>
              </a:rPr>
              <a:t>., 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b="1" kern="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b="1" kern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b="1" i="1" kern="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TW" b="1" kern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kern="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kern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LcParenR"/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the angle </a:t>
            </a:r>
            <a:r>
              <a:rPr lang="en-US" altLang="zh-TW" dirty="0">
                <a:latin typeface="Symbol" charset="2"/>
                <a:cs typeface="Symbol" charset="2"/>
              </a:rPr>
              <a:t>q</a:t>
            </a:r>
            <a:r>
              <a:rPr lang="en-US" altLang="zh-TW" dirty="0">
                <a:latin typeface="Times New Roman"/>
                <a:cs typeface="Times New Roman"/>
              </a:rPr>
              <a:t> </a:t>
            </a:r>
            <a:r>
              <a:rPr lang="en-US" altLang="zh-TW" dirty="0" smtClean="0">
                <a:latin typeface="Times New Roman"/>
                <a:cs typeface="Times New Roman"/>
              </a:rPr>
              <a:t>for </a:t>
            </a:r>
            <a:r>
              <a:rPr lang="en-US" altLang="zh-TW" dirty="0">
                <a:latin typeface="Times New Roman"/>
                <a:cs typeface="Times New Roman"/>
              </a:rPr>
              <a:t>the motion in part </a:t>
            </a:r>
            <a:r>
              <a:rPr lang="en-US" altLang="zh-TW" dirty="0" smtClean="0">
                <a:latin typeface="Times New Roman"/>
                <a:cs typeface="Times New Roman"/>
              </a:rPr>
              <a:t>(b).  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物件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522894"/>
              </p:ext>
            </p:extLst>
          </p:nvPr>
        </p:nvGraphicFramePr>
        <p:xfrm>
          <a:off x="824436" y="3709385"/>
          <a:ext cx="1346111" cy="46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1" name="Equation" r:id="rId3" imgW="698400" imgH="241200" progId="Equation.DSMT4">
                  <p:embed/>
                </p:oleObj>
              </mc:Choice>
              <mc:Fallback>
                <p:oleObj name="Equation" r:id="rId3" imgW="698400" imgH="241200" progId="Equation.DSMT4">
                  <p:embed/>
                  <p:pic>
                    <p:nvPicPr>
                      <p:cNvPr id="16" name="物件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36" y="3709385"/>
                        <a:ext cx="1346111" cy="46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物件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796287"/>
              </p:ext>
            </p:extLst>
          </p:nvPr>
        </p:nvGraphicFramePr>
        <p:xfrm>
          <a:off x="2335277" y="3691055"/>
          <a:ext cx="2260034" cy="534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2" name="Equation" r:id="rId5" imgW="965160" imgH="228600" progId="Equation.DSMT4">
                  <p:embed/>
                </p:oleObj>
              </mc:Choice>
              <mc:Fallback>
                <p:oleObj name="Equation" r:id="rId5" imgW="965160" imgH="22860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5277" y="3691055"/>
                        <a:ext cx="2260034" cy="534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95939" y="67900"/>
            <a:ext cx="486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Times New Roman" pitchFamily="18" charset="0"/>
                <a:cs typeface="Times New Roman" pitchFamily="18" charset="0"/>
              </a:rPr>
              <a:t>Constrant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: Because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lengths are constant.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3122" y="3238997"/>
            <a:ext cx="382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pulley A (static):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群組 65"/>
          <p:cNvGrpSpPr/>
          <p:nvPr/>
        </p:nvGrpSpPr>
        <p:grpSpPr>
          <a:xfrm>
            <a:off x="751646" y="566635"/>
            <a:ext cx="3595688" cy="2516744"/>
            <a:chOff x="4304488" y="188640"/>
            <a:chExt cx="4891665" cy="3665909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512" y="188640"/>
              <a:ext cx="2505590" cy="3540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8" name="直線接點 67"/>
            <p:cNvCxnSpPr/>
            <p:nvPr/>
          </p:nvCxnSpPr>
          <p:spPr>
            <a:xfrm flipH="1">
              <a:off x="5855528" y="3429000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H="1">
              <a:off x="5855527" y="3839843"/>
              <a:ext cx="792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接點 69"/>
            <p:cNvCxnSpPr/>
            <p:nvPr/>
          </p:nvCxnSpPr>
          <p:spPr>
            <a:xfrm flipH="1">
              <a:off x="7295688" y="3429000"/>
              <a:ext cx="7920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/>
            <p:cNvCxnSpPr/>
            <p:nvPr/>
          </p:nvCxnSpPr>
          <p:spPr>
            <a:xfrm flipH="1">
              <a:off x="7219108" y="2895856"/>
              <a:ext cx="792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6251572" y="3429002"/>
              <a:ext cx="0" cy="4108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 flipH="1" flipV="1">
              <a:off x="7691732" y="2895856"/>
              <a:ext cx="1420" cy="5092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4" name="物件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8200874"/>
                </p:ext>
              </p:extLst>
            </p:nvPr>
          </p:nvGraphicFramePr>
          <p:xfrm>
            <a:off x="4304488" y="3429074"/>
            <a:ext cx="1351957" cy="4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43" name="Equation" r:id="rId8" imgW="723600" imgH="228600" progId="Equation.DSMT4">
                    <p:embed/>
                  </p:oleObj>
                </mc:Choice>
                <mc:Fallback>
                  <p:oleObj name="Equation" r:id="rId8" imgW="723600" imgH="228600" progId="Equation.DSMT4">
                    <p:embed/>
                    <p:pic>
                      <p:nvPicPr>
                        <p:cNvPr id="13" name="物件 1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04488" y="3429074"/>
                          <a:ext cx="1351957" cy="425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物件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3183074"/>
                </p:ext>
              </p:extLst>
            </p:nvPr>
          </p:nvGraphicFramePr>
          <p:xfrm>
            <a:off x="8176786" y="3128466"/>
            <a:ext cx="1019367" cy="427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44" name="Equation" r:id="rId10" imgW="545760" imgH="228600" progId="Equation.DSMT4">
                    <p:embed/>
                  </p:oleObj>
                </mc:Choice>
                <mc:Fallback>
                  <p:oleObj name="Equation" r:id="rId10" imgW="545760" imgH="228600" progId="Equation.DSMT4">
                    <p:embed/>
                    <p:pic>
                      <p:nvPicPr>
                        <p:cNvPr id="14" name="物件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6786" y="3128466"/>
                          <a:ext cx="1019367" cy="427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" name="物件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32452"/>
              </p:ext>
            </p:extLst>
          </p:nvPr>
        </p:nvGraphicFramePr>
        <p:xfrm>
          <a:off x="2649634" y="1917789"/>
          <a:ext cx="262628" cy="31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5"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2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634" y="1917789"/>
                        <a:ext cx="262628" cy="317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物件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249507"/>
              </p:ext>
            </p:extLst>
          </p:nvPr>
        </p:nvGraphicFramePr>
        <p:xfrm>
          <a:off x="2863838" y="1129067"/>
          <a:ext cx="309112" cy="39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6" name="Equation" r:id="rId14" imgW="177480" imgH="228600" progId="Equation.DSMT4">
                  <p:embed/>
                </p:oleObj>
              </mc:Choice>
              <mc:Fallback>
                <p:oleObj name="Equation" r:id="rId14" imgW="177480" imgH="22860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38" y="1129067"/>
                        <a:ext cx="309112" cy="39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線接點 77"/>
          <p:cNvCxnSpPr/>
          <p:nvPr/>
        </p:nvCxnSpPr>
        <p:spPr>
          <a:xfrm flipH="1">
            <a:off x="3476315" y="2140249"/>
            <a:ext cx="582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 flipH="1">
            <a:off x="3476315" y="2585168"/>
            <a:ext cx="582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3768476" y="2123850"/>
            <a:ext cx="0" cy="4449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物件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64394"/>
              </p:ext>
            </p:extLst>
          </p:nvPr>
        </p:nvGraphicFramePr>
        <p:xfrm>
          <a:off x="3789250" y="2199723"/>
          <a:ext cx="993045" cy="293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7" name="Equation" r:id="rId16" imgW="723600" imgH="228600" progId="Equation.DSMT4">
                  <p:embed/>
                </p:oleObj>
              </mc:Choice>
              <mc:Fallback>
                <p:oleObj name="Equation" r:id="rId16" imgW="723600" imgH="22860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250" y="2199723"/>
                        <a:ext cx="993045" cy="293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線接點 81"/>
          <p:cNvCxnSpPr/>
          <p:nvPr/>
        </p:nvCxnSpPr>
        <p:spPr>
          <a:xfrm flipH="1">
            <a:off x="2044159" y="2140248"/>
            <a:ext cx="582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 flipH="1">
            <a:off x="2044159" y="1695330"/>
            <a:ext cx="582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2335277" y="1695330"/>
            <a:ext cx="0" cy="4449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物件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614850"/>
              </p:ext>
            </p:extLst>
          </p:nvPr>
        </p:nvGraphicFramePr>
        <p:xfrm>
          <a:off x="1286634" y="1764166"/>
          <a:ext cx="7842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8" name="Equation" r:id="rId18" imgW="571320" imgH="241200" progId="Equation.DSMT4">
                  <p:embed/>
                </p:oleObj>
              </mc:Choice>
              <mc:Fallback>
                <p:oleObj name="Equation" r:id="rId18" imgW="571320" imgH="241200" progId="Equation.DSMT4">
                  <p:embed/>
                  <p:pic>
                    <p:nvPicPr>
                      <p:cNvPr id="32" name="物件 3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86634" y="1764166"/>
                        <a:ext cx="784225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文字方塊 85"/>
          <p:cNvSpPr txBox="1"/>
          <p:nvPr/>
        </p:nvSpPr>
        <p:spPr>
          <a:xfrm>
            <a:off x="-127968" y="4249439"/>
            <a:ext cx="382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Relative to pulley C (moving):</a:t>
            </a:r>
            <a:endParaRPr lang="zh-TW" altLang="en-US" sz="2400" dirty="0"/>
          </a:p>
        </p:txBody>
      </p:sp>
      <p:graphicFrame>
        <p:nvGraphicFramePr>
          <p:cNvPr id="87" name="物件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961316"/>
              </p:ext>
            </p:extLst>
          </p:nvPr>
        </p:nvGraphicFramePr>
        <p:xfrm>
          <a:off x="358691" y="4915955"/>
          <a:ext cx="1687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49" name="Equation" r:id="rId20" imgW="876240" imgH="241200" progId="Equation.DSMT4">
                  <p:embed/>
                </p:oleObj>
              </mc:Choice>
              <mc:Fallback>
                <p:oleObj name="Equation" r:id="rId20" imgW="876240" imgH="241200" progId="Equation.DSMT4">
                  <p:embed/>
                  <p:pic>
                    <p:nvPicPr>
                      <p:cNvPr id="9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91" y="4915955"/>
                        <a:ext cx="16875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物件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186812"/>
              </p:ext>
            </p:extLst>
          </p:nvPr>
        </p:nvGraphicFramePr>
        <p:xfrm>
          <a:off x="2100907" y="4877894"/>
          <a:ext cx="2532913" cy="506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0" name="Equation" r:id="rId22" imgW="1206360" imgH="241200" progId="Equation.DSMT4">
                  <p:embed/>
                </p:oleObj>
              </mc:Choice>
              <mc:Fallback>
                <p:oleObj name="Equation" r:id="rId22" imgW="1206360" imgH="241200" progId="Equation.DSMT4">
                  <p:embed/>
                  <p:pic>
                    <p:nvPicPr>
                      <p:cNvPr id="12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907" y="4877894"/>
                        <a:ext cx="2532913" cy="506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向右箭號 88"/>
          <p:cNvSpPr/>
          <p:nvPr/>
        </p:nvSpPr>
        <p:spPr>
          <a:xfrm>
            <a:off x="175195" y="5581181"/>
            <a:ext cx="333601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0" name="物件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57726"/>
              </p:ext>
            </p:extLst>
          </p:nvPr>
        </p:nvGraphicFramePr>
        <p:xfrm>
          <a:off x="612683" y="5450213"/>
          <a:ext cx="40211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1" name="Equation" r:id="rId24" imgW="1968480" imgH="241200" progId="Equation.DSMT4">
                  <p:embed/>
                </p:oleObj>
              </mc:Choice>
              <mc:Fallback>
                <p:oleObj name="Equation" r:id="rId24" imgW="1968480" imgH="241200" progId="Equation.DSMT4">
                  <p:embed/>
                  <p:pic>
                    <p:nvPicPr>
                      <p:cNvPr id="35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83" y="5450213"/>
                        <a:ext cx="40211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物件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692657"/>
              </p:ext>
            </p:extLst>
          </p:nvPr>
        </p:nvGraphicFramePr>
        <p:xfrm>
          <a:off x="639065" y="5916212"/>
          <a:ext cx="40211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2" name="Equation" r:id="rId26" imgW="1968480" imgH="241200" progId="Equation.DSMT4">
                  <p:embed/>
                </p:oleObj>
              </mc:Choice>
              <mc:Fallback>
                <p:oleObj name="Equation" r:id="rId26" imgW="1968480" imgH="241200" progId="Equation.DSMT4">
                  <p:embed/>
                  <p:pic>
                    <p:nvPicPr>
                      <p:cNvPr id="36" name="物件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065" y="5916212"/>
                        <a:ext cx="40211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直線接點 94"/>
          <p:cNvCxnSpPr/>
          <p:nvPr/>
        </p:nvCxnSpPr>
        <p:spPr>
          <a:xfrm flipV="1">
            <a:off x="4760041" y="30259"/>
            <a:ext cx="80084" cy="6827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物件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848329"/>
              </p:ext>
            </p:extLst>
          </p:nvPr>
        </p:nvGraphicFramePr>
        <p:xfrm>
          <a:off x="4889189" y="782691"/>
          <a:ext cx="25669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3" name="Equation" r:id="rId28" imgW="1384200" imgH="228600" progId="Equation.DSMT4">
                  <p:embed/>
                </p:oleObj>
              </mc:Choice>
              <mc:Fallback>
                <p:oleObj name="Equation" r:id="rId28" imgW="1384200" imgH="228600" progId="Equation.DSMT4">
                  <p:embed/>
                  <p:pic>
                    <p:nvPicPr>
                      <p:cNvPr id="2" name="物件 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89189" y="782691"/>
                        <a:ext cx="2566987" cy="423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物件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90201"/>
              </p:ext>
            </p:extLst>
          </p:nvPr>
        </p:nvGraphicFramePr>
        <p:xfrm>
          <a:off x="4823118" y="1243848"/>
          <a:ext cx="38941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4" name="Equation" r:id="rId30" imgW="2323800" imgH="241200" progId="Equation.DSMT4">
                  <p:embed/>
                </p:oleObj>
              </mc:Choice>
              <mc:Fallback>
                <p:oleObj name="Equation" r:id="rId30" imgW="2323800" imgH="241200" progId="Equation.DSMT4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3118" y="1243848"/>
                        <a:ext cx="389413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物件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84405"/>
              </p:ext>
            </p:extLst>
          </p:nvPr>
        </p:nvGraphicFramePr>
        <p:xfrm>
          <a:off x="4837240" y="1728139"/>
          <a:ext cx="3638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5" name="Equation" r:id="rId32" imgW="2171520" imgH="241200" progId="Equation.DSMT4">
                  <p:embed/>
                </p:oleObj>
              </mc:Choice>
              <mc:Fallback>
                <p:oleObj name="Equation" r:id="rId32" imgW="2171520" imgH="241200" progId="Equation.DSMT4">
                  <p:embed/>
                  <p:pic>
                    <p:nvPicPr>
                      <p:cNvPr id="4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240" y="1728139"/>
                        <a:ext cx="36385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物件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500817"/>
              </p:ext>
            </p:extLst>
          </p:nvPr>
        </p:nvGraphicFramePr>
        <p:xfrm>
          <a:off x="4859465" y="2097170"/>
          <a:ext cx="3594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6" name="Equation" r:id="rId34" imgW="2145960" imgH="241200" progId="Equation.DSMT4">
                  <p:embed/>
                </p:oleObj>
              </mc:Choice>
              <mc:Fallback>
                <p:oleObj name="Equation" r:id="rId34" imgW="2145960" imgH="241200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465" y="2097170"/>
                        <a:ext cx="3594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物件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21742"/>
              </p:ext>
            </p:extLst>
          </p:nvPr>
        </p:nvGraphicFramePr>
        <p:xfrm>
          <a:off x="8747706" y="2166852"/>
          <a:ext cx="3063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7" name="方程式" r:id="rId36" imgW="215640" imgH="203040" progId="Equation.3">
                  <p:embed/>
                </p:oleObj>
              </mc:Choice>
              <mc:Fallback>
                <p:oleObj name="方程式" r:id="rId36" imgW="215640" imgH="203040" progId="Equation.3">
                  <p:embed/>
                  <p:pic>
                    <p:nvPicPr>
                      <p:cNvPr id="6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706" y="2166852"/>
                        <a:ext cx="306388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物件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23438"/>
              </p:ext>
            </p:extLst>
          </p:nvPr>
        </p:nvGraphicFramePr>
        <p:xfrm>
          <a:off x="8738975" y="1669964"/>
          <a:ext cx="3238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" name="方程式" r:id="rId38" imgW="228600" imgH="203040" progId="Equation.3">
                  <p:embed/>
                </p:oleObj>
              </mc:Choice>
              <mc:Fallback>
                <p:oleObj name="方程式" r:id="rId38" imgW="228600" imgH="203040" progId="Equation.3">
                  <p:embed/>
                  <p:pic>
                    <p:nvPicPr>
                      <p:cNvPr id="7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8975" y="1669964"/>
                        <a:ext cx="3238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物件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970688"/>
              </p:ext>
            </p:extLst>
          </p:nvPr>
        </p:nvGraphicFramePr>
        <p:xfrm>
          <a:off x="8814783" y="1290445"/>
          <a:ext cx="288925" cy="28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9" name="方程式" r:id="rId40" imgW="203040" imgH="203040" progId="Equation.3">
                  <p:embed/>
                </p:oleObj>
              </mc:Choice>
              <mc:Fallback>
                <p:oleObj name="方程式" r:id="rId40" imgW="203040" imgH="203040" progId="Equation.3">
                  <p:embed/>
                  <p:pic>
                    <p:nvPicPr>
                      <p:cNvPr id="8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4783" y="1290445"/>
                        <a:ext cx="288925" cy="289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" name="群組 111"/>
          <p:cNvGrpSpPr/>
          <p:nvPr/>
        </p:nvGrpSpPr>
        <p:grpSpPr>
          <a:xfrm>
            <a:off x="4960939" y="350196"/>
            <a:ext cx="3852071" cy="475289"/>
            <a:chOff x="379915" y="603766"/>
            <a:chExt cx="3852071" cy="475289"/>
          </a:xfrm>
        </p:grpSpPr>
        <p:graphicFrame>
          <p:nvGraphicFramePr>
            <p:cNvPr id="114" name="物件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5204074"/>
                </p:ext>
              </p:extLst>
            </p:nvPr>
          </p:nvGraphicFramePr>
          <p:xfrm>
            <a:off x="379915" y="619523"/>
            <a:ext cx="1225418" cy="45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0" name="Equation" r:id="rId42" imgW="609480" imgH="228600" progId="Equation.DSMT4">
                    <p:embed/>
                  </p:oleObj>
                </mc:Choice>
                <mc:Fallback>
                  <p:oleObj name="Equation" r:id="rId42" imgW="609480" imgH="228600" progId="Equation.DSMT4">
                    <p:embed/>
                    <p:pic>
                      <p:nvPicPr>
                        <p:cNvPr id="39" name="物件 38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79915" y="619523"/>
                          <a:ext cx="1225418" cy="45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物件 1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585819"/>
                </p:ext>
              </p:extLst>
            </p:nvPr>
          </p:nvGraphicFramePr>
          <p:xfrm>
            <a:off x="1604051" y="604138"/>
            <a:ext cx="1276481" cy="459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1" name="Equation" r:id="rId44" imgW="634680" imgH="228600" progId="Equation.DSMT4">
                    <p:embed/>
                  </p:oleObj>
                </mc:Choice>
                <mc:Fallback>
                  <p:oleObj name="Equation" r:id="rId44" imgW="634680" imgH="228600" progId="Equation.DSMT4">
                    <p:embed/>
                    <p:pic>
                      <p:nvPicPr>
                        <p:cNvPr id="40" name="物件 39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1604051" y="604138"/>
                          <a:ext cx="1276481" cy="4595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物件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0998932"/>
                </p:ext>
              </p:extLst>
            </p:nvPr>
          </p:nvGraphicFramePr>
          <p:xfrm>
            <a:off x="2982623" y="603766"/>
            <a:ext cx="1249363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62" name="Equation" r:id="rId46" imgW="660240" imgH="228600" progId="Equation.DSMT4">
                    <p:embed/>
                  </p:oleObj>
                </mc:Choice>
                <mc:Fallback>
                  <p:oleObj name="Equation" r:id="rId46" imgW="660240" imgH="228600" progId="Equation.DSMT4">
                    <p:embed/>
                    <p:pic>
                      <p:nvPicPr>
                        <p:cNvPr id="41" name="物件 40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2982623" y="603766"/>
                          <a:ext cx="1249363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" name="文字方塊 116"/>
          <p:cNvSpPr txBox="1"/>
          <p:nvPr/>
        </p:nvSpPr>
        <p:spPr>
          <a:xfrm>
            <a:off x="4884642" y="3054719"/>
            <a:ext cx="95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(1)+(2):</a:t>
            </a:r>
            <a:endParaRPr lang="zh-TW" altLang="en-US" dirty="0"/>
          </a:p>
        </p:txBody>
      </p:sp>
      <p:graphicFrame>
        <p:nvGraphicFramePr>
          <p:cNvPr id="118" name="物件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77577"/>
              </p:ext>
            </p:extLst>
          </p:nvPr>
        </p:nvGraphicFramePr>
        <p:xfrm>
          <a:off x="5856288" y="3027090"/>
          <a:ext cx="12541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3" name="Equation" r:id="rId48" imgW="749160" imgH="228600" progId="Equation.DSMT4">
                  <p:embed/>
                </p:oleObj>
              </mc:Choice>
              <mc:Fallback>
                <p:oleObj name="Equation" r:id="rId48" imgW="749160" imgH="228600" progId="Equation.DSMT4">
                  <p:embed/>
                  <p:pic>
                    <p:nvPicPr>
                      <p:cNvPr id="106" name="物件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288" y="3027090"/>
                        <a:ext cx="12541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物件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158791"/>
              </p:ext>
            </p:extLst>
          </p:nvPr>
        </p:nvGraphicFramePr>
        <p:xfrm>
          <a:off x="8035925" y="3095353"/>
          <a:ext cx="3238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4" name="Equation" r:id="rId50" imgW="228600" imgH="203040" progId="Equation.DSMT4">
                  <p:embed/>
                </p:oleObj>
              </mc:Choice>
              <mc:Fallback>
                <p:oleObj name="Equation" r:id="rId50" imgW="228600" imgH="203040" progId="Equation.DSMT4">
                  <p:embed/>
                  <p:pic>
                    <p:nvPicPr>
                      <p:cNvPr id="109" name="物件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925" y="3095353"/>
                        <a:ext cx="32385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文字方塊 119"/>
          <p:cNvSpPr txBox="1"/>
          <p:nvPr/>
        </p:nvSpPr>
        <p:spPr>
          <a:xfrm>
            <a:off x="4887061" y="3474746"/>
            <a:ext cx="108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(2)*2+(3):</a:t>
            </a:r>
            <a:endParaRPr lang="zh-TW" altLang="en-US" dirty="0"/>
          </a:p>
        </p:txBody>
      </p:sp>
      <p:graphicFrame>
        <p:nvGraphicFramePr>
          <p:cNvPr id="121" name="物件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451254"/>
              </p:ext>
            </p:extLst>
          </p:nvPr>
        </p:nvGraphicFramePr>
        <p:xfrm>
          <a:off x="5999163" y="3430315"/>
          <a:ext cx="1319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5" name="Equation" r:id="rId52" imgW="787320" imgH="228600" progId="Equation.DSMT4">
                  <p:embed/>
                </p:oleObj>
              </mc:Choice>
              <mc:Fallback>
                <p:oleObj name="Equation" r:id="rId52" imgW="787320" imgH="228600" progId="Equation.DSMT4">
                  <p:embed/>
                  <p:pic>
                    <p:nvPicPr>
                      <p:cNvPr id="118" name="物件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9163" y="3430315"/>
                        <a:ext cx="1319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物件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7629"/>
              </p:ext>
            </p:extLst>
          </p:nvPr>
        </p:nvGraphicFramePr>
        <p:xfrm>
          <a:off x="8075613" y="3503340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6" name="Equation" r:id="rId54" imgW="215640" imgH="203040" progId="Equation.DSMT4">
                  <p:embed/>
                </p:oleObj>
              </mc:Choice>
              <mc:Fallback>
                <p:oleObj name="Equation" r:id="rId54" imgW="215640" imgH="203040" progId="Equation.DSMT4">
                  <p:embed/>
                  <p:pic>
                    <p:nvPicPr>
                      <p:cNvPr id="119" name="物件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5613" y="3503340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" name="文字方塊 122"/>
          <p:cNvSpPr txBox="1"/>
          <p:nvPr/>
        </p:nvSpPr>
        <p:spPr>
          <a:xfrm>
            <a:off x="4901989" y="3986738"/>
            <a:ext cx="109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(4)*5+(5):</a:t>
            </a:r>
            <a:endParaRPr lang="zh-TW" altLang="en-US" dirty="0"/>
          </a:p>
        </p:txBody>
      </p:sp>
      <p:graphicFrame>
        <p:nvGraphicFramePr>
          <p:cNvPr id="124" name="物件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709126"/>
              </p:ext>
            </p:extLst>
          </p:nvPr>
        </p:nvGraphicFramePr>
        <p:xfrm>
          <a:off x="6120734" y="3982683"/>
          <a:ext cx="107156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7" name="Equation" r:id="rId56" imgW="609480" imgH="203040" progId="Equation.DSMT4">
                  <p:embed/>
                </p:oleObj>
              </mc:Choice>
              <mc:Fallback>
                <p:oleObj name="Equation" r:id="rId56" imgW="609480" imgH="203040" progId="Equation.DSMT4">
                  <p:embed/>
                  <p:pic>
                    <p:nvPicPr>
                      <p:cNvPr id="121" name="物件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734" y="3982683"/>
                        <a:ext cx="1071562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向右箭號 124"/>
          <p:cNvSpPr/>
          <p:nvPr/>
        </p:nvSpPr>
        <p:spPr>
          <a:xfrm>
            <a:off x="7417287" y="4066385"/>
            <a:ext cx="334851" cy="118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6" name="物件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73372"/>
              </p:ext>
            </p:extLst>
          </p:nvPr>
        </p:nvGraphicFramePr>
        <p:xfrm>
          <a:off x="5303750" y="4420708"/>
          <a:ext cx="29987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8" name="Equation" r:id="rId58" imgW="1841400" imgH="393480" progId="Equation.DSMT4">
                  <p:embed/>
                </p:oleObj>
              </mc:Choice>
              <mc:Fallback>
                <p:oleObj name="Equation" r:id="rId58" imgW="1841400" imgH="393480" progId="Equation.DSMT4">
                  <p:embed/>
                  <p:pic>
                    <p:nvPicPr>
                      <p:cNvPr id="124" name="物件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750" y="4420708"/>
                        <a:ext cx="299878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物件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439118"/>
              </p:ext>
            </p:extLst>
          </p:nvPr>
        </p:nvGraphicFramePr>
        <p:xfrm>
          <a:off x="7987316" y="3719157"/>
          <a:ext cx="8699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9" name="Equation" r:id="rId60" imgW="495000" imgH="393480" progId="Equation.DSMT4">
                  <p:embed/>
                </p:oleObj>
              </mc:Choice>
              <mc:Fallback>
                <p:oleObj name="Equation" r:id="rId60" imgW="495000" imgH="393480" progId="Equation.DSMT4">
                  <p:embed/>
                  <p:pic>
                    <p:nvPicPr>
                      <p:cNvPr id="124" name="物件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316" y="3719157"/>
                        <a:ext cx="8699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物件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971829"/>
              </p:ext>
            </p:extLst>
          </p:nvPr>
        </p:nvGraphicFramePr>
        <p:xfrm>
          <a:off x="5269519" y="5011732"/>
          <a:ext cx="30400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0" name="Equation" r:id="rId62" imgW="1866600" imgH="393480" progId="Equation.DSMT4">
                  <p:embed/>
                </p:oleObj>
              </mc:Choice>
              <mc:Fallback>
                <p:oleObj name="Equation" r:id="rId62" imgW="1866600" imgH="393480" progId="Equation.DSMT4">
                  <p:embed/>
                  <p:pic>
                    <p:nvPicPr>
                      <p:cNvPr id="126" name="物件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519" y="5011732"/>
                        <a:ext cx="30400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物件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329052"/>
              </p:ext>
            </p:extLst>
          </p:nvPr>
        </p:nvGraphicFramePr>
        <p:xfrm>
          <a:off x="5307013" y="5605190"/>
          <a:ext cx="27289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1" name="Equation" r:id="rId64" imgW="1676160" imgH="393480" progId="Equation.DSMT4">
                  <p:embed/>
                </p:oleObj>
              </mc:Choice>
              <mc:Fallback>
                <p:oleObj name="Equation" r:id="rId64" imgW="1676160" imgH="393480" progId="Equation.DSMT4">
                  <p:embed/>
                  <p:pic>
                    <p:nvPicPr>
                      <p:cNvPr id="129" name="物件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605190"/>
                        <a:ext cx="27289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物件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245940"/>
              </p:ext>
            </p:extLst>
          </p:nvPr>
        </p:nvGraphicFramePr>
        <p:xfrm>
          <a:off x="2220454" y="2283534"/>
          <a:ext cx="270033" cy="34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2" name="Equation" r:id="rId66" imgW="177480" imgH="228600" progId="Equation.DSMT4">
                  <p:embed/>
                </p:oleObj>
              </mc:Choice>
              <mc:Fallback>
                <p:oleObj name="Equation" r:id="rId66" imgW="177480" imgH="228600" progId="Equation.DSMT4">
                  <p:embed/>
                  <p:pic>
                    <p:nvPicPr>
                      <p:cNvPr id="105" name="物件 104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2220454" y="2283534"/>
                        <a:ext cx="270033" cy="348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物件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842111"/>
              </p:ext>
            </p:extLst>
          </p:nvPr>
        </p:nvGraphicFramePr>
        <p:xfrm>
          <a:off x="3036036" y="1594246"/>
          <a:ext cx="270033" cy="34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3" name="Equation" r:id="rId68" imgW="177480" imgH="228600" progId="Equation.DSMT4">
                  <p:embed/>
                </p:oleObj>
              </mc:Choice>
              <mc:Fallback>
                <p:oleObj name="Equation" r:id="rId68" imgW="177480" imgH="228600" progId="Equation.DSMT4">
                  <p:embed/>
                  <p:pic>
                    <p:nvPicPr>
                      <p:cNvPr id="131" name="物件 130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036036" y="1594246"/>
                        <a:ext cx="270033" cy="348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物件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682744"/>
              </p:ext>
            </p:extLst>
          </p:nvPr>
        </p:nvGraphicFramePr>
        <p:xfrm>
          <a:off x="5439891" y="6187739"/>
          <a:ext cx="10652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4" name="Equation" r:id="rId70" imgW="634680" imgH="393480" progId="Equation.DSMT4">
                  <p:embed/>
                </p:oleObj>
              </mc:Choice>
              <mc:Fallback>
                <p:oleObj name="Equation" r:id="rId70" imgW="634680" imgH="393480" progId="Equation.DSMT4">
                  <p:embed/>
                  <p:pic>
                    <p:nvPicPr>
                      <p:cNvPr id="107" name="物件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9891" y="6187739"/>
                        <a:ext cx="10652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" name="文字方塊 133"/>
          <p:cNvSpPr txBox="1"/>
          <p:nvPr/>
        </p:nvSpPr>
        <p:spPr>
          <a:xfrm>
            <a:off x="6671469" y="6362753"/>
            <a:ext cx="45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</a:t>
            </a:r>
            <a:endParaRPr lang="zh-TW" altLang="en-US" dirty="0"/>
          </a:p>
        </p:txBody>
      </p:sp>
      <p:graphicFrame>
        <p:nvGraphicFramePr>
          <p:cNvPr id="135" name="物件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439614"/>
              </p:ext>
            </p:extLst>
          </p:nvPr>
        </p:nvGraphicFramePr>
        <p:xfrm>
          <a:off x="7126171" y="6162274"/>
          <a:ext cx="106521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" name="Equation" r:id="rId72" imgW="634680" imgH="393480" progId="Equation.DSMT4">
                  <p:embed/>
                </p:oleObj>
              </mc:Choice>
              <mc:Fallback>
                <p:oleObj name="Equation" r:id="rId72" imgW="634680" imgH="393480" progId="Equation.DSMT4">
                  <p:embed/>
                  <p:pic>
                    <p:nvPicPr>
                      <p:cNvPr id="133" name="物件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171" y="6162274"/>
                        <a:ext cx="106521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線接點 91"/>
          <p:cNvCxnSpPr/>
          <p:nvPr/>
        </p:nvCxnSpPr>
        <p:spPr>
          <a:xfrm flipV="1">
            <a:off x="4872278" y="2669519"/>
            <a:ext cx="4165769" cy="594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4901989" y="2729000"/>
            <a:ext cx="67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計算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917002" y="55344"/>
            <a:ext cx="131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寫下公式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192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78772" y="835439"/>
            <a:ext cx="1871864" cy="698783"/>
            <a:chOff x="4929585" y="1325380"/>
            <a:chExt cx="2091883" cy="698783"/>
          </a:xfrm>
        </p:grpSpPr>
        <p:grpSp>
          <p:nvGrpSpPr>
            <p:cNvPr id="13" name="Group 12"/>
            <p:cNvGrpSpPr/>
            <p:nvPr/>
          </p:nvGrpSpPr>
          <p:grpSpPr>
            <a:xfrm>
              <a:off x="4929585" y="1325380"/>
              <a:ext cx="2091883" cy="698783"/>
              <a:chOff x="5649867" y="916953"/>
              <a:chExt cx="2091883" cy="69878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649867" y="1402671"/>
                <a:ext cx="2091883" cy="2130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Right Triangle 14"/>
              <p:cNvSpPr/>
              <p:nvPr/>
            </p:nvSpPr>
            <p:spPr>
              <a:xfrm>
                <a:off x="6167525" y="916954"/>
                <a:ext cx="488272" cy="485717"/>
              </a:xfrm>
              <a:prstGeom prst="rtTriangle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Right Triangle 15"/>
              <p:cNvSpPr/>
              <p:nvPr/>
            </p:nvSpPr>
            <p:spPr>
              <a:xfrm flipH="1">
                <a:off x="6773661" y="916953"/>
                <a:ext cx="488272" cy="485717"/>
              </a:xfrm>
              <a:prstGeom prst="rtTriangle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214989" y="1184391"/>
                <a:ext cx="196672" cy="189010"/>
              </a:xfrm>
              <a:prstGeom prst="ellipse">
                <a:avLst/>
              </a:prstGeom>
              <a:solidFill>
                <a:schemeClr val="bg1">
                  <a:alpha val="87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998274" y="1186736"/>
                <a:ext cx="196672" cy="189010"/>
              </a:xfrm>
              <a:prstGeom prst="ellipse">
                <a:avLst/>
              </a:prstGeom>
              <a:solidFill>
                <a:schemeClr val="bg1">
                  <a:alpha val="87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rapezoid 18"/>
            <p:cNvSpPr/>
            <p:nvPr/>
          </p:nvSpPr>
          <p:spPr>
            <a:xfrm flipV="1">
              <a:off x="5505234" y="1379753"/>
              <a:ext cx="978426" cy="234985"/>
            </a:xfrm>
            <a:prstGeom prst="trapezoid">
              <a:avLst>
                <a:gd name="adj" fmla="val 100001"/>
              </a:avLst>
            </a:prstGeom>
            <a:pattFill prst="ltHorz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895374" y="1395593"/>
              <a:ext cx="196672" cy="189010"/>
            </a:xfrm>
            <a:prstGeom prst="ellipse">
              <a:avLst/>
            </a:prstGeom>
            <a:solidFill>
              <a:schemeClr val="bg1">
                <a:alpha val="87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6377" y="9384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endParaRPr lang="zh-TW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-19343" y="553686"/>
            <a:ext cx="660863" cy="808330"/>
            <a:chOff x="488516" y="3021240"/>
            <a:chExt cx="660863" cy="808330"/>
          </a:xfrm>
        </p:grpSpPr>
        <p:grpSp>
          <p:nvGrpSpPr>
            <p:cNvPr id="25" name="Group 24"/>
            <p:cNvGrpSpPr/>
            <p:nvPr/>
          </p:nvGrpSpPr>
          <p:grpSpPr>
            <a:xfrm>
              <a:off x="542166" y="3183822"/>
              <a:ext cx="607213" cy="645748"/>
              <a:chOff x="1532917" y="4400676"/>
              <a:chExt cx="607213" cy="645748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1532917" y="4870253"/>
                <a:ext cx="607213" cy="15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V="1">
                <a:off x="1733483" y="4400676"/>
                <a:ext cx="150" cy="64574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29893" y="33029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516" y="30212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447048" y="125897"/>
            <a:ext cx="1129974" cy="1522322"/>
            <a:chOff x="2881259" y="403069"/>
            <a:chExt cx="1129974" cy="1522322"/>
          </a:xfrm>
        </p:grpSpPr>
        <p:grpSp>
          <p:nvGrpSpPr>
            <p:cNvPr id="101" name="Group 100"/>
            <p:cNvGrpSpPr/>
            <p:nvPr/>
          </p:nvGrpSpPr>
          <p:grpSpPr>
            <a:xfrm>
              <a:off x="2881259" y="403069"/>
              <a:ext cx="1129974" cy="1194176"/>
              <a:chOff x="142212" y="3606394"/>
              <a:chExt cx="1129974" cy="1194176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369683" y="3606394"/>
                <a:ext cx="902503" cy="1127447"/>
                <a:chOff x="390655" y="3015867"/>
                <a:chExt cx="902503" cy="1127447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455861" y="3082695"/>
                  <a:ext cx="607213" cy="1060619"/>
                  <a:chOff x="1446612" y="4299549"/>
                  <a:chExt cx="607213" cy="1060619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446612" y="4901819"/>
                    <a:ext cx="607213" cy="15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726822" y="4299549"/>
                    <a:ext cx="0" cy="1060619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993076" y="354575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90655" y="301586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 flipH="1">
                <a:off x="474841" y="4275492"/>
                <a:ext cx="240259" cy="23011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2212" y="4342625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 smtClean="0"/>
                  <a:t>1</a:t>
                </a:r>
                <a:endParaRPr lang="zh-TW" altLang="en-US" b="1" i="1" baseline="-25000" dirty="0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>
                <a:off x="719138" y="4272881"/>
                <a:ext cx="0" cy="4326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711061" y="3831579"/>
                <a:ext cx="8077" cy="44130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720910" y="4431238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Mg</a:t>
                </a:r>
                <a:endParaRPr lang="zh-TW" altLang="en-US" b="1" i="1" baseline="-250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98206" y="3661238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 smtClean="0"/>
                  <a:t>A</a:t>
                </a:r>
                <a:endParaRPr lang="zh-TW" altLang="en-US" b="1" i="1" baseline="-25000" dirty="0"/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2988740" y="155605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Block A</a:t>
              </a:r>
              <a:endParaRPr lang="zh-TW" alt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654798" y="248878"/>
            <a:ext cx="1076330" cy="1576687"/>
            <a:chOff x="2684699" y="3559815"/>
            <a:chExt cx="1076330" cy="1576687"/>
          </a:xfrm>
        </p:grpSpPr>
        <p:grpSp>
          <p:nvGrpSpPr>
            <p:cNvPr id="102" name="Group 101"/>
            <p:cNvGrpSpPr/>
            <p:nvPr/>
          </p:nvGrpSpPr>
          <p:grpSpPr>
            <a:xfrm>
              <a:off x="2684699" y="3559815"/>
              <a:ext cx="1076330" cy="1238687"/>
              <a:chOff x="231885" y="3606394"/>
              <a:chExt cx="1076330" cy="1238687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369683" y="3606394"/>
                <a:ext cx="902503" cy="1127447"/>
                <a:chOff x="390655" y="3015867"/>
                <a:chExt cx="902503" cy="1127447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455861" y="3082695"/>
                  <a:ext cx="607213" cy="1060619"/>
                  <a:chOff x="1446612" y="4299549"/>
                  <a:chExt cx="607213" cy="1060619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446612" y="4901819"/>
                    <a:ext cx="607213" cy="15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1726822" y="4299549"/>
                    <a:ext cx="0" cy="1060619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1" name="TextBox 110"/>
                <p:cNvSpPr txBox="1"/>
                <p:nvPr/>
              </p:nvSpPr>
              <p:spPr>
                <a:xfrm>
                  <a:off x="993076" y="354575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90655" y="301586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04" name="Straight Arrow Connector 103"/>
              <p:cNvCxnSpPr/>
              <p:nvPr/>
            </p:nvCxnSpPr>
            <p:spPr>
              <a:xfrm>
                <a:off x="711735" y="4281243"/>
                <a:ext cx="240259" cy="23011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892717" y="435111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/>
                  <a:t>2</a:t>
                </a:r>
                <a:endParaRPr lang="zh-TW" altLang="en-US" b="1" i="1" baseline="-25000" dirty="0"/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>
                <a:off x="719138" y="4272881"/>
                <a:ext cx="0" cy="4326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H="1" flipV="1">
                <a:off x="711061" y="3831579"/>
                <a:ext cx="8077" cy="44130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231885" y="4475749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Mg</a:t>
                </a:r>
                <a:endParaRPr lang="zh-TW" altLang="en-US" b="1" i="1" baseline="-250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698206" y="366123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/>
                  <a:t>B</a:t>
                </a:r>
                <a:endParaRPr lang="zh-TW" altLang="en-US" b="1" i="1" baseline="-25000" dirty="0"/>
              </a:p>
            </p:txBody>
          </p:sp>
        </p:grpSp>
        <p:sp>
          <p:nvSpPr>
            <p:cNvPr id="131" name="TextBox 130"/>
            <p:cNvSpPr txBox="1"/>
            <p:nvPr/>
          </p:nvSpPr>
          <p:spPr>
            <a:xfrm>
              <a:off x="2822497" y="47671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Block B</a:t>
              </a:r>
              <a:endParaRPr lang="zh-TW" altLang="en-US" dirty="0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543174" y="162119"/>
            <a:ext cx="1200593" cy="1530579"/>
            <a:chOff x="1432918" y="3590332"/>
            <a:chExt cx="1200593" cy="1530579"/>
          </a:xfrm>
        </p:grpSpPr>
        <p:grpSp>
          <p:nvGrpSpPr>
            <p:cNvPr id="115" name="Group 114"/>
            <p:cNvGrpSpPr/>
            <p:nvPr/>
          </p:nvGrpSpPr>
          <p:grpSpPr>
            <a:xfrm>
              <a:off x="1432918" y="3590332"/>
              <a:ext cx="1200593" cy="1194176"/>
              <a:chOff x="145809" y="3606394"/>
              <a:chExt cx="1200593" cy="1194176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369683" y="3606394"/>
                <a:ext cx="902503" cy="1127447"/>
                <a:chOff x="390655" y="3015867"/>
                <a:chExt cx="902503" cy="1127447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455861" y="3082695"/>
                  <a:ext cx="607213" cy="1060619"/>
                  <a:chOff x="1446612" y="4299549"/>
                  <a:chExt cx="607213" cy="1060619"/>
                </a:xfrm>
              </p:grpSpPr>
              <p:cxnSp>
                <p:nvCxnSpPr>
                  <p:cNvPr id="126" name="Straight Arrow Connector 125"/>
                  <p:cNvCxnSpPr/>
                  <p:nvPr/>
                </p:nvCxnSpPr>
                <p:spPr>
                  <a:xfrm flipV="1">
                    <a:off x="1446612" y="4901819"/>
                    <a:ext cx="607213" cy="15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Arrow Connector 126"/>
                  <p:cNvCxnSpPr/>
                  <p:nvPr/>
                </p:nvCxnSpPr>
                <p:spPr>
                  <a:xfrm flipV="1">
                    <a:off x="1726822" y="4299549"/>
                    <a:ext cx="0" cy="1060619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4" name="TextBox 123"/>
                <p:cNvSpPr txBox="1"/>
                <p:nvPr/>
              </p:nvSpPr>
              <p:spPr>
                <a:xfrm>
                  <a:off x="993076" y="354575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90655" y="301586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17" name="Straight Arrow Connector 116"/>
              <p:cNvCxnSpPr/>
              <p:nvPr/>
            </p:nvCxnSpPr>
            <p:spPr>
              <a:xfrm flipH="1" flipV="1">
                <a:off x="478879" y="4040670"/>
                <a:ext cx="240259" cy="23011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145809" y="383788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/>
                  <a:t>2</a:t>
                </a:r>
                <a:endParaRPr lang="zh-TW" altLang="en-US" b="1" i="1" baseline="-25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>
                <a:off x="719138" y="4272881"/>
                <a:ext cx="0" cy="4326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720910" y="4431238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2Mg</a:t>
                </a:r>
                <a:endParaRPr lang="zh-TW" altLang="en-US" b="1" i="1" baseline="-25000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2004458" y="4037578"/>
              <a:ext cx="240259" cy="23011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2166311" y="386019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/>
                <a:t>N</a:t>
              </a:r>
              <a:r>
                <a:rPr lang="en-US" altLang="zh-TW" b="1" i="1" baseline="-25000" dirty="0" smtClean="0"/>
                <a:t>1</a:t>
              </a:r>
              <a:endParaRPr lang="zh-TW" altLang="en-US" b="1" i="1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50663" y="475157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932575" y="1675110"/>
            <a:ext cx="896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Block A, </a:t>
            </a:r>
            <a:endParaRPr lang="zh-TW" altLang="en-US" sz="1600" dirty="0"/>
          </a:p>
        </p:txBody>
      </p:sp>
      <p:graphicFrame>
        <p:nvGraphicFramePr>
          <p:cNvPr id="135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7576"/>
              </p:ext>
            </p:extLst>
          </p:nvPr>
        </p:nvGraphicFramePr>
        <p:xfrm>
          <a:off x="1752176" y="1706981"/>
          <a:ext cx="910803" cy="32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0" name="Equation" r:id="rId3" imgW="749160" imgH="266400" progId="Equation.DSMT4">
                  <p:embed/>
                </p:oleObj>
              </mc:Choice>
              <mc:Fallback>
                <p:oleObj name="Equation" r:id="rId3" imgW="749160" imgH="266400" progId="Equation.DSMT4">
                  <p:embed/>
                  <p:pic>
                    <p:nvPicPr>
                      <p:cNvPr id="135" name="Object 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176" y="1706981"/>
                        <a:ext cx="910803" cy="32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095915"/>
              </p:ext>
            </p:extLst>
          </p:nvPr>
        </p:nvGraphicFramePr>
        <p:xfrm>
          <a:off x="1071687" y="1957146"/>
          <a:ext cx="14049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1" name="Equation" r:id="rId5" imgW="1155600" imgH="253800" progId="Equation.DSMT4">
                  <p:embed/>
                </p:oleObj>
              </mc:Choice>
              <mc:Fallback>
                <p:oleObj name="Equation" r:id="rId5" imgW="1155600" imgH="253800" progId="Equation.DSMT4">
                  <p:embed/>
                  <p:pic>
                    <p:nvPicPr>
                      <p:cNvPr id="136" name="Object 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687" y="1957146"/>
                        <a:ext cx="1404938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92305"/>
              </p:ext>
            </p:extLst>
          </p:nvPr>
        </p:nvGraphicFramePr>
        <p:xfrm>
          <a:off x="1042651" y="2252386"/>
          <a:ext cx="18653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2" name="Equation" r:id="rId7" imgW="1536480" imgH="253800" progId="Equation.DSMT4">
                  <p:embed/>
                </p:oleObj>
              </mc:Choice>
              <mc:Fallback>
                <p:oleObj name="Equation" r:id="rId7" imgW="1536480" imgH="253800" progId="Equation.DSMT4">
                  <p:embed/>
                  <p:pic>
                    <p:nvPicPr>
                      <p:cNvPr id="137" name="Object 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651" y="2252386"/>
                        <a:ext cx="18653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TextBox 137"/>
          <p:cNvSpPr txBox="1"/>
          <p:nvPr/>
        </p:nvSpPr>
        <p:spPr>
          <a:xfrm>
            <a:off x="6732024" y="1832262"/>
            <a:ext cx="885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Block B, </a:t>
            </a:r>
            <a:endParaRPr lang="zh-TW" altLang="en-US" sz="1600" dirty="0"/>
          </a:p>
        </p:txBody>
      </p:sp>
      <p:graphicFrame>
        <p:nvGraphicFramePr>
          <p:cNvPr id="139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31840"/>
              </p:ext>
            </p:extLst>
          </p:nvPr>
        </p:nvGraphicFramePr>
        <p:xfrm>
          <a:off x="7673602" y="1851351"/>
          <a:ext cx="910803" cy="32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" name="Equation" r:id="rId9" imgW="749160" imgH="266400" progId="Equation.DSMT4">
                  <p:embed/>
                </p:oleObj>
              </mc:Choice>
              <mc:Fallback>
                <p:oleObj name="Equation" r:id="rId9" imgW="749160" imgH="266400" progId="Equation.DSMT4">
                  <p:embed/>
                  <p:pic>
                    <p:nvPicPr>
                      <p:cNvPr id="139" name="Object 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73602" y="1851351"/>
                        <a:ext cx="910803" cy="32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72787"/>
              </p:ext>
            </p:extLst>
          </p:nvPr>
        </p:nvGraphicFramePr>
        <p:xfrm>
          <a:off x="6872094" y="2141825"/>
          <a:ext cx="13112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4" name="Equation" r:id="rId11" imgW="1079280" imgH="253800" progId="Equation.DSMT4">
                  <p:embed/>
                </p:oleObj>
              </mc:Choice>
              <mc:Fallback>
                <p:oleObj name="Equation" r:id="rId11" imgW="1079280" imgH="253800" progId="Equation.DSMT4">
                  <p:embed/>
                  <p:pic>
                    <p:nvPicPr>
                      <p:cNvPr id="140" name="Object 13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72094" y="2141825"/>
                        <a:ext cx="131127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509252"/>
              </p:ext>
            </p:extLst>
          </p:nvPr>
        </p:nvGraphicFramePr>
        <p:xfrm>
          <a:off x="6836468" y="2416863"/>
          <a:ext cx="18811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5" name="Equation" r:id="rId13" imgW="1549080" imgH="253800" progId="Equation.DSMT4">
                  <p:embed/>
                </p:oleObj>
              </mc:Choice>
              <mc:Fallback>
                <p:oleObj name="Equation" r:id="rId13" imgW="1549080" imgH="253800" progId="Equation.DSMT4">
                  <p:embed/>
                  <p:pic>
                    <p:nvPicPr>
                      <p:cNvPr id="141" name="Object 14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6468" y="2416863"/>
                        <a:ext cx="1881187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3551370" y="1641907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Block C, </a:t>
            </a:r>
            <a:endParaRPr lang="zh-TW" altLang="en-US" sz="1600" dirty="0"/>
          </a:p>
        </p:txBody>
      </p:sp>
      <p:graphicFrame>
        <p:nvGraphicFramePr>
          <p:cNvPr id="147" name="Object 1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254364"/>
              </p:ext>
            </p:extLst>
          </p:nvPr>
        </p:nvGraphicFramePr>
        <p:xfrm>
          <a:off x="4504550" y="1679845"/>
          <a:ext cx="910803" cy="32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6" name="Equation" r:id="rId15" imgW="749160" imgH="266400" progId="Equation.DSMT4">
                  <p:embed/>
                </p:oleObj>
              </mc:Choice>
              <mc:Fallback>
                <p:oleObj name="Equation" r:id="rId15" imgW="749160" imgH="266400" progId="Equation.DSMT4">
                  <p:embed/>
                  <p:pic>
                    <p:nvPicPr>
                      <p:cNvPr id="147" name="Object 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4550" y="1679845"/>
                        <a:ext cx="910803" cy="32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642217"/>
              </p:ext>
            </p:extLst>
          </p:nvPr>
        </p:nvGraphicFramePr>
        <p:xfrm>
          <a:off x="3527039" y="1949411"/>
          <a:ext cx="2193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7" name="Equation" r:id="rId16" imgW="1803240" imgH="266400" progId="Equation.DSMT4">
                  <p:embed/>
                </p:oleObj>
              </mc:Choice>
              <mc:Fallback>
                <p:oleObj name="Equation" r:id="rId16" imgW="1803240" imgH="266400" progId="Equation.DSMT4">
                  <p:embed/>
                  <p:pic>
                    <p:nvPicPr>
                      <p:cNvPr id="148" name="Object 14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27039" y="1949411"/>
                        <a:ext cx="2193925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1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20544"/>
              </p:ext>
            </p:extLst>
          </p:nvPr>
        </p:nvGraphicFramePr>
        <p:xfrm>
          <a:off x="3503305" y="2222791"/>
          <a:ext cx="27146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8" name="Equation" r:id="rId18" imgW="2234880" imgH="266400" progId="Equation.DSMT4">
                  <p:embed/>
                </p:oleObj>
              </mc:Choice>
              <mc:Fallback>
                <p:oleObj name="Equation" r:id="rId18" imgW="2234880" imgH="266400" progId="Equation.DSMT4">
                  <p:embed/>
                  <p:pic>
                    <p:nvPicPr>
                      <p:cNvPr id="149" name="Object 1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503305" y="2222791"/>
                        <a:ext cx="2714625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2888061" y="199680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(1)</a:t>
            </a:r>
            <a:endParaRPr lang="zh-TW" altLang="en-US" sz="16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948555" y="2252386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(2)</a:t>
            </a:r>
            <a:endParaRPr lang="zh-TW" altLang="en-US" sz="16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178488" y="21389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(3)</a:t>
            </a:r>
            <a:endParaRPr lang="zh-TW" altLang="en-US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8637820" y="239904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(4)</a:t>
            </a:r>
            <a:endParaRPr lang="zh-TW" altLang="en-US" sz="16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801328" y="188598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(5)</a:t>
            </a:r>
            <a:endParaRPr lang="zh-TW" altLang="en-US" sz="16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119929" y="2223281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(6)</a:t>
            </a:r>
            <a:endParaRPr lang="zh-TW" alt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748106" y="2736801"/>
            <a:ext cx="5311604" cy="639289"/>
            <a:chOff x="2664607" y="2810424"/>
            <a:chExt cx="5311604" cy="639289"/>
          </a:xfrm>
        </p:grpSpPr>
        <p:sp>
          <p:nvSpPr>
            <p:cNvPr id="150" name="TextBox 149"/>
            <p:cNvSpPr txBox="1"/>
            <p:nvPr/>
          </p:nvSpPr>
          <p:spPr>
            <a:xfrm>
              <a:off x="2664607" y="2965336"/>
              <a:ext cx="1919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Condition of motion:</a:t>
              </a:r>
              <a:endParaRPr lang="zh-TW" altLang="en-US" sz="1600" dirty="0"/>
            </a:p>
          </p:txBody>
        </p:sp>
        <p:graphicFrame>
          <p:nvGraphicFramePr>
            <p:cNvPr id="151" name="Object 150"/>
            <p:cNvGraphicFramePr>
              <a:graphicFrameLocks noChangeAspect="1"/>
            </p:cNvGraphicFramePr>
            <p:nvPr>
              <p:extLst/>
            </p:nvPr>
          </p:nvGraphicFramePr>
          <p:xfrm>
            <a:off x="5947735" y="2859755"/>
            <a:ext cx="1590675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49" name="Equation" r:id="rId20" imgW="1307880" imgH="241200" progId="Equation.DSMT4">
                    <p:embed/>
                  </p:oleObj>
                </mc:Choice>
                <mc:Fallback>
                  <p:oleObj name="Equation" r:id="rId20" imgW="1307880" imgH="241200" progId="Equation.DSMT4">
                    <p:embed/>
                    <p:pic>
                      <p:nvPicPr>
                        <p:cNvPr id="151" name="Object 15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47735" y="2859755"/>
                          <a:ext cx="1590675" cy="293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2" name="Object 151"/>
            <p:cNvGraphicFramePr>
              <a:graphicFrameLocks noChangeAspect="1"/>
            </p:cNvGraphicFramePr>
            <p:nvPr>
              <p:extLst/>
            </p:nvPr>
          </p:nvGraphicFramePr>
          <p:xfrm>
            <a:off x="5908284" y="3156025"/>
            <a:ext cx="617537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0" name="Equation" r:id="rId22" imgW="507960" imgH="241200" progId="Equation.DSMT4">
                    <p:embed/>
                  </p:oleObj>
                </mc:Choice>
                <mc:Fallback>
                  <p:oleObj name="Equation" r:id="rId22" imgW="507960" imgH="241200" progId="Equation.DSMT4">
                    <p:embed/>
                    <p:pic>
                      <p:nvPicPr>
                        <p:cNvPr id="152" name="Object 15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908284" y="3156025"/>
                          <a:ext cx="617537" cy="293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9" name="TextBox 158"/>
            <p:cNvSpPr txBox="1"/>
            <p:nvPr/>
          </p:nvSpPr>
          <p:spPr>
            <a:xfrm>
              <a:off x="7562315" y="281042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(7)</a:t>
              </a:r>
              <a:endParaRPr lang="zh-TW" altLang="en-US" sz="16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504541" y="3109545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(8)</a:t>
              </a:r>
              <a:endParaRPr lang="zh-TW" altLang="en-US" sz="1600" dirty="0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2399015" y="3848469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(5),(8)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63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07617"/>
              </p:ext>
            </p:extLst>
          </p:nvPr>
        </p:nvGraphicFramePr>
        <p:xfrm>
          <a:off x="3321062" y="3874234"/>
          <a:ext cx="15763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1" name="Equation" r:id="rId24" imgW="1295280" imgH="253800" progId="Equation.DSMT4">
                  <p:embed/>
                </p:oleObj>
              </mc:Choice>
              <mc:Fallback>
                <p:oleObj name="Equation" r:id="rId24" imgW="1295280" imgH="253800" progId="Equation.DSMT4">
                  <p:embed/>
                  <p:pic>
                    <p:nvPicPr>
                      <p:cNvPr id="163" name="Object 16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21062" y="3874234"/>
                        <a:ext cx="1576388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982901"/>
              </p:ext>
            </p:extLst>
          </p:nvPr>
        </p:nvGraphicFramePr>
        <p:xfrm>
          <a:off x="4872405" y="3905985"/>
          <a:ext cx="1222375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2" name="Equation" r:id="rId26" imgW="1002960" imgH="228600" progId="Equation.DSMT4">
                  <p:embed/>
                </p:oleObj>
              </mc:Choice>
              <mc:Fallback>
                <p:oleObj name="Equation" r:id="rId26" imgW="1002960" imgH="228600" progId="Equation.DSMT4">
                  <p:embed/>
                  <p:pic>
                    <p:nvPicPr>
                      <p:cNvPr id="164" name="Object 16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72405" y="3905985"/>
                        <a:ext cx="1222375" cy="27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" name="TextBox 164"/>
          <p:cNvSpPr txBox="1"/>
          <p:nvPr/>
        </p:nvSpPr>
        <p:spPr>
          <a:xfrm>
            <a:off x="5990999" y="3859738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(9)</a:t>
            </a:r>
            <a:endParaRPr lang="zh-TW" altLang="en-US" sz="1600" dirty="0"/>
          </a:p>
        </p:txBody>
      </p:sp>
      <p:sp>
        <p:nvSpPr>
          <p:cNvPr id="166" name="TextBox 165"/>
          <p:cNvSpPr txBox="1"/>
          <p:nvPr/>
        </p:nvSpPr>
        <p:spPr>
          <a:xfrm>
            <a:off x="2418191" y="4278374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(1</a:t>
            </a:r>
            <a:r>
              <a:rPr lang="en-US" altLang="zh-TW" sz="1600" dirty="0" smtClean="0"/>
              <a:t>),</a:t>
            </a:r>
            <a:r>
              <a:rPr lang="en-US" altLang="zh-TW" sz="1600" dirty="0" smtClean="0">
                <a:solidFill>
                  <a:srgbClr val="FF0000"/>
                </a:solidFill>
              </a:rPr>
              <a:t>(7)</a:t>
            </a:r>
            <a:r>
              <a:rPr lang="en-US" altLang="zh-TW" sz="1600" dirty="0" smtClean="0"/>
              <a:t>,(</a:t>
            </a:r>
            <a:r>
              <a:rPr lang="en-US" altLang="zh-TW" sz="1600" dirty="0" smtClean="0"/>
              <a:t>9)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67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0033"/>
              </p:ext>
            </p:extLst>
          </p:nvPr>
        </p:nvGraphicFramePr>
        <p:xfrm>
          <a:off x="3685917" y="4299218"/>
          <a:ext cx="9747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" name="Equation" r:id="rId28" imgW="799920" imgH="241200" progId="Equation.DSMT4">
                  <p:embed/>
                </p:oleObj>
              </mc:Choice>
              <mc:Fallback>
                <p:oleObj name="Equation" r:id="rId28" imgW="799920" imgH="241200" progId="Equation.DSMT4">
                  <p:embed/>
                  <p:pic>
                    <p:nvPicPr>
                      <p:cNvPr id="167" name="Object 16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685917" y="4299218"/>
                        <a:ext cx="9747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TextBox 167"/>
          <p:cNvSpPr txBox="1"/>
          <p:nvPr/>
        </p:nvSpPr>
        <p:spPr>
          <a:xfrm>
            <a:off x="4638404" y="4269311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(10)</a:t>
            </a:r>
            <a:endParaRPr lang="zh-TW" altLang="en-US" sz="1600" dirty="0"/>
          </a:p>
        </p:txBody>
      </p:sp>
      <p:sp>
        <p:nvSpPr>
          <p:cNvPr id="170" name="TextBox 169"/>
          <p:cNvSpPr txBox="1"/>
          <p:nvPr/>
        </p:nvSpPr>
        <p:spPr>
          <a:xfrm>
            <a:off x="2399015" y="4704681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(6),(9),(10)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71" name="Object 1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166023"/>
              </p:ext>
            </p:extLst>
          </p:nvPr>
        </p:nvGraphicFramePr>
        <p:xfrm>
          <a:off x="3625635" y="4732800"/>
          <a:ext cx="2282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" name="Equation" r:id="rId30" imgW="1879560" imgH="241200" progId="Equation.DSMT4">
                  <p:embed/>
                </p:oleObj>
              </mc:Choice>
              <mc:Fallback>
                <p:oleObj name="Equation" r:id="rId30" imgW="1879560" imgH="241200" progId="Equation.DSMT4">
                  <p:embed/>
                  <p:pic>
                    <p:nvPicPr>
                      <p:cNvPr id="171" name="Object 17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625635" y="4732800"/>
                        <a:ext cx="22828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875456"/>
              </p:ext>
            </p:extLst>
          </p:nvPr>
        </p:nvGraphicFramePr>
        <p:xfrm>
          <a:off x="3339153" y="5053138"/>
          <a:ext cx="1803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" name="Equation" r:id="rId32" imgW="1485720" imgH="241200" progId="Equation.DSMT4">
                  <p:embed/>
                </p:oleObj>
              </mc:Choice>
              <mc:Fallback>
                <p:oleObj name="Equation" r:id="rId32" imgW="1485720" imgH="241200" progId="Equation.DSMT4">
                  <p:embed/>
                  <p:pic>
                    <p:nvPicPr>
                      <p:cNvPr id="172" name="Object 17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339153" y="5053138"/>
                        <a:ext cx="18034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TextBox 172"/>
          <p:cNvSpPr txBox="1"/>
          <p:nvPr/>
        </p:nvSpPr>
        <p:spPr>
          <a:xfrm>
            <a:off x="5058575" y="5024095"/>
            <a:ext cx="524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(11)</a:t>
            </a:r>
            <a:endParaRPr lang="zh-TW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362569" y="5366550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(10)x2-(11)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75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07316"/>
              </p:ext>
            </p:extLst>
          </p:nvPr>
        </p:nvGraphicFramePr>
        <p:xfrm>
          <a:off x="3596328" y="5416675"/>
          <a:ext cx="95567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6" name="Equation" r:id="rId34" imgW="787320" imgH="203040" progId="Equation.DSMT4">
                  <p:embed/>
                </p:oleObj>
              </mc:Choice>
              <mc:Fallback>
                <p:oleObj name="Equation" r:id="rId34" imgW="787320" imgH="203040" progId="Equation.DSMT4">
                  <p:embed/>
                  <p:pic>
                    <p:nvPicPr>
                      <p:cNvPr id="175" name="Object 17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596328" y="5416675"/>
                        <a:ext cx="955675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Object 1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64905"/>
              </p:ext>
            </p:extLst>
          </p:nvPr>
        </p:nvGraphicFramePr>
        <p:xfrm>
          <a:off x="3385735" y="5696883"/>
          <a:ext cx="708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" name="Equation" r:id="rId36" imgW="583920" imgH="393480" progId="Equation.DSMT4">
                  <p:embed/>
                </p:oleObj>
              </mc:Choice>
              <mc:Fallback>
                <p:oleObj name="Equation" r:id="rId36" imgW="583920" imgH="393480" progId="Equation.DSMT4">
                  <p:embed/>
                  <p:pic>
                    <p:nvPicPr>
                      <p:cNvPr id="176" name="Object 17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385735" y="5696883"/>
                        <a:ext cx="7080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" name="TextBox 176"/>
          <p:cNvSpPr txBox="1"/>
          <p:nvPr/>
        </p:nvSpPr>
        <p:spPr>
          <a:xfrm>
            <a:off x="2692715" y="6238300"/>
            <a:ext cx="338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acceleration of block C is </a:t>
            </a:r>
            <a:r>
              <a:rPr lang="en-US" altLang="zh-TW" dirty="0" smtClean="0">
                <a:solidFill>
                  <a:srgbClr val="FF0000"/>
                </a:solidFill>
              </a:rPr>
              <a:t>g/2, </a:t>
            </a:r>
            <a:r>
              <a:rPr lang="en-US" altLang="zh-TW" dirty="0" smtClean="0"/>
              <a:t>moving downward.</a:t>
            </a:r>
            <a:endParaRPr lang="zh-TW" altLang="en-US" dirty="0"/>
          </a:p>
        </p:txBody>
      </p:sp>
      <p:sp>
        <p:nvSpPr>
          <p:cNvPr id="134" name="Rounded Rectangle 133"/>
          <p:cNvSpPr/>
          <p:nvPr/>
        </p:nvSpPr>
        <p:spPr>
          <a:xfrm>
            <a:off x="3149965" y="2741257"/>
            <a:ext cx="3499448" cy="717997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61243" y="3596239"/>
            <a:ext cx="9077623" cy="602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5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3568" y="127941"/>
            <a:ext cx="2091883" cy="1276655"/>
            <a:chOff x="5606535" y="2716079"/>
            <a:chExt cx="2091883" cy="1276655"/>
          </a:xfrm>
        </p:grpSpPr>
        <p:grpSp>
          <p:nvGrpSpPr>
            <p:cNvPr id="3" name="Group 2"/>
            <p:cNvGrpSpPr/>
            <p:nvPr/>
          </p:nvGrpSpPr>
          <p:grpSpPr>
            <a:xfrm>
              <a:off x="5606535" y="3026061"/>
              <a:ext cx="2091883" cy="966673"/>
              <a:chOff x="285765" y="4557356"/>
              <a:chExt cx="2091883" cy="96667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85765" y="5310964"/>
                <a:ext cx="2091883" cy="2130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1143987" y="4558481"/>
                <a:ext cx="488272" cy="485717"/>
                <a:chOff x="1369547" y="4363598"/>
                <a:chExt cx="488272" cy="485717"/>
              </a:xfrm>
            </p:grpSpPr>
            <p:sp>
              <p:nvSpPr>
                <p:cNvPr id="22" name="Right Triangle 21"/>
                <p:cNvSpPr/>
                <p:nvPr/>
              </p:nvSpPr>
              <p:spPr>
                <a:xfrm flipH="1">
                  <a:off x="1369547" y="4363598"/>
                  <a:ext cx="488272" cy="485717"/>
                </a:xfrm>
                <a:prstGeom prst="rtTriangle">
                  <a:avLst/>
                </a:prstGeom>
                <a:pattFill prst="wdUpDiag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594160" y="4633381"/>
                  <a:ext cx="196672" cy="189010"/>
                </a:xfrm>
                <a:prstGeom prst="ellipse">
                  <a:avLst/>
                </a:prstGeom>
                <a:solidFill>
                  <a:schemeClr val="bg1">
                    <a:alpha val="8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B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595842" y="4612854"/>
                <a:ext cx="978426" cy="234985"/>
                <a:chOff x="821402" y="4417971"/>
                <a:chExt cx="978426" cy="234985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flipV="1">
                  <a:off x="821402" y="4417971"/>
                  <a:ext cx="978426" cy="234985"/>
                </a:xfrm>
                <a:prstGeom prst="trapezoid">
                  <a:avLst>
                    <a:gd name="adj" fmla="val 100001"/>
                  </a:avLst>
                </a:prstGeom>
                <a:pattFill prst="ltHorz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1211542" y="4433811"/>
                  <a:ext cx="196672" cy="189010"/>
                </a:xfrm>
                <a:prstGeom prst="ellipse">
                  <a:avLst/>
                </a:prstGeom>
                <a:solidFill>
                  <a:schemeClr val="bg1">
                    <a:alpha val="87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C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36597" y="4557356"/>
                <a:ext cx="1195911" cy="739129"/>
                <a:chOff x="2713851" y="4336046"/>
                <a:chExt cx="1195911" cy="739129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713851" y="4336046"/>
                  <a:ext cx="1195911" cy="739129"/>
                  <a:chOff x="2713851" y="4336046"/>
                  <a:chExt cx="1195911" cy="739129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2714751" y="4336046"/>
                    <a:ext cx="488272" cy="485717"/>
                    <a:chOff x="761506" y="4363599"/>
                    <a:chExt cx="488272" cy="485717"/>
                  </a:xfrm>
                </p:grpSpPr>
                <p:sp>
                  <p:nvSpPr>
                    <p:cNvPr id="18" name="Right Triangle 17"/>
                    <p:cNvSpPr/>
                    <p:nvPr/>
                  </p:nvSpPr>
                  <p:spPr>
                    <a:xfrm>
                      <a:off x="761506" y="4363599"/>
                      <a:ext cx="488272" cy="485717"/>
                    </a:xfrm>
                    <a:prstGeom prst="rtTriangle">
                      <a:avLst/>
                    </a:prstGeom>
                    <a:pattFill prst="wdUpDiag">
                      <a:fgClr>
                        <a:schemeClr val="bg1">
                          <a:lumMod val="65000"/>
                        </a:schemeClr>
                      </a:fgClr>
                      <a:bgClr>
                        <a:schemeClr val="bg1"/>
                      </a:bgClr>
                    </a:patt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803326" y="4602377"/>
                      <a:ext cx="196672" cy="189010"/>
                    </a:xfrm>
                    <a:prstGeom prst="ellipse">
                      <a:avLst/>
                    </a:prstGeom>
                    <a:solidFill>
                      <a:schemeClr val="bg1">
                        <a:alpha val="87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7" name="Rectangle 16"/>
                  <p:cNvSpPr/>
                  <p:nvPr/>
                </p:nvSpPr>
                <p:spPr>
                  <a:xfrm>
                    <a:off x="2713851" y="4822246"/>
                    <a:ext cx="1195911" cy="252929"/>
                  </a:xfrm>
                  <a:prstGeom prst="rect">
                    <a:avLst/>
                  </a:prstGeom>
                  <a:pattFill prst="wdUpDiag">
                    <a:fgClr>
                      <a:schemeClr val="bg1">
                        <a:lumMod val="65000"/>
                      </a:schemeClr>
                    </a:fgClr>
                    <a:bgClr>
                      <a:schemeClr val="bg1"/>
                    </a:bgClr>
                  </a:patt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5" name="Rounded Rectangle 14"/>
                <p:cNvSpPr/>
                <p:nvPr/>
              </p:nvSpPr>
              <p:spPr>
                <a:xfrm>
                  <a:off x="2725137" y="4791117"/>
                  <a:ext cx="456213" cy="67765"/>
                </a:xfrm>
                <a:prstGeom prst="roundRect">
                  <a:avLst>
                    <a:gd name="adj" fmla="val 50000"/>
                  </a:avLst>
                </a:prstGeom>
                <a:pattFill prst="wdUpDiag">
                  <a:fgClr>
                    <a:schemeClr val="bg1">
                      <a:lumMod val="65000"/>
                    </a:schemeClr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2" name="Straight Arrow Connector 11"/>
              <p:cNvCxnSpPr>
                <a:stCxn id="17" idx="3"/>
              </p:cNvCxnSpPr>
              <p:nvPr/>
            </p:nvCxnSpPr>
            <p:spPr>
              <a:xfrm>
                <a:off x="1732508" y="5170021"/>
                <a:ext cx="486489" cy="106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89885" y="480068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TW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Arc 4"/>
            <p:cNvSpPr/>
            <p:nvPr/>
          </p:nvSpPr>
          <p:spPr>
            <a:xfrm flipH="1">
              <a:off x="5657849" y="2716079"/>
              <a:ext cx="378051" cy="366836"/>
            </a:xfrm>
            <a:prstGeom prst="arc">
              <a:avLst>
                <a:gd name="adj1" fmla="val 2849361"/>
                <a:gd name="adj2" fmla="val 5410218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75989" y="2760998"/>
              <a:ext cx="4026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45⁰</a:t>
              </a:r>
              <a:endParaRPr lang="zh-TW" altLang="en-US" sz="1200" dirty="0"/>
            </a:p>
          </p:txBody>
        </p:sp>
        <p:sp>
          <p:nvSpPr>
            <p:cNvPr id="7" name="Arc 6"/>
            <p:cNvSpPr/>
            <p:nvPr/>
          </p:nvSpPr>
          <p:spPr>
            <a:xfrm>
              <a:off x="5608318" y="2740682"/>
              <a:ext cx="378051" cy="366836"/>
            </a:xfrm>
            <a:prstGeom prst="arc">
              <a:avLst>
                <a:gd name="adj1" fmla="val 705514"/>
                <a:gd name="adj2" fmla="val 3158281"/>
              </a:avLst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686546" y="-56083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X(c) </a:t>
            </a:r>
            <a:endParaRPr lang="zh-TW" altLang="en-US" dirty="0"/>
          </a:p>
        </p:txBody>
      </p:sp>
      <p:grpSp>
        <p:nvGrpSpPr>
          <p:cNvPr id="66" name="群組 65"/>
          <p:cNvGrpSpPr/>
          <p:nvPr/>
        </p:nvGrpSpPr>
        <p:grpSpPr>
          <a:xfrm>
            <a:off x="4908122" y="37643"/>
            <a:ext cx="1200593" cy="1569428"/>
            <a:chOff x="1389866" y="1483382"/>
            <a:chExt cx="1200593" cy="1569428"/>
          </a:xfrm>
        </p:grpSpPr>
        <p:grpSp>
          <p:nvGrpSpPr>
            <p:cNvPr id="50" name="Group 49"/>
            <p:cNvGrpSpPr/>
            <p:nvPr/>
          </p:nvGrpSpPr>
          <p:grpSpPr>
            <a:xfrm>
              <a:off x="1389866" y="1522773"/>
              <a:ext cx="1200593" cy="1194176"/>
              <a:chOff x="145809" y="3606394"/>
              <a:chExt cx="1200593" cy="1194176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69683" y="3606394"/>
                <a:ext cx="902503" cy="1127447"/>
                <a:chOff x="390655" y="3015867"/>
                <a:chExt cx="902503" cy="1127447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55861" y="3082695"/>
                  <a:ext cx="607213" cy="1060619"/>
                  <a:chOff x="1446612" y="4299549"/>
                  <a:chExt cx="607213" cy="1060619"/>
                </a:xfrm>
              </p:grpSpPr>
              <p:cxnSp>
                <p:nvCxnSpPr>
                  <p:cNvPr id="59" name="Straight Arrow Connector 58"/>
                  <p:cNvCxnSpPr/>
                  <p:nvPr/>
                </p:nvCxnSpPr>
                <p:spPr>
                  <a:xfrm flipV="1">
                    <a:off x="1446612" y="4901819"/>
                    <a:ext cx="607213" cy="15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1726822" y="4299549"/>
                    <a:ext cx="0" cy="1060619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TextBox 56"/>
                <p:cNvSpPr txBox="1"/>
                <p:nvPr/>
              </p:nvSpPr>
              <p:spPr>
                <a:xfrm>
                  <a:off x="993076" y="354575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90655" y="301586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478879" y="4040670"/>
                <a:ext cx="240259" cy="23011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145809" y="383788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/>
                  <a:t>2</a:t>
                </a:r>
                <a:endParaRPr lang="zh-TW" altLang="en-US" b="1" i="1" baseline="-25000" dirty="0"/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719138" y="4272881"/>
                <a:ext cx="0" cy="4326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20910" y="4431238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2Mg</a:t>
                </a:r>
                <a:endParaRPr lang="zh-TW" altLang="en-US" b="1" i="1" baseline="-250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 flipV="1">
              <a:off x="1961406" y="1836321"/>
              <a:ext cx="341646" cy="36381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2132229" y="14833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/>
                <a:t>N</a:t>
              </a:r>
              <a:r>
                <a:rPr lang="en-US" altLang="zh-TW" b="1" i="1" baseline="-25000" dirty="0" smtClean="0"/>
                <a:t>1</a:t>
              </a:r>
              <a:endParaRPr lang="zh-TW" altLang="en-US" b="1" i="1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75372" y="268347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Block C</a:t>
              </a:r>
              <a:endParaRPr lang="zh-TW" altLang="en-US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83739" y="1551301"/>
            <a:ext cx="896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Block D, </a:t>
            </a:r>
            <a:endParaRPr lang="zh-TW" altLang="en-US" sz="1600" dirty="0"/>
          </a:p>
        </p:txBody>
      </p: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345587"/>
              </p:ext>
            </p:extLst>
          </p:nvPr>
        </p:nvGraphicFramePr>
        <p:xfrm>
          <a:off x="1281301" y="1522881"/>
          <a:ext cx="910803" cy="32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7" name="Equation" r:id="rId3" imgW="749160" imgH="266400" progId="Equation.DSMT4">
                  <p:embed/>
                </p:oleObj>
              </mc:Choice>
              <mc:Fallback>
                <p:oleObj name="Equation" r:id="rId3" imgW="749160" imgH="266400" progId="Equation.DSMT4">
                  <p:embed/>
                  <p:pic>
                    <p:nvPicPr>
                      <p:cNvPr id="78" name="Object 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1301" y="1522881"/>
                        <a:ext cx="910803" cy="32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25587"/>
              </p:ext>
            </p:extLst>
          </p:nvPr>
        </p:nvGraphicFramePr>
        <p:xfrm>
          <a:off x="500143" y="1834656"/>
          <a:ext cx="16986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8" name="Equation" r:id="rId5" imgW="1396800" imgH="253800" progId="Equation.DSMT4">
                  <p:embed/>
                </p:oleObj>
              </mc:Choice>
              <mc:Fallback>
                <p:oleObj name="Equation" r:id="rId5" imgW="1396800" imgH="253800" progId="Equation.DSMT4">
                  <p:embed/>
                  <p:pic>
                    <p:nvPicPr>
                      <p:cNvPr id="79" name="Object 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143" y="1834656"/>
                        <a:ext cx="169862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84371"/>
              </p:ext>
            </p:extLst>
          </p:nvPr>
        </p:nvGraphicFramePr>
        <p:xfrm>
          <a:off x="485923" y="2129232"/>
          <a:ext cx="23574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9" name="Equation" r:id="rId7" imgW="1942920" imgH="253800" progId="Equation.DSMT4">
                  <p:embed/>
                </p:oleObj>
              </mc:Choice>
              <mc:Fallback>
                <p:oleObj name="Equation" r:id="rId7" imgW="1942920" imgH="253800" progId="Equation.DSMT4">
                  <p:embed/>
                  <p:pic>
                    <p:nvPicPr>
                      <p:cNvPr id="80" name="Object 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23" y="2129232"/>
                        <a:ext cx="2357438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024660" y="2940163"/>
            <a:ext cx="1999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Conditions of motion:</a:t>
            </a:r>
            <a:endParaRPr lang="zh-TW" altLang="en-US" sz="1600" dirty="0"/>
          </a:p>
        </p:txBody>
      </p:sp>
      <p:graphicFrame>
        <p:nvGraphicFramePr>
          <p:cNvPr id="90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56273"/>
              </p:ext>
            </p:extLst>
          </p:nvPr>
        </p:nvGraphicFramePr>
        <p:xfrm>
          <a:off x="3284997" y="3257753"/>
          <a:ext cx="13763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0" name="Equation" r:id="rId9" imgW="1130040" imgH="241200" progId="Equation.DSMT4">
                  <p:embed/>
                </p:oleObj>
              </mc:Choice>
              <mc:Fallback>
                <p:oleObj name="Equation" r:id="rId9" imgW="1130040" imgH="241200" progId="Equation.DSMT4">
                  <p:embed/>
                  <p:pic>
                    <p:nvPicPr>
                      <p:cNvPr id="90" name="Object 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4997" y="3257753"/>
                        <a:ext cx="1376362" cy="2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66268"/>
              </p:ext>
            </p:extLst>
          </p:nvPr>
        </p:nvGraphicFramePr>
        <p:xfrm>
          <a:off x="3277217" y="3530868"/>
          <a:ext cx="617537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1" name="Equation" r:id="rId11" imgW="507960" imgH="241200" progId="Equation.DSMT4">
                  <p:embed/>
                </p:oleObj>
              </mc:Choice>
              <mc:Fallback>
                <p:oleObj name="Equation" r:id="rId11" imgW="507960" imgH="241200" progId="Equation.DSMT4">
                  <p:embed/>
                  <p:pic>
                    <p:nvPicPr>
                      <p:cNvPr id="91" name="Object 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7217" y="3530868"/>
                        <a:ext cx="617537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110135" y="182822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(1)</a:t>
            </a:r>
            <a:endParaRPr lang="zh-TW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2733693" y="21026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(2)</a:t>
            </a:r>
            <a:endParaRPr lang="zh-TW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4847896" y="321713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(7)</a:t>
            </a:r>
            <a:endParaRPr lang="zh-TW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3841942" y="349232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(8)</a:t>
            </a:r>
            <a:endParaRPr lang="zh-TW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3167193" y="4406866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(7),(3)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9078"/>
              </p:ext>
            </p:extLst>
          </p:nvPr>
        </p:nvGraphicFramePr>
        <p:xfrm>
          <a:off x="3999811" y="4425881"/>
          <a:ext cx="9413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2" name="Equation" r:id="rId13" imgW="774360" imgH="253800" progId="Equation.DSMT4">
                  <p:embed/>
                </p:oleObj>
              </mc:Choice>
              <mc:Fallback>
                <p:oleObj name="Equation" r:id="rId13" imgW="774360" imgH="253800" progId="Equation.DSMT4">
                  <p:embed/>
                  <p:pic>
                    <p:nvPicPr>
                      <p:cNvPr id="101" name="Object 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9811" y="4425881"/>
                        <a:ext cx="941387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170920" y="4706161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(7),(5)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42143"/>
              </p:ext>
            </p:extLst>
          </p:nvPr>
        </p:nvGraphicFramePr>
        <p:xfrm>
          <a:off x="3954261" y="4721170"/>
          <a:ext cx="1389063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3" name="Equation" r:id="rId15" imgW="1143000" imgH="253800" progId="Equation.DSMT4">
                  <p:embed/>
                </p:oleObj>
              </mc:Choice>
              <mc:Fallback>
                <p:oleObj name="Equation" r:id="rId15" imgW="1143000" imgH="253800" progId="Equation.DSMT4">
                  <p:embed/>
                  <p:pic>
                    <p:nvPicPr>
                      <p:cNvPr id="103" name="Object 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54261" y="4721170"/>
                        <a:ext cx="1389063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941198" y="435609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(9)</a:t>
            </a:r>
            <a:endParaRPr lang="zh-TW" alt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296799" y="4683284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(10)</a:t>
            </a:r>
            <a:endParaRPr lang="zh-TW" alt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87976" y="504581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(9),(10)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endParaRPr lang="zh-TW" altLang="en-US" sz="1600" dirty="0"/>
          </a:p>
        </p:txBody>
      </p:sp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22321"/>
              </p:ext>
            </p:extLst>
          </p:nvPr>
        </p:nvGraphicFramePr>
        <p:xfrm>
          <a:off x="4143259" y="5074807"/>
          <a:ext cx="1004887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4" name="Equation" r:id="rId17" imgW="825480" imgH="253800" progId="Equation.DSMT4">
                  <p:embed/>
                </p:oleObj>
              </mc:Choice>
              <mc:Fallback>
                <p:oleObj name="Equation" r:id="rId17" imgW="825480" imgH="253800" progId="Equation.DSMT4">
                  <p:embed/>
                  <p:pic>
                    <p:nvPicPr>
                      <p:cNvPr id="108" name="Object 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43259" y="5074807"/>
                        <a:ext cx="1004887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986549"/>
              </p:ext>
            </p:extLst>
          </p:nvPr>
        </p:nvGraphicFramePr>
        <p:xfrm>
          <a:off x="3999811" y="5429211"/>
          <a:ext cx="10509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5" name="Equation" r:id="rId19" imgW="863280" imgH="228600" progId="Equation.DSMT4">
                  <p:embed/>
                </p:oleObj>
              </mc:Choice>
              <mc:Fallback>
                <p:oleObj name="Equation" r:id="rId19" imgW="863280" imgH="228600" progId="Equation.DSMT4">
                  <p:embed/>
                  <p:pic>
                    <p:nvPicPr>
                      <p:cNvPr id="109" name="Object 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9811" y="5429211"/>
                        <a:ext cx="105092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群組 64"/>
          <p:cNvGrpSpPr/>
          <p:nvPr/>
        </p:nvGrpSpPr>
        <p:grpSpPr>
          <a:xfrm>
            <a:off x="2603634" y="171158"/>
            <a:ext cx="1500421" cy="1513975"/>
            <a:chOff x="18258" y="1538835"/>
            <a:chExt cx="1500421" cy="1513975"/>
          </a:xfrm>
        </p:grpSpPr>
        <p:grpSp>
          <p:nvGrpSpPr>
            <p:cNvPr id="24" name="Group 23"/>
            <p:cNvGrpSpPr/>
            <p:nvPr/>
          </p:nvGrpSpPr>
          <p:grpSpPr>
            <a:xfrm>
              <a:off x="18258" y="1538835"/>
              <a:ext cx="1500421" cy="1384951"/>
              <a:chOff x="61310" y="3606394"/>
              <a:chExt cx="1500421" cy="138495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69683" y="3606394"/>
                <a:ext cx="1192048" cy="1127447"/>
                <a:chOff x="390655" y="3015867"/>
                <a:chExt cx="1192048" cy="1127447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455861" y="3082695"/>
                  <a:ext cx="1062725" cy="1060619"/>
                  <a:chOff x="1446612" y="4299549"/>
                  <a:chExt cx="1062725" cy="1060619"/>
                </a:xfrm>
              </p:grpSpPr>
              <p:cxnSp>
                <p:nvCxnSpPr>
                  <p:cNvPr id="35" name="Straight Arrow Connector 34"/>
                  <p:cNvCxnSpPr/>
                  <p:nvPr/>
                </p:nvCxnSpPr>
                <p:spPr>
                  <a:xfrm flipV="1">
                    <a:off x="1446612" y="4898924"/>
                    <a:ext cx="1062725" cy="3051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 flipV="1">
                    <a:off x="1726822" y="4299549"/>
                    <a:ext cx="0" cy="1060619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1282621" y="363577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90655" y="301586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85075" y="4275492"/>
                <a:ext cx="330026" cy="32014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61310" y="4268543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 smtClean="0"/>
                  <a:t>1</a:t>
                </a:r>
                <a:endParaRPr lang="zh-TW" altLang="en-US" b="1" i="1" baseline="-25000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>
                <a:off x="719138" y="4272881"/>
                <a:ext cx="0" cy="4326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711061" y="3831579"/>
                <a:ext cx="8077" cy="44130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90377" y="4622013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8Mg</a:t>
                </a:r>
                <a:endParaRPr lang="zh-TW" altLang="en-US" b="1" i="1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98206" y="3661238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 smtClean="0"/>
                  <a:t>D</a:t>
                </a:r>
                <a:endParaRPr lang="zh-TW" altLang="en-US" b="1" i="1" baseline="-25000" dirty="0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>
              <a:off x="686546" y="2202589"/>
              <a:ext cx="446251" cy="244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919176" y="185045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/>
                <a:t>F</a:t>
              </a:r>
              <a:endParaRPr lang="zh-TW" altLang="en-US" b="1" i="1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1337" y="2683478"/>
              <a:ext cx="881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Block D</a:t>
              </a:r>
              <a:endParaRPr lang="zh-TW" altLang="en-US" dirty="0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743207" y="2206563"/>
              <a:ext cx="0" cy="4326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759054" y="232427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i="1" dirty="0" smtClean="0"/>
                <a:t>N</a:t>
              </a:r>
              <a:r>
                <a:rPr lang="en-US" altLang="zh-TW" b="1" i="1" baseline="-25000" dirty="0"/>
                <a:t>B</a:t>
              </a:r>
              <a:endParaRPr lang="zh-TW" altLang="en-US" b="1" i="1" baseline="-250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7475899" y="77638"/>
            <a:ext cx="1177914" cy="1576145"/>
            <a:chOff x="7475899" y="77638"/>
            <a:chExt cx="1177914" cy="1576145"/>
          </a:xfrm>
        </p:grpSpPr>
        <p:grpSp>
          <p:nvGrpSpPr>
            <p:cNvPr id="37" name="Group 36"/>
            <p:cNvGrpSpPr/>
            <p:nvPr/>
          </p:nvGrpSpPr>
          <p:grpSpPr>
            <a:xfrm>
              <a:off x="7475899" y="77638"/>
              <a:ext cx="1076330" cy="1238687"/>
              <a:chOff x="231885" y="3606394"/>
              <a:chExt cx="1076330" cy="123868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69683" y="3606394"/>
                <a:ext cx="902503" cy="1127447"/>
                <a:chOff x="390655" y="3015867"/>
                <a:chExt cx="902503" cy="1127447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455861" y="3082695"/>
                  <a:ext cx="607213" cy="1060619"/>
                  <a:chOff x="1446612" y="4299549"/>
                  <a:chExt cx="607213" cy="1060619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1446612" y="4901819"/>
                    <a:ext cx="607213" cy="15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1726822" y="4299549"/>
                    <a:ext cx="0" cy="1060619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/>
                <p:cNvSpPr txBox="1"/>
                <p:nvPr/>
              </p:nvSpPr>
              <p:spPr>
                <a:xfrm>
                  <a:off x="993076" y="354575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390655" y="3015867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b="1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TW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9" name="Straight Arrow Connector 38"/>
              <p:cNvCxnSpPr/>
              <p:nvPr/>
            </p:nvCxnSpPr>
            <p:spPr>
              <a:xfrm>
                <a:off x="711735" y="4281243"/>
                <a:ext cx="240259" cy="23011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892717" y="435111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/>
                  <a:t>2</a:t>
                </a:r>
                <a:endParaRPr lang="zh-TW" altLang="en-US" b="1" i="1" baseline="-25000" dirty="0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19138" y="4272881"/>
                <a:ext cx="0" cy="432638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711061" y="3831579"/>
                <a:ext cx="8077" cy="441302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31885" y="4475749"/>
                <a:ext cx="508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Mg</a:t>
                </a:r>
                <a:endParaRPr lang="zh-TW" altLang="en-US" b="1" i="1" baseline="-25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98206" y="3661238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i="1" dirty="0" smtClean="0"/>
                  <a:t>N</a:t>
                </a:r>
                <a:r>
                  <a:rPr lang="en-US" altLang="zh-TW" b="1" i="1" baseline="-25000" dirty="0"/>
                  <a:t>B</a:t>
                </a:r>
                <a:endParaRPr lang="zh-TW" altLang="en-US" b="1" i="1" baseline="-25000" dirty="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7781458" y="1284451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Block B</a:t>
              </a:r>
              <a:endParaRPr lang="zh-TW" alt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727338" y="1720578"/>
            <a:ext cx="2319692" cy="905335"/>
            <a:chOff x="35165" y="4004912"/>
            <a:chExt cx="2319692" cy="905335"/>
          </a:xfrm>
        </p:grpSpPr>
        <p:sp>
          <p:nvSpPr>
            <p:cNvPr id="81" name="TextBox 80"/>
            <p:cNvSpPr txBox="1"/>
            <p:nvPr/>
          </p:nvSpPr>
          <p:spPr>
            <a:xfrm>
              <a:off x="35165" y="4004912"/>
              <a:ext cx="885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Block B, </a:t>
              </a:r>
              <a:endParaRPr lang="zh-TW" altLang="en-US" sz="1600" dirty="0"/>
            </a:p>
          </p:txBody>
        </p:sp>
        <p:graphicFrame>
          <p:nvGraphicFramePr>
            <p:cNvPr id="82" name="Object 81"/>
            <p:cNvGraphicFramePr>
              <a:graphicFrameLocks noChangeAspect="1"/>
            </p:cNvGraphicFramePr>
            <p:nvPr>
              <p:extLst/>
            </p:nvPr>
          </p:nvGraphicFramePr>
          <p:xfrm>
            <a:off x="976743" y="4024001"/>
            <a:ext cx="910803" cy="324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6" name="Equation" r:id="rId21" imgW="749160" imgH="266400" progId="Equation.DSMT4">
                    <p:embed/>
                  </p:oleObj>
                </mc:Choice>
                <mc:Fallback>
                  <p:oleObj name="Equation" r:id="rId21" imgW="749160" imgH="266400" progId="Equation.DSMT4">
                    <p:embed/>
                    <p:pic>
                      <p:nvPicPr>
                        <p:cNvPr id="82" name="Object 8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76743" y="4024001"/>
                          <a:ext cx="910803" cy="3245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/>
            <p:cNvGraphicFramePr>
              <a:graphicFrameLocks noChangeAspect="1"/>
            </p:cNvGraphicFramePr>
            <p:nvPr>
              <p:extLst/>
            </p:nvPr>
          </p:nvGraphicFramePr>
          <p:xfrm>
            <a:off x="175235" y="4314475"/>
            <a:ext cx="1311275" cy="309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7" name="Equation" r:id="rId23" imgW="1079280" imgH="253800" progId="Equation.DSMT4">
                    <p:embed/>
                  </p:oleObj>
                </mc:Choice>
                <mc:Fallback>
                  <p:oleObj name="Equation" r:id="rId23" imgW="1079280" imgH="253800" progId="Equation.DSMT4">
                    <p:embed/>
                    <p:pic>
                      <p:nvPicPr>
                        <p:cNvPr id="83" name="Object 8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75235" y="4314475"/>
                          <a:ext cx="1311275" cy="3095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/>
            <p:cNvGraphicFramePr>
              <a:graphicFrameLocks noChangeAspect="1"/>
            </p:cNvGraphicFramePr>
            <p:nvPr>
              <p:extLst/>
            </p:nvPr>
          </p:nvGraphicFramePr>
          <p:xfrm>
            <a:off x="139609" y="4589513"/>
            <a:ext cx="1881187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8" name="Equation" r:id="rId25" imgW="1549080" imgH="253800" progId="Equation.DSMT4">
                    <p:embed/>
                  </p:oleObj>
                </mc:Choice>
                <mc:Fallback>
                  <p:oleObj name="Equation" r:id="rId25" imgW="1549080" imgH="253800" progId="Equation.DSMT4">
                    <p:embed/>
                    <p:pic>
                      <p:nvPicPr>
                        <p:cNvPr id="84" name="Object 8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9609" y="4589513"/>
                          <a:ext cx="1881187" cy="309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1481629" y="4311585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(3)</a:t>
              </a:r>
              <a:endParaRPr lang="zh-TW" altLang="en-US" sz="16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940961" y="4571693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(4)</a:t>
              </a:r>
              <a:endParaRPr lang="zh-TW" alt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625993" y="1747564"/>
            <a:ext cx="3074155" cy="939202"/>
            <a:chOff x="65159" y="4908365"/>
            <a:chExt cx="3074155" cy="939202"/>
          </a:xfrm>
        </p:grpSpPr>
        <p:sp>
          <p:nvSpPr>
            <p:cNvPr id="85" name="TextBox 84"/>
            <p:cNvSpPr txBox="1"/>
            <p:nvPr/>
          </p:nvSpPr>
          <p:spPr>
            <a:xfrm>
              <a:off x="65159" y="4940896"/>
              <a:ext cx="884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Block C, </a:t>
              </a:r>
              <a:endParaRPr lang="zh-TW" altLang="en-US" sz="1600" dirty="0"/>
            </a:p>
          </p:txBody>
        </p:sp>
        <p:graphicFrame>
          <p:nvGraphicFramePr>
            <p:cNvPr id="86" name="Object 85"/>
            <p:cNvGraphicFramePr>
              <a:graphicFrameLocks noChangeAspect="1"/>
            </p:cNvGraphicFramePr>
            <p:nvPr>
              <p:extLst/>
            </p:nvPr>
          </p:nvGraphicFramePr>
          <p:xfrm>
            <a:off x="909671" y="4908365"/>
            <a:ext cx="910803" cy="324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59" name="Equation" r:id="rId27" imgW="749160" imgH="266400" progId="Equation.DSMT4">
                    <p:embed/>
                  </p:oleObj>
                </mc:Choice>
                <mc:Fallback>
                  <p:oleObj name="Equation" r:id="rId27" imgW="749160" imgH="266400" progId="Equation.DSMT4">
                    <p:embed/>
                    <p:pic>
                      <p:nvPicPr>
                        <p:cNvPr id="86" name="Object 8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909671" y="4908365"/>
                          <a:ext cx="910803" cy="3245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/>
            <p:cNvGraphicFramePr>
              <a:graphicFrameLocks noChangeAspect="1"/>
            </p:cNvGraphicFramePr>
            <p:nvPr>
              <p:extLst/>
            </p:nvPr>
          </p:nvGraphicFramePr>
          <p:xfrm>
            <a:off x="128067" y="5231617"/>
            <a:ext cx="2193925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60" name="Equation" r:id="rId29" imgW="1803240" imgH="266400" progId="Equation.DSMT4">
                    <p:embed/>
                  </p:oleObj>
                </mc:Choice>
                <mc:Fallback>
                  <p:oleObj name="Equation" r:id="rId29" imgW="1803240" imgH="266400" progId="Equation.DSMT4">
                    <p:embed/>
                    <p:pic>
                      <p:nvPicPr>
                        <p:cNvPr id="87" name="Object 86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28067" y="5231617"/>
                          <a:ext cx="2193925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/>
            <p:cNvGraphicFramePr>
              <a:graphicFrameLocks noChangeAspect="1"/>
            </p:cNvGraphicFramePr>
            <p:nvPr>
              <p:extLst/>
            </p:nvPr>
          </p:nvGraphicFramePr>
          <p:xfrm>
            <a:off x="115367" y="5522130"/>
            <a:ext cx="2714625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61" name="Equation" r:id="rId31" imgW="2234880" imgH="266400" progId="Equation.DSMT4">
                    <p:embed/>
                  </p:oleObj>
                </mc:Choice>
                <mc:Fallback>
                  <p:oleObj name="Equation" r:id="rId31" imgW="2234880" imgH="266400" progId="Equation.DSMT4">
                    <p:embed/>
                    <p:pic>
                      <p:nvPicPr>
                        <p:cNvPr id="88" name="Object 87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15367" y="5522130"/>
                          <a:ext cx="2714625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TextBox 95"/>
            <p:cNvSpPr txBox="1"/>
            <p:nvPr/>
          </p:nvSpPr>
          <p:spPr>
            <a:xfrm>
              <a:off x="2315117" y="5184972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(5)</a:t>
              </a:r>
              <a:endParaRPr lang="zh-TW" altLang="en-US" sz="16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725418" y="5508287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dirty="0" smtClean="0"/>
                <a:t>(6)</a:t>
              </a:r>
              <a:endParaRPr lang="zh-TW" altLang="en-US" sz="1600" dirty="0"/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2709263" y="2983813"/>
            <a:ext cx="3009911" cy="875121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0" name="直線接點 119"/>
          <p:cNvCxnSpPr/>
          <p:nvPr/>
        </p:nvCxnSpPr>
        <p:spPr>
          <a:xfrm>
            <a:off x="-86112" y="4047367"/>
            <a:ext cx="9077623" cy="602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59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5"/>
          <p:cNvGrpSpPr/>
          <p:nvPr/>
        </p:nvGrpSpPr>
        <p:grpSpPr>
          <a:xfrm>
            <a:off x="3576873" y="152153"/>
            <a:ext cx="1206001" cy="1704784"/>
            <a:chOff x="6627938" y="188640"/>
            <a:chExt cx="1577105" cy="2149748"/>
          </a:xfrm>
        </p:grpSpPr>
        <p:grpSp>
          <p:nvGrpSpPr>
            <p:cNvPr id="18" name="Group 61"/>
            <p:cNvGrpSpPr/>
            <p:nvPr/>
          </p:nvGrpSpPr>
          <p:grpSpPr>
            <a:xfrm>
              <a:off x="7221613" y="188640"/>
              <a:ext cx="983430" cy="2149748"/>
              <a:chOff x="6068938" y="260620"/>
              <a:chExt cx="983430" cy="2149748"/>
            </a:xfrm>
          </p:grpSpPr>
          <p:graphicFrame>
            <p:nvGraphicFramePr>
              <p:cNvPr id="21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286350" y="1862680"/>
              <a:ext cx="671513" cy="5476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9" name="Equation" r:id="rId3" imgW="317500" imgH="241300" progId="Equation.DSMT4">
                      <p:embed/>
                    </p:oleObj>
                  </mc:Choice>
                  <mc:Fallback>
                    <p:oleObj name="Equation" r:id="rId3" imgW="317500" imgH="241300" progId="Equation.DSMT4">
                      <p:embed/>
                      <p:pic>
                        <p:nvPicPr>
                          <p:cNvPr id="21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6350" y="1862680"/>
                            <a:ext cx="671513" cy="5476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Oval 71"/>
              <p:cNvSpPr/>
              <p:nvPr/>
            </p:nvSpPr>
            <p:spPr>
              <a:xfrm>
                <a:off x="6068938" y="1183473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72"/>
              <p:cNvCxnSpPr/>
              <p:nvPr/>
            </p:nvCxnSpPr>
            <p:spPr>
              <a:xfrm>
                <a:off x="6212954" y="1327489"/>
                <a:ext cx="0" cy="864096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73"/>
              <p:cNvCxnSpPr/>
              <p:nvPr/>
            </p:nvCxnSpPr>
            <p:spPr>
              <a:xfrm flipV="1">
                <a:off x="6212954" y="487657"/>
                <a:ext cx="402159" cy="839833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5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731693" y="260620"/>
              <a:ext cx="320675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0" name="Equation" r:id="rId5" imgW="152400" imgH="152400" progId="Equation.DSMT4">
                      <p:embed/>
                    </p:oleObj>
                  </mc:Choice>
                  <mc:Fallback>
                    <p:oleObj name="Equation" r:id="rId5" imgW="152400" imgH="152400" progId="Equation.DSMT4">
                      <p:embed/>
                      <p:pic>
                        <p:nvPicPr>
                          <p:cNvPr id="25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31693" y="260620"/>
                            <a:ext cx="320675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183311" y="620660"/>
              <a:ext cx="26035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1" name="Equation" r:id="rId7" imgW="139700" imgH="177800" progId="Equation.DSMT4">
                      <p:embed/>
                    </p:oleObj>
                  </mc:Choice>
                  <mc:Fallback>
                    <p:oleObj name="Equation" r:id="rId7" imgW="139700" imgH="177800" progId="Equation.DSMT4">
                      <p:embed/>
                      <p:pic>
                        <p:nvPicPr>
                          <p:cNvPr id="26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83311" y="620660"/>
                            <a:ext cx="260350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" name="Straight Arrow Connector 80"/>
            <p:cNvCxnSpPr/>
            <p:nvPr/>
          </p:nvCxnSpPr>
          <p:spPr>
            <a:xfrm>
              <a:off x="7345171" y="415677"/>
              <a:ext cx="0" cy="864096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81"/>
            <p:cNvSpPr txBox="1"/>
            <p:nvPr/>
          </p:nvSpPr>
          <p:spPr>
            <a:xfrm>
              <a:off x="6627938" y="347601"/>
              <a:ext cx="652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latin typeface="Times New Roman"/>
                  <a:cs typeface="Times New Roman"/>
                </a:rPr>
                <a:t>m</a:t>
              </a:r>
              <a:r>
                <a:rPr lang="en-US" sz="2000" b="1" baseline="-25000" dirty="0" smtClean="0">
                  <a:latin typeface="Times New Roman"/>
                  <a:cs typeface="Times New Roman"/>
                </a:rPr>
                <a:t>2</a:t>
              </a:r>
              <a:r>
                <a:rPr lang="en-US" sz="2000" b="1" dirty="0" smtClean="0">
                  <a:latin typeface="Times New Roman"/>
                  <a:cs typeface="Times New Roman"/>
                </a:rPr>
                <a:t>:</a:t>
              </a:r>
              <a:endParaRPr lang="en-US" sz="2000" b="1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7" name="Group 13"/>
          <p:cNvGrpSpPr/>
          <p:nvPr/>
        </p:nvGrpSpPr>
        <p:grpSpPr>
          <a:xfrm>
            <a:off x="1035776" y="105941"/>
            <a:ext cx="1369603" cy="1656467"/>
            <a:chOff x="5272605" y="260676"/>
            <a:chExt cx="1732888" cy="2291486"/>
          </a:xfrm>
        </p:grpSpPr>
        <p:grpSp>
          <p:nvGrpSpPr>
            <p:cNvPr id="28" name="Group 28"/>
            <p:cNvGrpSpPr/>
            <p:nvPr/>
          </p:nvGrpSpPr>
          <p:grpSpPr>
            <a:xfrm>
              <a:off x="5983492" y="260676"/>
              <a:ext cx="1022001" cy="2291486"/>
              <a:chOff x="5970589" y="233012"/>
              <a:chExt cx="1022001" cy="2291486"/>
            </a:xfrm>
          </p:grpSpPr>
          <p:graphicFrame>
            <p:nvGraphicFramePr>
              <p:cNvPr id="30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5970589" y="2060848"/>
              <a:ext cx="545628" cy="463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2" name="Equation" r:id="rId9" imgW="304800" imgH="241300" progId="Equation.DSMT4">
                      <p:embed/>
                    </p:oleObj>
                  </mc:Choice>
                  <mc:Fallback>
                    <p:oleObj name="Equation" r:id="rId9" imgW="304800" imgH="241300" progId="Equation.DSMT4">
                      <p:embed/>
                      <p:pic>
                        <p:nvPicPr>
                          <p:cNvPr id="3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70589" y="2060848"/>
                            <a:ext cx="545628" cy="463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Oval 42"/>
              <p:cNvSpPr/>
              <p:nvPr/>
            </p:nvSpPr>
            <p:spPr>
              <a:xfrm>
                <a:off x="6068938" y="1183473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44"/>
              <p:cNvCxnSpPr/>
              <p:nvPr/>
            </p:nvCxnSpPr>
            <p:spPr>
              <a:xfrm>
                <a:off x="6212954" y="1327489"/>
                <a:ext cx="0" cy="864096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46"/>
              <p:cNvCxnSpPr/>
              <p:nvPr/>
            </p:nvCxnSpPr>
            <p:spPr>
              <a:xfrm flipV="1">
                <a:off x="6212954" y="548708"/>
                <a:ext cx="0" cy="778782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4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337730" y="233012"/>
              <a:ext cx="322502" cy="3876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3" name="Equation" r:id="rId11" imgW="215900" imgH="241300" progId="Equation.DSMT4">
                      <p:embed/>
                    </p:oleObj>
                  </mc:Choice>
                  <mc:Fallback>
                    <p:oleObj name="Equation" r:id="rId11" imgW="215900" imgH="241300" progId="Equation.DSMT4">
                      <p:embed/>
                      <p:pic>
                        <p:nvPicPr>
                          <p:cNvPr id="34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37730" y="233012"/>
                            <a:ext cx="322502" cy="3876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Straight Arrow Connector 49"/>
              <p:cNvCxnSpPr/>
              <p:nvPr/>
            </p:nvCxnSpPr>
            <p:spPr>
              <a:xfrm flipH="1">
                <a:off x="6228186" y="1340769"/>
                <a:ext cx="764404" cy="0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6674946" y="943769"/>
              <a:ext cx="282575" cy="250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4" name="Equation" r:id="rId13" imgW="152400" imgH="152400" progId="Equation.DSMT4">
                      <p:embed/>
                    </p:oleObj>
                  </mc:Choice>
                  <mc:Fallback>
                    <p:oleObj name="Equation" r:id="rId13" imgW="152400" imgH="152400" progId="Equation.DSMT4">
                      <p:embed/>
                      <p:pic>
                        <p:nvPicPr>
                          <p:cNvPr id="38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74946" y="943769"/>
                            <a:ext cx="282575" cy="2508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TextBox 26"/>
            <p:cNvSpPr txBox="1"/>
            <p:nvPr/>
          </p:nvSpPr>
          <p:spPr>
            <a:xfrm>
              <a:off x="5272605" y="364594"/>
              <a:ext cx="6523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latin typeface="Times New Roman"/>
                  <a:cs typeface="Times New Roman"/>
                </a:rPr>
                <a:t>m</a:t>
              </a:r>
              <a:r>
                <a:rPr lang="en-US" sz="2000" b="1" baseline="-25000" dirty="0" smtClean="0">
                  <a:latin typeface="Times New Roman"/>
                  <a:cs typeface="Times New Roman"/>
                </a:rPr>
                <a:t>1</a:t>
              </a:r>
              <a:r>
                <a:rPr lang="en-US" sz="2000" b="1" dirty="0" smtClean="0">
                  <a:latin typeface="Times New Roman"/>
                  <a:cs typeface="Times New Roman"/>
                </a:rPr>
                <a:t>:</a:t>
              </a:r>
              <a:endParaRPr lang="en-US" sz="2000" b="1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5789015" y="117337"/>
            <a:ext cx="1868947" cy="2019654"/>
            <a:chOff x="6587908" y="-49564"/>
            <a:chExt cx="1868947" cy="2019654"/>
          </a:xfrm>
        </p:grpSpPr>
        <p:grpSp>
          <p:nvGrpSpPr>
            <p:cNvPr id="49" name="Group 84"/>
            <p:cNvGrpSpPr/>
            <p:nvPr/>
          </p:nvGrpSpPr>
          <p:grpSpPr>
            <a:xfrm>
              <a:off x="6587908" y="-49564"/>
              <a:ext cx="1868947" cy="2019654"/>
              <a:chOff x="6317068" y="111516"/>
              <a:chExt cx="1963803" cy="2052992"/>
            </a:xfrm>
          </p:grpSpPr>
          <p:grpSp>
            <p:nvGrpSpPr>
              <p:cNvPr id="50" name="Group 85"/>
              <p:cNvGrpSpPr/>
              <p:nvPr/>
            </p:nvGrpSpPr>
            <p:grpSpPr>
              <a:xfrm>
                <a:off x="6582246" y="358844"/>
                <a:ext cx="1698625" cy="1690643"/>
                <a:chOff x="5429571" y="430824"/>
                <a:chExt cx="1698625" cy="1690643"/>
              </a:xfrm>
            </p:grpSpPr>
            <p:graphicFrame>
              <p:nvGraphicFramePr>
                <p:cNvPr id="53" name="Object 3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429571" y="849688"/>
                <a:ext cx="322262" cy="3460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25" name="Equation" r:id="rId15" imgW="152400" imgH="152400" progId="Equation.DSMT4">
                        <p:embed/>
                      </p:oleObj>
                    </mc:Choice>
                    <mc:Fallback>
                      <p:oleObj name="Equation" r:id="rId15" imgW="152400" imgH="152400" progId="Equation.DSMT4">
                        <p:embed/>
                        <p:pic>
                          <p:nvPicPr>
                            <p:cNvPr id="53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429571" y="849688"/>
                              <a:ext cx="322262" cy="3460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4" name="Oval 89"/>
                <p:cNvSpPr/>
                <p:nvPr/>
              </p:nvSpPr>
              <p:spPr>
                <a:xfrm>
                  <a:off x="6068938" y="1183473"/>
                  <a:ext cx="288032" cy="288032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90"/>
                <p:cNvCxnSpPr/>
                <p:nvPr/>
              </p:nvCxnSpPr>
              <p:spPr>
                <a:xfrm flipH="1">
                  <a:off x="5858096" y="1327489"/>
                  <a:ext cx="354858" cy="793978"/>
                </a:xfrm>
                <a:prstGeom prst="straightConnector1">
                  <a:avLst/>
                </a:prstGeom>
                <a:ln w="38100" cmpd="sng">
                  <a:solidFill>
                    <a:srgbClr val="00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91"/>
                <p:cNvCxnSpPr/>
                <p:nvPr/>
              </p:nvCxnSpPr>
              <p:spPr>
                <a:xfrm flipV="1">
                  <a:off x="6212954" y="834693"/>
                  <a:ext cx="540128" cy="492799"/>
                </a:xfrm>
                <a:prstGeom prst="straightConnector1">
                  <a:avLst/>
                </a:prstGeom>
                <a:ln w="47625" cmpd="sng">
                  <a:solidFill>
                    <a:srgbClr val="FF0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7" name="Object 3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638521" y="430824"/>
                <a:ext cx="489675" cy="5280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26" name="Equation" r:id="rId17" imgW="279400" imgH="279400" progId="Equation.DSMT4">
                        <p:embed/>
                      </p:oleObj>
                    </mc:Choice>
                    <mc:Fallback>
                      <p:oleObj name="Equation" r:id="rId17" imgW="279400" imgH="279400" progId="Equation.DSMT4">
                        <p:embed/>
                        <p:pic>
                          <p:nvPicPr>
                            <p:cNvPr id="57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38521" y="430824"/>
                              <a:ext cx="489675" cy="5280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" name="Object 36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014952" y="1608871"/>
                <a:ext cx="260350" cy="292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27" name="Equation" r:id="rId19" imgW="139700" imgH="177800" progId="Equation.DSMT4">
                        <p:embed/>
                      </p:oleObj>
                    </mc:Choice>
                    <mc:Fallback>
                      <p:oleObj name="Equation" r:id="rId19" imgW="139700" imgH="177800" progId="Equation.DSMT4">
                        <p:embed/>
                        <p:pic>
                          <p:nvPicPr>
                            <p:cNvPr id="58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14952" y="1608871"/>
                              <a:ext cx="260350" cy="292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1" name="Straight Arrow Connector 86"/>
              <p:cNvCxnSpPr/>
              <p:nvPr/>
            </p:nvCxnSpPr>
            <p:spPr>
              <a:xfrm>
                <a:off x="7392579" y="547777"/>
                <a:ext cx="11761" cy="1616731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87"/>
              <p:cNvSpPr txBox="1"/>
              <p:nvPr/>
            </p:nvSpPr>
            <p:spPr>
              <a:xfrm>
                <a:off x="6317068" y="111516"/>
                <a:ext cx="11891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latin typeface="Times New Roman"/>
                    <a:cs typeface="Times New Roman"/>
                  </a:rPr>
                  <a:t>Pulley A:</a:t>
                </a:r>
                <a:endParaRPr lang="en-US" sz="2000" b="1" dirty="0">
                  <a:latin typeface="Times New Roman"/>
                  <a:cs typeface="Times New Roman"/>
                </a:endParaRPr>
              </a:p>
            </p:txBody>
          </p:sp>
        </p:grpSp>
        <p:graphicFrame>
          <p:nvGraphicFramePr>
            <p:cNvPr id="59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6953732" y="1534420"/>
            <a:ext cx="315467" cy="340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20" imgW="152400" imgH="152400" progId="Equation.DSMT4">
                    <p:embed/>
                  </p:oleObj>
                </mc:Choice>
                <mc:Fallback>
                  <p:oleObj name="Equation" r:id="rId20" imgW="152400" imgH="152400" progId="Equation.DSMT4">
                    <p:embed/>
                    <p:pic>
                      <p:nvPicPr>
                        <p:cNvPr id="5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3732" y="1534420"/>
                          <a:ext cx="315467" cy="340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Straight Arrow Connector 95"/>
            <p:cNvCxnSpPr>
              <a:stCxn id="54" idx="2"/>
            </p:cNvCxnSpPr>
            <p:nvPr/>
          </p:nvCxnSpPr>
          <p:spPr>
            <a:xfrm flipH="1" flipV="1">
              <a:off x="6843882" y="1063268"/>
              <a:ext cx="604879" cy="12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1521"/>
            <p:cNvCxnSpPr/>
            <p:nvPr/>
          </p:nvCxnSpPr>
          <p:spPr>
            <a:xfrm flipV="1">
              <a:off x="7658517" y="1022259"/>
              <a:ext cx="647874" cy="7201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7888803" y="765151"/>
            <a:ext cx="279548" cy="267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9" name="Equation" r:id="rId21" imgW="152400" imgH="165100" progId="Equation.DSMT4">
                    <p:embed/>
                  </p:oleObj>
                </mc:Choice>
                <mc:Fallback>
                  <p:oleObj name="Equation" r:id="rId21" imgW="152400" imgH="165100" progId="Equation.DSMT4">
                    <p:embed/>
                    <p:pic>
                      <p:nvPicPr>
                        <p:cNvPr id="6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8803" y="765151"/>
                          <a:ext cx="279548" cy="267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267285"/>
              </p:ext>
            </p:extLst>
          </p:nvPr>
        </p:nvGraphicFramePr>
        <p:xfrm>
          <a:off x="1005215" y="2168264"/>
          <a:ext cx="16160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0" name="Equation" r:id="rId23" imgW="990360" imgH="482400" progId="Equation.DSMT4">
                  <p:embed/>
                </p:oleObj>
              </mc:Choice>
              <mc:Fallback>
                <p:oleObj name="Equation" r:id="rId23" imgW="990360" imgH="482400" progId="Equation.DSMT4">
                  <p:embed/>
                  <p:pic>
                    <p:nvPicPr>
                      <p:cNvPr id="6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15" y="2168264"/>
                        <a:ext cx="16160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63924"/>
              </p:ext>
            </p:extLst>
          </p:nvPr>
        </p:nvGraphicFramePr>
        <p:xfrm>
          <a:off x="3054242" y="2152075"/>
          <a:ext cx="23002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Equation" r:id="rId25" imgW="1409400" imgH="457200" progId="Equation.DSMT4">
                  <p:embed/>
                </p:oleObj>
              </mc:Choice>
              <mc:Fallback>
                <p:oleObj name="Equation" r:id="rId25" imgW="1409400" imgH="457200" progId="Equation.DSMT4">
                  <p:embed/>
                  <p:pic>
                    <p:nvPicPr>
                      <p:cNvPr id="6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242" y="2152075"/>
                        <a:ext cx="23002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29331"/>
              </p:ext>
            </p:extLst>
          </p:nvPr>
        </p:nvGraphicFramePr>
        <p:xfrm>
          <a:off x="5752151" y="2213931"/>
          <a:ext cx="2794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Equation" r:id="rId27" imgW="1917360" imgH="495000" progId="Equation.DSMT4">
                  <p:embed/>
                </p:oleObj>
              </mc:Choice>
              <mc:Fallback>
                <p:oleObj name="Equation" r:id="rId27" imgW="1917360" imgH="495000" progId="Equation.DSMT4">
                  <p:embed/>
                  <p:pic>
                    <p:nvPicPr>
                      <p:cNvPr id="7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151" y="2213931"/>
                        <a:ext cx="2794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" name="Group 16"/>
          <p:cNvGrpSpPr/>
          <p:nvPr/>
        </p:nvGrpSpPr>
        <p:grpSpPr>
          <a:xfrm>
            <a:off x="323158" y="3282699"/>
            <a:ext cx="2456364" cy="2477591"/>
            <a:chOff x="1755596" y="87313"/>
            <a:chExt cx="2456364" cy="2477591"/>
          </a:xfrm>
        </p:grpSpPr>
        <p:grpSp>
          <p:nvGrpSpPr>
            <p:cNvPr id="72" name="Group 27"/>
            <p:cNvGrpSpPr/>
            <p:nvPr/>
          </p:nvGrpSpPr>
          <p:grpSpPr>
            <a:xfrm>
              <a:off x="1957388" y="87313"/>
              <a:ext cx="2254572" cy="2477591"/>
              <a:chOff x="1957388" y="87313"/>
              <a:chExt cx="2254572" cy="2477591"/>
            </a:xfrm>
          </p:grpSpPr>
          <p:graphicFrame>
            <p:nvGraphicFramePr>
              <p:cNvPr id="77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462830" y="1248484"/>
              <a:ext cx="284163" cy="271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3" name="Equation" r:id="rId29" imgW="152400" imgH="165100" progId="Equation.DSMT4">
                      <p:embed/>
                    </p:oleObj>
                  </mc:Choice>
                  <mc:Fallback>
                    <p:oleObj name="Equation" r:id="rId29" imgW="152400" imgH="165100" progId="Equation.DSMT4">
                      <p:embed/>
                      <p:pic>
                        <p:nvPicPr>
                          <p:cNvPr id="77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2830" y="1248484"/>
                            <a:ext cx="284163" cy="271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71800" y="2132856"/>
              <a:ext cx="590878" cy="4320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4" name="Equation" r:id="rId31" imgW="279400" imgH="190500" progId="Equation.DSMT4">
                      <p:embed/>
                    </p:oleObj>
                  </mc:Choice>
                  <mc:Fallback>
                    <p:oleObj name="Equation" r:id="rId31" imgW="279400" imgH="190500" progId="Equation.DSMT4">
                      <p:embed/>
                      <p:pic>
                        <p:nvPicPr>
                          <p:cNvPr id="78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800" y="2132856"/>
                            <a:ext cx="590878" cy="4320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9" name="Straight Arrow Connector 6"/>
              <p:cNvCxnSpPr/>
              <p:nvPr/>
            </p:nvCxnSpPr>
            <p:spPr>
              <a:xfrm flipV="1">
                <a:off x="2987824" y="476672"/>
                <a:ext cx="0" cy="576064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"/>
              <p:cNvSpPr/>
              <p:nvPr/>
            </p:nvSpPr>
            <p:spPr>
              <a:xfrm>
                <a:off x="2843808" y="1052736"/>
                <a:ext cx="288032" cy="28803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21"/>
              <p:cNvCxnSpPr/>
              <p:nvPr/>
            </p:nvCxnSpPr>
            <p:spPr>
              <a:xfrm>
                <a:off x="2987824" y="1196752"/>
                <a:ext cx="0" cy="864096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3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867150" y="836712"/>
              <a:ext cx="344810" cy="3426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5" name="Equation" r:id="rId33" imgW="165100" imgH="152400" progId="Equation.DSMT4">
                      <p:embed/>
                    </p:oleObj>
                  </mc:Choice>
                  <mc:Fallback>
                    <p:oleObj name="Equation" r:id="rId33" imgW="165100" imgH="152400" progId="Equation.DSMT4">
                      <p:embed/>
                      <p:pic>
                        <p:nvPicPr>
                          <p:cNvPr id="83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150" y="836712"/>
                            <a:ext cx="344810" cy="3426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4" name="Straight Arrow Connector 12"/>
              <p:cNvCxnSpPr/>
              <p:nvPr/>
            </p:nvCxnSpPr>
            <p:spPr>
              <a:xfrm flipH="1">
                <a:off x="2339752" y="1196752"/>
                <a:ext cx="648072" cy="72008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5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957388" y="1860550"/>
              <a:ext cx="508000" cy="604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6" name="Equation" r:id="rId35" imgW="241300" imgH="266700" progId="Equation.DSMT4">
                      <p:embed/>
                    </p:oleObj>
                  </mc:Choice>
                  <mc:Fallback>
                    <p:oleObj name="Equation" r:id="rId35" imgW="241300" imgH="266700" progId="Equation.DSMT4">
                      <p:embed/>
                      <p:pic>
                        <p:nvPicPr>
                          <p:cNvPr id="85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7388" y="1860550"/>
                            <a:ext cx="508000" cy="604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03525" y="87313"/>
              <a:ext cx="482600" cy="404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7" name="Equation" r:id="rId37" imgW="228600" imgH="177800" progId="Equation.DSMT4">
                      <p:embed/>
                    </p:oleObj>
                  </mc:Choice>
                  <mc:Fallback>
                    <p:oleObj name="Equation" r:id="rId37" imgW="228600" imgH="177800" progId="Equation.DSMT4">
                      <p:embed/>
                      <p:pic>
                        <p:nvPicPr>
                          <p:cNvPr id="86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3525" y="87313"/>
                            <a:ext cx="482600" cy="404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7" name="Straight Arrow Connector 32"/>
              <p:cNvCxnSpPr/>
              <p:nvPr/>
            </p:nvCxnSpPr>
            <p:spPr>
              <a:xfrm flipH="1" flipV="1">
                <a:off x="3082041" y="1108741"/>
                <a:ext cx="720082" cy="1"/>
              </a:xfrm>
              <a:prstGeom prst="straightConnector1">
                <a:avLst/>
              </a:prstGeom>
              <a:ln w="38100" cmpd="sng">
                <a:solidFill>
                  <a:srgbClr val="000000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Object 36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442082" y="551078"/>
              <a:ext cx="26035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8" name="Equation" r:id="rId39" imgW="139700" imgH="177800" progId="Equation.DSMT4">
                      <p:embed/>
                    </p:oleObj>
                  </mc:Choice>
                  <mc:Fallback>
                    <p:oleObj name="Equation" r:id="rId39" imgW="139700" imgH="177800" progId="Equation.DSMT4">
                      <p:embed/>
                      <p:pic>
                        <p:nvPicPr>
                          <p:cNvPr id="89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082" y="551078"/>
                            <a:ext cx="260350" cy="292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" name="TextBox 60"/>
            <p:cNvSpPr txBox="1"/>
            <p:nvPr/>
          </p:nvSpPr>
          <p:spPr>
            <a:xfrm>
              <a:off x="1755596" y="652626"/>
              <a:ext cx="5841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>
                  <a:latin typeface="Times New Roman"/>
                  <a:cs typeface="Times New Roman"/>
                </a:rPr>
                <a:t>M</a:t>
              </a:r>
              <a:r>
                <a:rPr lang="en-US" sz="2000" b="1" dirty="0" smtClean="0">
                  <a:latin typeface="Times New Roman"/>
                  <a:cs typeface="Times New Roman"/>
                </a:rPr>
                <a:t>:</a:t>
              </a:r>
              <a:endParaRPr lang="en-US" sz="2000" b="1" i="1" dirty="0">
                <a:latin typeface="Times New Roman"/>
                <a:cs typeface="Times New Roman"/>
              </a:endParaRPr>
            </a:p>
          </p:txBody>
        </p:sp>
        <p:cxnSp>
          <p:nvCxnSpPr>
            <p:cNvPr id="74" name="Straight Arrow Connector 53"/>
            <p:cNvCxnSpPr/>
            <p:nvPr/>
          </p:nvCxnSpPr>
          <p:spPr>
            <a:xfrm flipV="1">
              <a:off x="3127614" y="1212282"/>
              <a:ext cx="0" cy="576064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5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3249117" y="1585913"/>
            <a:ext cx="458787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9" name="Equation" r:id="rId40" imgW="215900" imgH="241300" progId="Equation.DSMT4">
                    <p:embed/>
                  </p:oleObj>
                </mc:Choice>
                <mc:Fallback>
                  <p:oleObj name="Equation" r:id="rId40" imgW="215900" imgH="241300" progId="Equation.DSMT4">
                    <p:embed/>
                    <p:pic>
                      <p:nvPicPr>
                        <p:cNvPr id="75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117" y="1585913"/>
                          <a:ext cx="458787" cy="547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6" name="Straight Arrow Connector 59"/>
            <p:cNvCxnSpPr/>
            <p:nvPr/>
          </p:nvCxnSpPr>
          <p:spPr>
            <a:xfrm flipH="1" flipV="1">
              <a:off x="2267742" y="1223953"/>
              <a:ext cx="720082" cy="1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324808"/>
              </p:ext>
            </p:extLst>
          </p:nvPr>
        </p:nvGraphicFramePr>
        <p:xfrm>
          <a:off x="284163" y="5799138"/>
          <a:ext cx="29416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Equation" r:id="rId42" imgW="1942920" imgH="545760" progId="Equation.DSMT4">
                  <p:embed/>
                </p:oleObj>
              </mc:Choice>
              <mc:Fallback>
                <p:oleObj name="Equation" r:id="rId42" imgW="1942920" imgH="545760" progId="Equation.DSMT4">
                  <p:embed/>
                  <p:pic>
                    <p:nvPicPr>
                      <p:cNvPr id="9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5799138"/>
                        <a:ext cx="29416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線接點 91"/>
          <p:cNvCxnSpPr/>
          <p:nvPr/>
        </p:nvCxnSpPr>
        <p:spPr>
          <a:xfrm>
            <a:off x="3279775" y="3282699"/>
            <a:ext cx="58642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3279775" y="3303337"/>
            <a:ext cx="21944" cy="3554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26977"/>
              </p:ext>
            </p:extLst>
          </p:nvPr>
        </p:nvGraphicFramePr>
        <p:xfrm>
          <a:off x="3488355" y="3470794"/>
          <a:ext cx="47910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1" name="Equation" r:id="rId44" imgW="2933640" imgH="241200" progId="Equation.DSMT4">
                  <p:embed/>
                </p:oleObj>
              </mc:Choice>
              <mc:Fallback>
                <p:oleObj name="Equation" r:id="rId44" imgW="2933640" imgH="241200" progId="Equation.DSMT4">
                  <p:embed/>
                  <p:pic>
                    <p:nvPicPr>
                      <p:cNvPr id="6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8355" y="3470794"/>
                        <a:ext cx="479107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392951"/>
              </p:ext>
            </p:extLst>
          </p:nvPr>
        </p:nvGraphicFramePr>
        <p:xfrm>
          <a:off x="3451864" y="3824364"/>
          <a:ext cx="56594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2" name="Equation" r:id="rId46" imgW="3466800" imgH="241200" progId="Equation.DSMT4">
                  <p:embed/>
                </p:oleObj>
              </mc:Choice>
              <mc:Fallback>
                <p:oleObj name="Equation" r:id="rId46" imgW="3466800" imgH="241200" progId="Equation.DSMT4">
                  <p:embed/>
                  <p:pic>
                    <p:nvPicPr>
                      <p:cNvPr id="91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864" y="3824364"/>
                        <a:ext cx="565943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88616"/>
              </p:ext>
            </p:extLst>
          </p:nvPr>
        </p:nvGraphicFramePr>
        <p:xfrm>
          <a:off x="4242249" y="4718417"/>
          <a:ext cx="163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Equation" r:id="rId48" imgW="1002960" imgH="228600" progId="Equation.DSMT4">
                  <p:embed/>
                </p:oleObj>
              </mc:Choice>
              <mc:Fallback>
                <p:oleObj name="Equation" r:id="rId48" imgW="1002960" imgH="228600" progId="Equation.DSMT4">
                  <p:embed/>
                  <p:pic>
                    <p:nvPicPr>
                      <p:cNvPr id="9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249" y="4718417"/>
                        <a:ext cx="163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310223" y="4287475"/>
            <a:ext cx="350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variables and equations: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824245"/>
              </p:ext>
            </p:extLst>
          </p:nvPr>
        </p:nvGraphicFramePr>
        <p:xfrm>
          <a:off x="4197105" y="5098303"/>
          <a:ext cx="23002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Equation" r:id="rId50" imgW="1409400" imgH="457200" progId="Equation.DSMT4">
                  <p:embed/>
                </p:oleObj>
              </mc:Choice>
              <mc:Fallback>
                <p:oleObj name="Equation" r:id="rId50" imgW="1409400" imgH="457200" progId="Equation.DSMT4">
                  <p:embed/>
                  <p:pic>
                    <p:nvPicPr>
                      <p:cNvPr id="9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105" y="5098303"/>
                        <a:ext cx="23002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534070"/>
              </p:ext>
            </p:extLst>
          </p:nvPr>
        </p:nvGraphicFramePr>
        <p:xfrm>
          <a:off x="4186868" y="5930324"/>
          <a:ext cx="25558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Equation" r:id="rId52" imgW="1688760" imgH="203040" progId="Equation.DSMT4">
                  <p:embed/>
                </p:oleObj>
              </mc:Choice>
              <mc:Fallback>
                <p:oleObj name="Equation" r:id="rId52" imgW="1688760" imgH="203040" progId="Equation.DSMT4">
                  <p:embed/>
                  <p:pic>
                    <p:nvPicPr>
                      <p:cNvPr id="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868" y="5930324"/>
                        <a:ext cx="25558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924013"/>
              </p:ext>
            </p:extLst>
          </p:nvPr>
        </p:nvGraphicFramePr>
        <p:xfrm>
          <a:off x="6832032" y="4354807"/>
          <a:ext cx="226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name="Equation" r:id="rId54" imgW="1384200" imgH="203040" progId="Equation.DSMT4">
                  <p:embed/>
                </p:oleObj>
              </mc:Choice>
              <mc:Fallback>
                <p:oleObj name="Equation" r:id="rId54" imgW="1384200" imgH="203040" progId="Equation.DSMT4">
                  <p:embed/>
                  <p:pic>
                    <p:nvPicPr>
                      <p:cNvPr id="1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032" y="4354807"/>
                        <a:ext cx="2260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1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86990"/>
              </p:ext>
            </p:extLst>
          </p:nvPr>
        </p:nvGraphicFramePr>
        <p:xfrm>
          <a:off x="2771439" y="760804"/>
          <a:ext cx="1638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4" imgW="1002960" imgH="228600" progId="Equation.DSMT4">
                  <p:embed/>
                </p:oleObj>
              </mc:Choice>
              <mc:Fallback>
                <p:oleObj name="Equation" r:id="rId4" imgW="1002960" imgH="228600" progId="Equation.DSMT4">
                  <p:embed/>
                  <p:pic>
                    <p:nvPicPr>
                      <p:cNvPr id="9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439" y="760804"/>
                        <a:ext cx="1638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532457" y="0"/>
            <a:ext cx="350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variables and equations: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40407"/>
              </p:ext>
            </p:extLst>
          </p:nvPr>
        </p:nvGraphicFramePr>
        <p:xfrm>
          <a:off x="2840038" y="1141413"/>
          <a:ext cx="20716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6" imgW="1269720" imgH="457200" progId="Equation.DSMT4">
                  <p:embed/>
                </p:oleObj>
              </mc:Choice>
              <mc:Fallback>
                <p:oleObj name="Equation" r:id="rId6" imgW="1269720" imgH="457200" progId="Equation.DSMT4">
                  <p:embed/>
                  <p:pic>
                    <p:nvPicPr>
                      <p:cNvPr id="9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1141413"/>
                        <a:ext cx="207168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99862"/>
              </p:ext>
            </p:extLst>
          </p:nvPr>
        </p:nvGraphicFramePr>
        <p:xfrm>
          <a:off x="2716058" y="1972711"/>
          <a:ext cx="25558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8" imgW="1688760" imgH="203040" progId="Equation.DSMT4">
                  <p:embed/>
                </p:oleObj>
              </mc:Choice>
              <mc:Fallback>
                <p:oleObj name="Equation" r:id="rId8" imgW="1688760" imgH="203040" progId="Equation.DSMT4">
                  <p:embed/>
                  <p:pic>
                    <p:nvPicPr>
                      <p:cNvPr id="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058" y="1972711"/>
                        <a:ext cx="25558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976450"/>
              </p:ext>
            </p:extLst>
          </p:nvPr>
        </p:nvGraphicFramePr>
        <p:xfrm>
          <a:off x="2716058" y="419018"/>
          <a:ext cx="226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0" imgW="1384200" imgH="203040" progId="Equation.DSMT4">
                  <p:embed/>
                </p:oleObj>
              </mc:Choice>
              <mc:Fallback>
                <p:oleObj name="Equation" r:id="rId10" imgW="1384200" imgH="203040" progId="Equation.DSMT4">
                  <p:embed/>
                  <p:pic>
                    <p:nvPicPr>
                      <p:cNvPr id="10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058" y="419018"/>
                        <a:ext cx="2260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2658562" y="2389369"/>
            <a:ext cx="14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+(4^)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948825"/>
              </p:ext>
            </p:extLst>
          </p:nvPr>
        </p:nvGraphicFramePr>
        <p:xfrm>
          <a:off x="4083079" y="2326343"/>
          <a:ext cx="2590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2" imgW="1587240" imgH="279360" progId="Equation.DSMT4">
                  <p:embed/>
                </p:oleObj>
              </mc:Choice>
              <mc:Fallback>
                <p:oleObj name="Equation" r:id="rId12" imgW="1587240" imgH="279360" progId="Equation.DSMT4">
                  <p:embed/>
                  <p:pic>
                    <p:nvPicPr>
                      <p:cNvPr id="1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79" y="2326343"/>
                        <a:ext cx="2590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555767" y="2966792"/>
            <a:ext cx="145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 = (1^)</a:t>
            </a:r>
            <a:r>
              <a:rPr lang="en-US" altLang="zh-TW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29410"/>
              </p:ext>
            </p:extLst>
          </p:nvPr>
        </p:nvGraphicFramePr>
        <p:xfrm>
          <a:off x="4351338" y="2813050"/>
          <a:ext cx="23241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4" imgW="1422360" imgH="749160" progId="Equation.DSMT4">
                  <p:embed/>
                </p:oleObj>
              </mc:Choice>
              <mc:Fallback>
                <p:oleObj name="Equation" r:id="rId14" imgW="1422360" imgH="749160" progId="Equation.DSMT4">
                  <p:embed/>
                  <p:pic>
                    <p:nvPicPr>
                      <p:cNvPr id="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2813050"/>
                        <a:ext cx="23241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向右箭號 1"/>
          <p:cNvSpPr/>
          <p:nvPr/>
        </p:nvSpPr>
        <p:spPr>
          <a:xfrm>
            <a:off x="3937114" y="3048015"/>
            <a:ext cx="326660" cy="206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0956"/>
              </p:ext>
            </p:extLst>
          </p:nvPr>
        </p:nvGraphicFramePr>
        <p:xfrm>
          <a:off x="3157277" y="3886421"/>
          <a:ext cx="13287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6" imgW="812520" imgH="431640" progId="Equation.DSMT4">
                  <p:embed/>
                </p:oleObj>
              </mc:Choice>
              <mc:Fallback>
                <p:oleObj name="Equation" r:id="rId16" imgW="812520" imgH="431640" progId="Equation.DSMT4">
                  <p:embed/>
                  <p:pic>
                    <p:nvPicPr>
                      <p:cNvPr id="2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277" y="3886421"/>
                        <a:ext cx="1328738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507067" y="4142564"/>
            <a:ext cx="40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,</a:t>
            </a:r>
            <a:endParaRPr lang="zh-TW" altLang="en-US" dirty="0"/>
          </a:p>
        </p:txBody>
      </p:sp>
      <p:graphicFrame>
        <p:nvGraphicFramePr>
          <p:cNvPr id="2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131996"/>
              </p:ext>
            </p:extLst>
          </p:nvPr>
        </p:nvGraphicFramePr>
        <p:xfrm>
          <a:off x="4891116" y="3926164"/>
          <a:ext cx="9747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18" imgW="596880" imgH="406080" progId="Equation.DSMT4">
                  <p:embed/>
                </p:oleObj>
              </mc:Choice>
              <mc:Fallback>
                <p:oleObj name="Equation" r:id="rId18" imgW="596880" imgH="406080" progId="Equation.DSMT4">
                  <p:embed/>
                  <p:pic>
                    <p:nvPicPr>
                      <p:cNvPr id="25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116" y="3926164"/>
                        <a:ext cx="9747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595260"/>
              </p:ext>
            </p:extLst>
          </p:nvPr>
        </p:nvGraphicFramePr>
        <p:xfrm>
          <a:off x="3821646" y="4574194"/>
          <a:ext cx="1359954" cy="62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20" imgW="825480" imgH="431640" progId="Equation.DSMT4">
                  <p:embed/>
                </p:oleObj>
              </mc:Choice>
              <mc:Fallback>
                <p:oleObj name="Equation" r:id="rId20" imgW="825480" imgH="431640" progId="Equation.DSMT4">
                  <p:embed/>
                  <p:pic>
                    <p:nvPicPr>
                      <p:cNvPr id="1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646" y="4574194"/>
                        <a:ext cx="1359954" cy="62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向右箭號 28"/>
          <p:cNvSpPr/>
          <p:nvPr/>
        </p:nvSpPr>
        <p:spPr>
          <a:xfrm>
            <a:off x="2608109" y="4160766"/>
            <a:ext cx="326660" cy="206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93829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3724</TotalTime>
  <Words>724</Words>
  <Application>Microsoft Office PowerPoint</Application>
  <PresentationFormat>如螢幕大小 (4:3)</PresentationFormat>
  <Paragraphs>137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ＭＳ Ｐゴシック</vt:lpstr>
      <vt:lpstr>新細明體</vt:lpstr>
      <vt:lpstr>Arial</vt:lpstr>
      <vt:lpstr>Calibri</vt:lpstr>
      <vt:lpstr>Calibri Light</vt:lpstr>
      <vt:lpstr>Symbol</vt:lpstr>
      <vt:lpstr>Times New Roman</vt:lpstr>
      <vt:lpstr>Wingdings</vt:lpstr>
      <vt:lpstr>Office 佈景主題</vt:lpstr>
      <vt:lpstr>Equation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謝立宜</dc:creator>
  <cp:lastModifiedBy>謝立宜</cp:lastModifiedBy>
  <cp:revision>87</cp:revision>
  <cp:lastPrinted>2018-09-09T03:21:08Z</cp:lastPrinted>
  <dcterms:created xsi:type="dcterms:W3CDTF">2018-08-21T03:24:06Z</dcterms:created>
  <dcterms:modified xsi:type="dcterms:W3CDTF">2018-10-11T08:20:04Z</dcterms:modified>
</cp:coreProperties>
</file>