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90" r:id="rId3"/>
    <p:sldId id="273" r:id="rId4"/>
    <p:sldId id="274" r:id="rId5"/>
    <p:sldId id="270" r:id="rId6"/>
    <p:sldId id="291" r:id="rId7"/>
    <p:sldId id="29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7.wmf"/><Relationship Id="rId2" Type="http://schemas.openxmlformats.org/officeDocument/2006/relationships/image" Target="../media/image7.emf"/><Relationship Id="rId16" Type="http://schemas.openxmlformats.org/officeDocument/2006/relationships/image" Target="../media/image21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e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32.wmf"/><Relationship Id="rId21" Type="http://schemas.openxmlformats.org/officeDocument/2006/relationships/image" Target="../media/image50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24" Type="http://schemas.openxmlformats.org/officeDocument/2006/relationships/image" Target="../media/image53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23" Type="http://schemas.openxmlformats.org/officeDocument/2006/relationships/image" Target="../media/image52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Relationship Id="rId22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0F6B-8B03-4F6B-B7E1-136A4DD8B0C8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0E94-4B29-4E36-9068-61BD09B41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1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630D7-FBF0-4BBE-A182-8DDD7A78F49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59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3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8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3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42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65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3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.png"/><Relationship Id="rId7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9" Type="http://schemas.openxmlformats.org/officeDocument/2006/relationships/image" Target="../media/image20.wmf"/><Relationship Id="rId21" Type="http://schemas.openxmlformats.org/officeDocument/2006/relationships/image" Target="../media/image11.wmf"/><Relationship Id="rId34" Type="http://schemas.openxmlformats.org/officeDocument/2006/relationships/oleObject" Target="../embeddings/oleObject19.bin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2.bin"/><Relationship Id="rId29" Type="http://schemas.openxmlformats.org/officeDocument/2006/relationships/image" Target="../media/image15.wmf"/><Relationship Id="rId41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emf"/><Relationship Id="rId24" Type="http://schemas.openxmlformats.org/officeDocument/2006/relationships/oleObject" Target="../embeddings/oleObject14.bin"/><Relationship Id="rId32" Type="http://schemas.openxmlformats.org/officeDocument/2006/relationships/oleObject" Target="../embeddings/oleObject18.bin"/><Relationship Id="rId37" Type="http://schemas.openxmlformats.org/officeDocument/2006/relationships/image" Target="../media/image19.wmf"/><Relationship Id="rId40" Type="http://schemas.openxmlformats.org/officeDocument/2006/relationships/oleObject" Target="../embeddings/oleObject22.bin"/><Relationship Id="rId5" Type="http://schemas.openxmlformats.org/officeDocument/2006/relationships/image" Target="../media/image6.e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2.emf"/><Relationship Id="rId28" Type="http://schemas.openxmlformats.org/officeDocument/2006/relationships/oleObject" Target="../embeddings/oleObject16.bin"/><Relationship Id="rId36" Type="http://schemas.openxmlformats.org/officeDocument/2006/relationships/oleObject" Target="../embeddings/oleObject20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31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4.wmf"/><Relationship Id="rId30" Type="http://schemas.openxmlformats.org/officeDocument/2006/relationships/oleObject" Target="../embeddings/oleObject17.bin"/><Relationship Id="rId35" Type="http://schemas.openxmlformats.org/officeDocument/2006/relationships/image" Target="../media/image18.emf"/><Relationship Id="rId8" Type="http://schemas.openxmlformats.org/officeDocument/2006/relationships/oleObject" Target="../embeddings/oleObject3.bin"/><Relationship Id="rId3" Type="http://schemas.openxmlformats.org/officeDocument/2006/relationships/image" Target="../media/image22.jpeg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10.bin"/><Relationship Id="rId25" Type="http://schemas.openxmlformats.org/officeDocument/2006/relationships/image" Target="../media/image13.wmf"/><Relationship Id="rId33" Type="http://schemas.openxmlformats.org/officeDocument/2006/relationships/image" Target="../media/image17.wmf"/><Relationship Id="rId38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png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9.wmf"/><Relationship Id="rId7" Type="http://schemas.openxmlformats.org/officeDocument/2006/relationships/image" Target="../media/image24.wmf"/><Relationship Id="rId12" Type="http://schemas.openxmlformats.org/officeDocument/2006/relationships/image" Target="../media/image27.png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30.png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image" Target="../media/image29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9" Type="http://schemas.openxmlformats.org/officeDocument/2006/relationships/image" Target="../media/image47.wmf"/><Relationship Id="rId21" Type="http://schemas.openxmlformats.org/officeDocument/2006/relationships/image" Target="../media/image38.wmf"/><Relationship Id="rId34" Type="http://schemas.openxmlformats.org/officeDocument/2006/relationships/oleObject" Target="../embeddings/oleObject45.bin"/><Relationship Id="rId42" Type="http://schemas.openxmlformats.org/officeDocument/2006/relationships/oleObject" Target="../embeddings/oleObject49.bin"/><Relationship Id="rId47" Type="http://schemas.openxmlformats.org/officeDocument/2006/relationships/image" Target="../media/image51.wmf"/><Relationship Id="rId50" Type="http://schemas.openxmlformats.org/officeDocument/2006/relationships/oleObject" Target="../embeddings/oleObject53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9" Type="http://schemas.openxmlformats.org/officeDocument/2006/relationships/image" Target="../media/image42.wmf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37" Type="http://schemas.openxmlformats.org/officeDocument/2006/relationships/image" Target="../media/image46.wmf"/><Relationship Id="rId40" Type="http://schemas.openxmlformats.org/officeDocument/2006/relationships/oleObject" Target="../embeddings/oleObject48.bin"/><Relationship Id="rId45" Type="http://schemas.openxmlformats.org/officeDocument/2006/relationships/image" Target="../media/image50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49" Type="http://schemas.openxmlformats.org/officeDocument/2006/relationships/image" Target="../media/image52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7.wmf"/><Relationship Id="rId31" Type="http://schemas.openxmlformats.org/officeDocument/2006/relationships/image" Target="../media/image43.wmf"/><Relationship Id="rId44" Type="http://schemas.openxmlformats.org/officeDocument/2006/relationships/oleObject" Target="../embeddings/oleObject50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45.wmf"/><Relationship Id="rId43" Type="http://schemas.openxmlformats.org/officeDocument/2006/relationships/image" Target="../media/image49.wmf"/><Relationship Id="rId48" Type="http://schemas.openxmlformats.org/officeDocument/2006/relationships/oleObject" Target="../embeddings/oleObject52.bin"/><Relationship Id="rId8" Type="http://schemas.openxmlformats.org/officeDocument/2006/relationships/oleObject" Target="../embeddings/oleObject32.bin"/><Relationship Id="rId51" Type="http://schemas.openxmlformats.org/officeDocument/2006/relationships/image" Target="../media/image53.wmf"/><Relationship Id="rId3" Type="http://schemas.openxmlformats.org/officeDocument/2006/relationships/image" Target="../media/image54.jpeg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6.wmf"/><Relationship Id="rId25" Type="http://schemas.openxmlformats.org/officeDocument/2006/relationships/image" Target="../media/image40.wmf"/><Relationship Id="rId33" Type="http://schemas.openxmlformats.org/officeDocument/2006/relationships/image" Target="../media/image44.wmf"/><Relationship Id="rId38" Type="http://schemas.openxmlformats.org/officeDocument/2006/relationships/oleObject" Target="../embeddings/oleObject47.bin"/><Relationship Id="rId46" Type="http://schemas.openxmlformats.org/officeDocument/2006/relationships/oleObject" Target="../embeddings/oleObject51.bin"/><Relationship Id="rId20" Type="http://schemas.openxmlformats.org/officeDocument/2006/relationships/oleObject" Target="../embeddings/oleObject38.bin"/><Relationship Id="rId41" Type="http://schemas.openxmlformats.org/officeDocument/2006/relationships/image" Target="../media/image48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5577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5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59995" y="0"/>
            <a:ext cx="52739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Due on 10/17/2018 for class meeting on Mon &amp; Wed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Due on 10/20/2018 for class meeting on Tue &amp; Thu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2082" y="693643"/>
            <a:ext cx="6018227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lnSpc>
                <a:spcPts val="2000"/>
              </a:lnSpc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1. As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shown in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Fig.2,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on the top of the inclined table which makes an angle </a:t>
            </a:r>
            <a:r>
              <a:rPr lang="el-GR" altLang="zh-TW" b="1" i="1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with horizontal, a block with mass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is placed on top of another block with mass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and they are connected with a massless rope through the pulleys. The coefficient of the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kinetic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friction between all surfaces is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>
                <a:latin typeface="Symbol" pitchFamily="18" charset="2"/>
                <a:cs typeface="Times New Roman" pitchFamily="18" charset="0"/>
              </a:rPr>
              <a:t>m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 A constant force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is pulling block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in the direction at an angle </a:t>
            </a:r>
            <a:r>
              <a:rPr lang="en-US" altLang="zh-TW" b="1" i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relative to inclined plane.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6111867" y="584775"/>
            <a:ext cx="2929141" cy="1811078"/>
            <a:chOff x="6091347" y="4863358"/>
            <a:chExt cx="2929141" cy="1811078"/>
          </a:xfrm>
        </p:grpSpPr>
        <p:pic>
          <p:nvPicPr>
            <p:cNvPr id="14" name="Picture 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347" y="4863358"/>
              <a:ext cx="2929141" cy="1787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文字方塊 14"/>
            <p:cNvSpPr txBox="1"/>
            <p:nvPr/>
          </p:nvSpPr>
          <p:spPr>
            <a:xfrm>
              <a:off x="8236263" y="6305104"/>
              <a:ext cx="29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Symbol" pitchFamily="18" charset="2"/>
                </a:rPr>
                <a:t>f</a:t>
              </a:r>
              <a:endParaRPr lang="zh-TW" altLang="en-US" dirty="0">
                <a:latin typeface="Symbol" pitchFamily="18" charset="2"/>
              </a:endParaRPr>
            </a:p>
          </p:txBody>
        </p:sp>
      </p:grpSp>
      <p:sp>
        <p:nvSpPr>
          <p:cNvPr id="16" name="Text Box 63"/>
          <p:cNvSpPr txBox="1">
            <a:spLocks noChangeArrowheads="1"/>
          </p:cNvSpPr>
          <p:nvPr/>
        </p:nvSpPr>
        <p:spPr bwMode="auto">
          <a:xfrm>
            <a:off x="6395005" y="1829006"/>
            <a:ext cx="1173042" cy="369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TW" sz="1800" b="1" dirty="0">
                <a:latin typeface="Times New Roman" charset="0"/>
                <a:cs typeface="Times New Roman" charset="0"/>
              </a:rPr>
              <a:t>Fig. </a:t>
            </a:r>
            <a:r>
              <a:rPr lang="en-US" altLang="zh-TW" sz="1800" b="1" dirty="0" smtClean="0">
                <a:latin typeface="Times New Roman" charset="0"/>
                <a:cs typeface="Times New Roman" charset="0"/>
              </a:rPr>
              <a:t>2</a:t>
            </a:r>
            <a:endParaRPr lang="en-US" altLang="zh-TW" sz="1800" b="1" dirty="0">
              <a:latin typeface="Times New Roman" charset="0"/>
              <a:cs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90080" y="2519858"/>
            <a:ext cx="933408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lnSpc>
                <a:spcPts val="2000"/>
              </a:lnSpc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 List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all forces that act on block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and those act on block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 Define a coordinate system for the system in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Fig.2,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and draw free body diagram of block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TW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and block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acceleration of block m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27063" indent="-627063" algn="just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(c)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angle </a:t>
            </a:r>
            <a:r>
              <a:rPr lang="en-US" altLang="zh-TW" b="1" i="1" dirty="0" smtClean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is adjustable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find the angle </a:t>
            </a:r>
            <a:r>
              <a:rPr lang="en-US" altLang="zh-TW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with which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US" altLang="zh-TW" b="1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has maximum acceleration.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0" y="4023778"/>
            <a:ext cx="7211683" cy="214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3525" indent="-263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2.  A</a:t>
            </a:r>
            <a:r>
              <a:rPr lang="en-US" altLang="zh-TW" sz="1800" b="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small block of</a:t>
            </a:r>
            <a:r>
              <a:rPr lang="en-US" altLang="zh-TW" sz="1800" b="0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mass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m</a:t>
            </a:r>
            <a:r>
              <a:rPr lang="en-US" altLang="zh-TW" sz="1800" b="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is </a:t>
            </a: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placed 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insided</a:t>
            </a: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an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invertied</a:t>
            </a: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core that is rotating about vertical axis such that the time for one revolution of the cone is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(Fig</a:t>
            </a:r>
            <a:r>
              <a:rPr lang="en-US" altLang="zh-TW" sz="1800" b="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. </a:t>
            </a: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2)</a:t>
            </a:r>
            <a:r>
              <a:rPr lang="en-US" altLang="zh-TW" sz="1800" b="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. </a:t>
            </a:r>
            <a:r>
              <a:rPr lang="en-US" altLang="zh-TW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static friction between the block and the inside surface of the cone is </a:t>
            </a:r>
            <a:r>
              <a:rPr lang="en-US" altLang="zh-TW" sz="1800" b="1" i="1" dirty="0" smtClean="0">
                <a:latin typeface="Symbol" charset="2"/>
                <a:cs typeface="Symbol" charset="2"/>
              </a:rPr>
              <a:t>m</a:t>
            </a:r>
            <a:r>
              <a:rPr lang="en-US" altLang="zh-TW" sz="1800" b="0" dirty="0" smtClean="0">
                <a:latin typeface="Symbol" charset="2"/>
                <a:cs typeface="Symbol" charset="2"/>
              </a:rPr>
              <a:t>. </a:t>
            </a:r>
            <a:r>
              <a:rPr lang="en-US" altLang="zh-TW" sz="1800" b="0" dirty="0" smtClean="0">
                <a:latin typeface="Times New Roman"/>
                <a:cs typeface="Times New Roman"/>
              </a:rPr>
              <a:t>Write your answers in terms of </a:t>
            </a:r>
            <a:r>
              <a:rPr lang="en-US" altLang="zh-TW" sz="1800" b="1" i="1" dirty="0" smtClean="0">
                <a:latin typeface="Times New Roman"/>
                <a:cs typeface="Times New Roman"/>
              </a:rPr>
              <a:t>g, m, R,</a:t>
            </a:r>
            <a:r>
              <a:rPr lang="en-US" altLang="zh-TW" sz="1800" dirty="0" smtClean="0">
                <a:latin typeface="Times New Roman"/>
                <a:cs typeface="Times New Roman"/>
              </a:rPr>
              <a:t> and </a:t>
            </a:r>
            <a:r>
              <a:rPr lang="en-US" altLang="zh-TW" sz="1800" b="1" i="1" dirty="0" smtClean="0">
                <a:latin typeface="Times New Roman"/>
                <a:cs typeface="Times New Roman"/>
              </a:rPr>
              <a:t>h.</a:t>
            </a:r>
            <a:endParaRPr lang="en-US" altLang="zh-TW" sz="1800" dirty="0">
              <a:latin typeface="Times New Roman"/>
              <a:cs typeface="Times New Roman"/>
            </a:endParaRP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TW" sz="1800" b="0" dirty="0">
                <a:latin typeface="Times New Roman"/>
                <a:ea typeface="新細明體" pitchFamily="18" charset="-120"/>
                <a:cs typeface="Times New Roman"/>
              </a:rPr>
              <a:t> </a:t>
            </a:r>
            <a:r>
              <a:rPr lang="en-US" altLang="zh-TW" sz="1800" b="0" dirty="0" smtClean="0">
                <a:latin typeface="Times New Roman"/>
                <a:ea typeface="新細明體" pitchFamily="18" charset="-120"/>
                <a:cs typeface="Times New Roman"/>
              </a:rPr>
              <a:t>  (a) </a:t>
            </a:r>
            <a:r>
              <a:rPr lang="en-US" altLang="zh-TW" sz="1800" kern="0" dirty="0" smtClean="0">
                <a:latin typeface="Times New Roman" pitchFamily="18" charset="0"/>
                <a:cs typeface="Times New Roman" pitchFamily="18" charset="0"/>
              </a:rPr>
              <a:t>Draw </a:t>
            </a:r>
            <a:r>
              <a:rPr lang="en-US" altLang="zh-TW" sz="1800" kern="0" dirty="0">
                <a:latin typeface="Times New Roman" pitchFamily="18" charset="0"/>
                <a:cs typeface="Times New Roman" pitchFamily="18" charset="0"/>
              </a:rPr>
              <a:t>the free body </a:t>
            </a:r>
            <a:r>
              <a:rPr lang="en-US" altLang="zh-TW" sz="1800" kern="0" dirty="0" smtClean="0">
                <a:latin typeface="Times New Roman" pitchFamily="18" charset="0"/>
                <a:cs typeface="Times New Roman" pitchFamily="18" charset="0"/>
              </a:rPr>
              <a:t>diagram for the small block in this motion. </a:t>
            </a:r>
          </a:p>
          <a:p>
            <a:pPr marL="446088" indent="-446088"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TW" sz="1800" b="0" kern="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0" kern="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(b) Find the periods of the block, </a:t>
            </a:r>
            <a:r>
              <a:rPr lang="en-US" altLang="zh-TW" sz="1800" b="1" i="1" kern="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 =</a:t>
            </a:r>
            <a:r>
              <a:rPr lang="en-US" altLang="zh-TW" sz="1800" b="1" kern="0" dirty="0" smtClean="0">
                <a:latin typeface="Times New Roman"/>
                <a:ea typeface="新細明體" pitchFamily="18" charset="-120"/>
                <a:cs typeface="Times New Roman"/>
              </a:rPr>
              <a:t>2</a:t>
            </a:r>
            <a:r>
              <a:rPr lang="en-US" altLang="zh-TW" sz="1800" b="1" kern="0" dirty="0" smtClean="0">
                <a:latin typeface="Symbol" charset="2"/>
                <a:ea typeface="新細明體" pitchFamily="18" charset="-120"/>
                <a:cs typeface="Symbol" charset="2"/>
              </a:rPr>
              <a:t>p</a:t>
            </a:r>
            <a:r>
              <a:rPr lang="en-US" altLang="zh-TW" sz="1800" b="1" i="1" kern="0" dirty="0" smtClean="0">
                <a:latin typeface="Times New Roman"/>
                <a:ea typeface="新細明體" pitchFamily="18" charset="-120"/>
                <a:cs typeface="Times New Roman"/>
              </a:rPr>
              <a:t>R/v </a:t>
            </a:r>
            <a:r>
              <a:rPr lang="en-US" altLang="zh-TW" sz="1800" b="1" kern="0" dirty="0" smtClean="0">
                <a:latin typeface="Times New Roman"/>
                <a:ea typeface="新細明體" pitchFamily="18" charset="-120"/>
                <a:cs typeface="Times New Roman"/>
              </a:rPr>
              <a:t>=</a:t>
            </a:r>
            <a:r>
              <a:rPr lang="en-US" altLang="zh-TW" sz="1800" b="1" i="1" kern="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800" b="1" kern="0" dirty="0" smtClean="0">
                <a:latin typeface="Times New Roman"/>
                <a:ea typeface="新細明體" pitchFamily="18" charset="-120"/>
                <a:cs typeface="Times New Roman"/>
              </a:rPr>
              <a:t>2</a:t>
            </a:r>
            <a:r>
              <a:rPr lang="en-US" altLang="zh-TW" sz="1800" b="1" kern="0" dirty="0" smtClean="0">
                <a:latin typeface="Symbol" charset="2"/>
                <a:ea typeface="新細明體" pitchFamily="18" charset="-120"/>
                <a:cs typeface="Symbol" charset="2"/>
              </a:rPr>
              <a:t>p/</a:t>
            </a:r>
            <a:r>
              <a:rPr lang="en-US" altLang="zh-TW" sz="1800" b="1" i="1" kern="0" dirty="0" smtClean="0">
                <a:latin typeface="Symbol" charset="2"/>
                <a:ea typeface="新細明體" pitchFamily="18" charset="-120"/>
                <a:cs typeface="Symbol" charset="2"/>
              </a:rPr>
              <a:t>w</a:t>
            </a:r>
            <a:r>
              <a:rPr lang="en-US" altLang="zh-TW" sz="1800" b="1" kern="0" dirty="0" smtClean="0">
                <a:latin typeface="Times New Roman"/>
                <a:ea typeface="新細明體" pitchFamily="18" charset="-120"/>
                <a:cs typeface="Times New Roman"/>
              </a:rPr>
              <a:t> = 1/</a:t>
            </a:r>
            <a:r>
              <a:rPr lang="en-US" altLang="zh-TW" sz="1800" b="1" i="1" kern="0" dirty="0" smtClean="0">
                <a:latin typeface="Times New Roman"/>
                <a:ea typeface="新細明體" pitchFamily="18" charset="-120"/>
                <a:cs typeface="Times New Roman"/>
              </a:rPr>
              <a:t>f</a:t>
            </a:r>
            <a:r>
              <a:rPr lang="en-US" altLang="zh-TW" sz="1800" kern="0" dirty="0" smtClean="0">
                <a:latin typeface="Times New Roman"/>
                <a:ea typeface="新細明體" pitchFamily="18" charset="-120"/>
                <a:cs typeface="Times New Roman"/>
              </a:rPr>
              <a:t> , for (i) the friction force is zero, (ii)</a:t>
            </a:r>
            <a:r>
              <a:rPr lang="en-US" altLang="zh-TW" sz="1800" b="1" i="1" kern="0" dirty="0" smtClean="0">
                <a:latin typeface="Times New Roman"/>
                <a:ea typeface="新細明體" pitchFamily="18" charset="-120"/>
                <a:cs typeface="Times New Roman"/>
              </a:rPr>
              <a:t>T </a:t>
            </a:r>
            <a:r>
              <a:rPr lang="en-US" altLang="zh-TW" sz="1800" kern="0" dirty="0" smtClean="0">
                <a:latin typeface="Times New Roman"/>
                <a:ea typeface="新細明體" pitchFamily="18" charset="-120"/>
                <a:cs typeface="Times New Roman"/>
              </a:rPr>
              <a:t> is</a:t>
            </a:r>
            <a:r>
              <a:rPr lang="en-US" altLang="zh-TW" sz="1800" b="0" kern="0" dirty="0" smtClean="0">
                <a:latin typeface="Times New Roman"/>
                <a:ea typeface="新細明體" pitchFamily="18" charset="-120"/>
                <a:cs typeface="Times New Roman"/>
              </a:rPr>
              <a:t> maxima and minima, to keep the block at distance </a:t>
            </a:r>
            <a:r>
              <a:rPr lang="en-US" altLang="zh-TW" sz="1800" b="1" i="1" kern="0" dirty="0" smtClean="0">
                <a:latin typeface="Times New Roman"/>
                <a:ea typeface="新細明體" pitchFamily="18" charset="-120"/>
                <a:cs typeface="Times New Roman"/>
              </a:rPr>
              <a:t>h</a:t>
            </a:r>
            <a:r>
              <a:rPr lang="en-US" altLang="zh-TW" sz="1800" kern="0" dirty="0" smtClean="0">
                <a:latin typeface="Times New Roman"/>
                <a:ea typeface="新細明體" pitchFamily="18" charset="-120"/>
                <a:cs typeface="Times New Roman"/>
              </a:rPr>
              <a:t> above the apex of the cone.</a:t>
            </a:r>
            <a:r>
              <a:rPr lang="en-US" altLang="zh-TW" sz="1800" b="0" kern="0" dirty="0" smtClean="0">
                <a:latin typeface="Times New Roman"/>
                <a:ea typeface="新細明體" pitchFamily="18" charset="-120"/>
                <a:cs typeface="Times New Roman"/>
              </a:rPr>
              <a:t> </a:t>
            </a:r>
            <a:endParaRPr lang="en-US" altLang="zh-TW" sz="1800" b="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52" name="Group 3"/>
          <p:cNvGrpSpPr/>
          <p:nvPr/>
        </p:nvGrpSpPr>
        <p:grpSpPr>
          <a:xfrm>
            <a:off x="7289322" y="4028135"/>
            <a:ext cx="2207989" cy="1800637"/>
            <a:chOff x="6409726" y="2579587"/>
            <a:chExt cx="2207989" cy="1800637"/>
          </a:xfrm>
        </p:grpSpPr>
        <p:grpSp>
          <p:nvGrpSpPr>
            <p:cNvPr id="53" name="Group 2"/>
            <p:cNvGrpSpPr/>
            <p:nvPr/>
          </p:nvGrpSpPr>
          <p:grpSpPr>
            <a:xfrm>
              <a:off x="6409726" y="2579587"/>
              <a:ext cx="2207989" cy="1800637"/>
              <a:chOff x="6182578" y="2424721"/>
              <a:chExt cx="2207989" cy="1800637"/>
            </a:xfrm>
          </p:grpSpPr>
          <p:pic>
            <p:nvPicPr>
              <p:cNvPr id="55" name="Picture 4" descr="05_39_Figur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3000" contrast="6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2578" y="2424721"/>
                <a:ext cx="2200387" cy="1800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 Box 63"/>
              <p:cNvSpPr txBox="1">
                <a:spLocks noChangeArrowheads="1"/>
              </p:cNvSpPr>
              <p:nvPr/>
            </p:nvSpPr>
            <p:spPr bwMode="auto">
              <a:xfrm>
                <a:off x="7217525" y="3753490"/>
                <a:ext cx="1173042" cy="3698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zh-TW" sz="1800" b="1" dirty="0">
                    <a:latin typeface="Times New Roman" charset="0"/>
                    <a:cs typeface="Times New Roman" charset="0"/>
                  </a:rPr>
                  <a:t>Fig. </a:t>
                </a:r>
                <a:r>
                  <a:rPr lang="en-US" altLang="zh-TW" sz="1800" b="1" dirty="0" smtClean="0">
                    <a:latin typeface="Times New Roman" charset="0"/>
                    <a:cs typeface="Times New Roman" charset="0"/>
                  </a:rPr>
                  <a:t>3</a:t>
                </a:r>
                <a:endParaRPr lang="en-US" altLang="zh-TW" sz="1800" b="1" dirty="0">
                  <a:latin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54" name="Right Triangle 1"/>
            <p:cNvSpPr/>
            <p:nvPr/>
          </p:nvSpPr>
          <p:spPr>
            <a:xfrm>
              <a:off x="6784542" y="3279065"/>
              <a:ext cx="439423" cy="750641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09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" y="152400"/>
                <a:ext cx="8382000" cy="3429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b="1" u="sng" dirty="0"/>
                  <a:t>Problem </a:t>
                </a:r>
                <a:r>
                  <a:rPr lang="en-US" altLang="zh-TW" sz="2000" b="1" u="sng" dirty="0" smtClean="0"/>
                  <a:t>3</a:t>
                </a:r>
                <a:r>
                  <a:rPr lang="zh-TW" altLang="en-US" sz="2000" b="1" u="sng" dirty="0" smtClean="0"/>
                  <a:t>； </a:t>
                </a:r>
                <a:r>
                  <a:rPr lang="en-US" altLang="zh-TW" sz="2000" dirty="0" smtClean="0"/>
                  <a:t>A </a:t>
                </a:r>
                <a:r>
                  <a:rPr lang="en-US" altLang="zh-TW" sz="2000" dirty="0"/>
                  <a:t>small block of mass </a:t>
                </a:r>
                <a:r>
                  <a:rPr lang="en-US" altLang="zh-TW" sz="2000" i="1" dirty="0"/>
                  <a:t>m </a:t>
                </a:r>
                <a:r>
                  <a:rPr lang="en-US" altLang="zh-TW" sz="2000" dirty="0"/>
                  <a:t>rests on the sloping side of a wedge of mass </a:t>
                </a:r>
                <a:r>
                  <a:rPr lang="en-US" altLang="zh-TW" sz="2000" i="1" dirty="0"/>
                  <a:t>M </a:t>
                </a:r>
                <a:r>
                  <a:rPr lang="en-US" altLang="zh-TW" sz="2000" dirty="0"/>
                  <a:t>which itself rests on a horizontal frictionless table as shown in Fig. 2.  </a:t>
                </a:r>
                <a:r>
                  <a:rPr lang="en-US" altLang="zh-TW" sz="2000" dirty="0" smtClean="0"/>
                  <a:t/>
                </a:r>
                <a:br>
                  <a:rPr lang="en-US" altLang="zh-TW" sz="2000" dirty="0" smtClean="0"/>
                </a:br>
                <a:r>
                  <a:rPr lang="en-US" altLang="zh-TW" sz="2000" dirty="0" smtClean="0"/>
                  <a:t>(</a:t>
                </a:r>
                <a:r>
                  <a:rPr lang="en-US" altLang="zh-TW" sz="2000" dirty="0"/>
                  <a:t>i) Now consider the coefficient of static friction is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TW" sz="2000" baseline="-25000" dirty="0" smtClean="0"/>
                  <a:t>s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between the small block and the wedge (the table is still frictionless), draw the free-body diagram for each block and determine the maximum and minimum horizontal force </a:t>
                </a:r>
                <a:r>
                  <a:rPr lang="en-US" altLang="zh-TW" sz="2000" i="1" dirty="0"/>
                  <a:t>F </a:t>
                </a:r>
                <a:r>
                  <a:rPr lang="en-US" altLang="zh-TW" sz="2000" dirty="0"/>
                  <a:t>applied to </a:t>
                </a:r>
                <a:r>
                  <a:rPr lang="en-US" altLang="zh-TW" sz="2000" i="1" dirty="0"/>
                  <a:t>M </a:t>
                </a:r>
                <a:r>
                  <a:rPr lang="en-US" altLang="zh-TW" sz="2000" dirty="0"/>
                  <a:t>such</a:t>
                </a:r>
                <a:r>
                  <a:rPr lang="en-US" altLang="zh-TW" sz="2000" i="1" dirty="0"/>
                  <a:t> </a:t>
                </a:r>
                <a:r>
                  <a:rPr lang="en-US" altLang="zh-TW" sz="2000" dirty="0"/>
                  <a:t>that the small block </a:t>
                </a:r>
                <a:r>
                  <a:rPr lang="en-US" altLang="zh-TW" sz="2000" i="1" dirty="0"/>
                  <a:t>m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to remain at a constant height</a:t>
                </a:r>
                <a:r>
                  <a:rPr lang="en-US" altLang="zh-TW" sz="2000" dirty="0"/>
                  <a:t> above the table.   Assume M = </a:t>
                </a:r>
                <a:r>
                  <a:rPr lang="en-US" altLang="zh-TW" sz="2000" dirty="0" smtClean="0"/>
                  <a:t>2m</a:t>
                </a:r>
                <a:r>
                  <a:rPr lang="en-US" altLang="zh-TW" sz="2000" dirty="0"/>
                  <a:t>= </a:t>
                </a:r>
                <a:r>
                  <a:rPr lang="en-US" altLang="zh-TW" sz="2000" dirty="0" smtClean="0"/>
                  <a:t>2 </a:t>
                </a:r>
                <a:r>
                  <a:rPr lang="en-US" altLang="zh-TW" sz="2000" dirty="0"/>
                  <a:t>Kg,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TW" sz="2000" baseline="-25000" dirty="0" err="1"/>
                  <a:t>s</a:t>
                </a:r>
                <a:r>
                  <a:rPr lang="en-US" altLang="zh-TW" sz="2000" dirty="0"/>
                  <a:t> = 0.5,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altLang="zh-TW" sz="2000" baseline="-25000" dirty="0"/>
                  <a:t>k</a:t>
                </a:r>
                <a:r>
                  <a:rPr lang="en-US" altLang="zh-TW" sz="2000" dirty="0"/>
                  <a:t> = 0.4, and </a:t>
                </a:r>
                <a:r>
                  <a:rPr lang="en-US" altLang="zh-TW" sz="2000" dirty="0" smtClean="0"/>
                  <a:t>tan </a:t>
                </a:r>
                <a:r>
                  <a:rPr lang="en-US" altLang="zh-TW" sz="2000" dirty="0" smtClean="0">
                    <a:latin typeface="Symbol" pitchFamily="18" charset="2"/>
                  </a:rPr>
                  <a:t>q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= </a:t>
                </a:r>
                <a:r>
                  <a:rPr lang="en-US" altLang="zh-TW" sz="2000" dirty="0" smtClean="0"/>
                  <a:t>1</a:t>
                </a:r>
              </a:p>
              <a:p>
                <a:r>
                  <a:rPr lang="en-US" altLang="zh-TW" sz="2000" dirty="0"/>
                  <a:t>(ii) If F = </a:t>
                </a:r>
                <a:r>
                  <a:rPr lang="en-US" altLang="zh-TW" sz="2000" dirty="0" smtClean="0"/>
                  <a:t>10 </a:t>
                </a:r>
                <a:r>
                  <a:rPr lang="en-US" altLang="zh-TW" sz="2000" dirty="0"/>
                  <a:t>mg, determine the acceleration of each block.</a:t>
                </a:r>
              </a:p>
              <a:p>
                <a:endParaRPr lang="en-US" altLang="zh-TW" sz="2000" dirty="0" smtClean="0"/>
              </a:p>
              <a:p>
                <a:endParaRPr lang="en-US" altLang="zh-TW" sz="20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52400"/>
                <a:ext cx="8382000" cy="3429000"/>
              </a:xfrm>
              <a:blipFill>
                <a:blip r:embed="rId2"/>
                <a:stretch>
                  <a:fillRect l="-655" t="-1954" r="-11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Figure_05_4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048" y="4038600"/>
            <a:ext cx="3886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14"/>
          <p:cNvSpPr txBox="1"/>
          <p:nvPr/>
        </p:nvSpPr>
        <p:spPr>
          <a:xfrm>
            <a:off x="6553200" y="4648200"/>
            <a:ext cx="6799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新細明體"/>
                <a:cs typeface="Times New Roman"/>
              </a:rPr>
              <a:t>Fig. </a:t>
            </a:r>
            <a:r>
              <a:rPr lang="en-US" sz="1800" kern="1200" dirty="0" smtClean="0">
                <a:solidFill>
                  <a:srgbClr val="000000"/>
                </a:solidFill>
                <a:effectLst/>
                <a:latin typeface="Calibri"/>
                <a:ea typeface="新細明體"/>
                <a:cs typeface="Times New Roman"/>
              </a:rPr>
              <a:t>3</a:t>
            </a:r>
            <a:endParaRPr lang="zh-TW" sz="1200" dirty="0">
              <a:effectLst/>
              <a:latin typeface="新細明體"/>
              <a:cs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3854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63" y="-447076"/>
            <a:ext cx="2039289" cy="26763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2" t="15031" r="12295"/>
          <a:stretch/>
        </p:blipFill>
        <p:spPr>
          <a:xfrm>
            <a:off x="5723012" y="-49967"/>
            <a:ext cx="1566472" cy="22792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43842" y="2185120"/>
            <a:ext cx="4185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forces which act on m</a:t>
            </a:r>
            <a:r>
              <a:rPr lang="en-US" altLang="zh-TW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</a:p>
          <a:p>
            <a:pPr marL="342900" indent="-342900">
              <a:buAutoNum type="arabicParenBoth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Gravitational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force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force N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from m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External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Force F,  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Tension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rope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2T,  </a:t>
            </a:r>
          </a:p>
          <a:p>
            <a:pPr marL="342900" indent="-342900">
              <a:buAutoNum type="arabicParenBoth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Friction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force  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from surface between m</a:t>
            </a:r>
            <a:r>
              <a:rPr lang="en-US" altLang="zh-TW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and m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4190456" y="1988057"/>
            <a:ext cx="48968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forces which act on m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Gravitational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m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g, 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(2) Normal force N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from m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Normal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force N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from table top,  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(4) Tension of the rope T,  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(5) Friction force  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from surface between m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and m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(6) Friction force  f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from surface between m</a:t>
            </a:r>
            <a:r>
              <a:rPr lang="en-US" altLang="zh-TW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and table.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52904" y="4763050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x:</a:t>
            </a:r>
          </a:p>
          <a:p>
            <a:endParaRPr lang="en-US" altLang="zh-TW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82269" y="4795392"/>
                <a:ext cx="3832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000" dirty="0" smtClean="0"/>
                  <a:t>Fcos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𝑔𝑠𝑖𝑛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∅−2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 smtClean="0"/>
                  <a:t>=m</a:t>
                </a:r>
                <a:r>
                  <a:rPr lang="en-US" altLang="zh-TW" sz="2000" baseline="-25000" dirty="0" smtClean="0"/>
                  <a:t>1</a:t>
                </a:r>
                <a:r>
                  <a:rPr lang="en-US" altLang="zh-TW" sz="2000" dirty="0" smtClean="0"/>
                  <a:t>a</a:t>
                </a:r>
                <a:r>
                  <a:rPr lang="en-US" altLang="zh-TW" sz="2000" baseline="-25000" dirty="0" smtClean="0"/>
                  <a:t>1</a:t>
                </a:r>
                <a:endParaRPr lang="zh-TW" altLang="en-US" sz="2000" baseline="-25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9" y="4795392"/>
                <a:ext cx="383207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3975" t="-24000" r="-2226" b="-5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-23230" y="-49967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(a)</a:t>
            </a:r>
            <a:endParaRPr lang="zh-TW" altLang="en-US" sz="28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-35066" y="4324510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(b)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69151" y="5362519"/>
                <a:ext cx="30101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000" dirty="0" smtClean="0"/>
                  <a:t>Fsin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𝑔𝑐𝑜𝑠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∅=0</m:t>
                    </m:r>
                  </m:oMath>
                </a14:m>
                <a:endParaRPr lang="zh-TW" altLang="en-US" sz="20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51" y="5362519"/>
                <a:ext cx="3010119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5263" t="-24000" r="-1822" b="-5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963563" y="5859463"/>
                <a:ext cx="8127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 smtClean="0"/>
                  <a:t>=</a:t>
                </a:r>
                <a:r>
                  <a:rPr lang="el-GR" altLang="zh-TW" sz="2000" dirty="0" smtClean="0"/>
                  <a:t>μ</a:t>
                </a:r>
                <a:r>
                  <a:rPr lang="en-US" altLang="zh-TW" sz="2000" dirty="0" smtClean="0"/>
                  <a:t>N</a:t>
                </a:r>
                <a:r>
                  <a:rPr lang="en-US" altLang="zh-TW" sz="2000" baseline="-25000" dirty="0" smtClean="0"/>
                  <a:t>1</a:t>
                </a:r>
                <a:endParaRPr lang="zh-TW" altLang="en-US" sz="2000" baseline="-250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63" y="5859463"/>
                <a:ext cx="812723" cy="307777"/>
              </a:xfrm>
              <a:prstGeom prst="rect">
                <a:avLst/>
              </a:prstGeom>
              <a:blipFill>
                <a:blip r:embed="rId6"/>
                <a:stretch>
                  <a:fillRect l="-14286" t="-25490" r="-6015" b="-49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4721106" y="4625399"/>
            <a:ext cx="364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x:</a:t>
            </a:r>
          </a:p>
          <a:p>
            <a:endParaRPr lang="en-US" altLang="zh-TW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TW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TW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5182205" y="4614708"/>
                <a:ext cx="32170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𝑔𝑠𝑖𝑛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altLang="zh-TW" sz="20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 smtClean="0"/>
                  <a:t>=m</a:t>
                </a:r>
                <a:r>
                  <a:rPr lang="en-US" altLang="zh-TW" sz="2000" baseline="-25000" dirty="0" smtClean="0"/>
                  <a:t>2</a:t>
                </a:r>
                <a:r>
                  <a:rPr lang="en-US" altLang="zh-TW" sz="2000" dirty="0" smtClean="0"/>
                  <a:t>a</a:t>
                </a:r>
                <a:r>
                  <a:rPr lang="en-US" altLang="zh-TW" sz="2000" baseline="-25000" dirty="0"/>
                  <a:t>2</a:t>
                </a:r>
                <a:endParaRPr lang="zh-TW" altLang="en-US" sz="2000" baseline="-25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205" y="4614708"/>
                <a:ext cx="3217035" cy="307777"/>
              </a:xfrm>
              <a:prstGeom prst="rect">
                <a:avLst/>
              </a:prstGeom>
              <a:blipFill>
                <a:blip r:embed="rId7"/>
                <a:stretch>
                  <a:fillRect l="-1894" t="-26000" r="-568" b="-5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5037353" y="5224868"/>
                <a:ext cx="2702855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0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∅=0</m:t>
                      </m:r>
                    </m:oMath>
                  </m:oMathPara>
                </a14:m>
                <a:endParaRPr lang="zh-TW" altLang="en-US" sz="2000" baseline="-250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53" y="5224868"/>
                <a:ext cx="2702855" cy="300660"/>
              </a:xfrm>
              <a:prstGeom prst="rect">
                <a:avLst/>
              </a:prstGeom>
              <a:blipFill>
                <a:blip r:embed="rId8"/>
                <a:stretch>
                  <a:fillRect l="-1802" r="-1802" b="-306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693525" y="5705574"/>
                <a:ext cx="8127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 smtClean="0"/>
                  <a:t>=</a:t>
                </a:r>
                <a:r>
                  <a:rPr lang="el-GR" altLang="zh-TW" sz="2000" dirty="0" smtClean="0"/>
                  <a:t>μ</a:t>
                </a:r>
                <a:r>
                  <a:rPr lang="en-US" altLang="zh-TW" sz="2000" dirty="0" smtClean="0"/>
                  <a:t>N</a:t>
                </a:r>
                <a:r>
                  <a:rPr lang="en-US" altLang="zh-TW" sz="2000" baseline="-25000" dirty="0"/>
                  <a:t>2</a:t>
                </a:r>
                <a:endParaRPr lang="zh-TW" altLang="en-US" sz="2000" baseline="-250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25" y="5705574"/>
                <a:ext cx="812723" cy="307777"/>
              </a:xfrm>
              <a:prstGeom prst="rect">
                <a:avLst/>
              </a:prstGeom>
              <a:blipFill>
                <a:blip r:embed="rId9"/>
                <a:stretch>
                  <a:fillRect l="-15038" t="-26000" r="-526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2378903" y="6356407"/>
                <a:ext cx="3623107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𝑐𝑜𝑛𝑠𝑡𝑟𝑎𝑖𝑛𝑡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0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903" y="6356407"/>
                <a:ext cx="3623107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838" r="-335" b="-3076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22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684820" y="336484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(c)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72452" y="156317"/>
                <a:ext cx="3128485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∅−</m:t>
                      </m:r>
                      <m:r>
                        <m:rPr>
                          <m:nor/>
                        </m:rPr>
                        <a:rPr lang="en-US" altLang="zh-TW" sz="2400" dirty="0"/>
                        <m:t>Fsin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603" y="156317"/>
                <a:ext cx="3123676" cy="369332"/>
              </a:xfrm>
              <a:prstGeom prst="rect">
                <a:avLst/>
              </a:prstGeom>
              <a:blipFill>
                <a:blip r:embed="rId2"/>
                <a:stretch>
                  <a:fillRect l="-781" r="-391" b="-2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72452" y="862270"/>
                <a:ext cx="7001917" cy="607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∅−</m:t>
                      </m:r>
                      <m:r>
                        <m:rPr>
                          <m:nor/>
                        </m:rPr>
                        <a:rPr lang="en-US" altLang="zh-TW" sz="2400" dirty="0"/>
                        <m:t>Fsin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𝑔𝑐𝑜𝑠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zh-TW" altLang="en-US" sz="2400" baseline="-25000" dirty="0"/>
              </a:p>
              <a:p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603" y="862270"/>
                <a:ext cx="6897722" cy="607026"/>
              </a:xfrm>
              <a:prstGeom prst="rect">
                <a:avLst/>
              </a:prstGeom>
              <a:blipFill>
                <a:blip r:embed="rId3"/>
                <a:stretch>
                  <a:fillRect l="-796" r="-9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72453" y="1928098"/>
                <a:ext cx="8029699" cy="734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2[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zh-TW" altLang="en-US" sz="28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r>
                              <a:rPr lang="zh-TW" altLang="en-US" sz="28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zh-TW" altLang="en-US" sz="28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𝑔𝑠𝑖𝑛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d>
                          <m:dPr>
                            <m:ctrlPr>
                              <a:rPr lang="en-US" altLang="zh-TW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8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sz="28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𝑔𝑐𝑜𝑠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∅(5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603" y="1928098"/>
                <a:ext cx="8204425" cy="734240"/>
              </a:xfrm>
              <a:prstGeom prst="rect">
                <a:avLst/>
              </a:prstGeom>
              <a:blipFill>
                <a:blip r:embed="rId4"/>
                <a:stretch>
                  <a:fillRect b="-107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403131" y="3406879"/>
                <a:ext cx="4103046" cy="722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  <m:r>
                          <a:rPr lang="en-US" altLang="zh-TW" sz="32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TW" alt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zh-TW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  <m:r>
                          <a:rPr lang="zh-TW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zh-TW" alt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32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TW" sz="3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32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3200" dirty="0" smtClean="0"/>
                  <a:t>=0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841" y="3406878"/>
                <a:ext cx="4048544" cy="722185"/>
              </a:xfrm>
              <a:prstGeom prst="rect">
                <a:avLst/>
              </a:prstGeom>
              <a:blipFill>
                <a:blip r:embed="rId5"/>
                <a:stretch>
                  <a:fillRect l="-151" r="-5120" b="-194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360703" y="4785350"/>
                <a:ext cx="19175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71" y="4785350"/>
                <a:ext cx="18999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511961" y="4831009"/>
                <a:ext cx="20873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5</a:t>
                </a:r>
                <a:r>
                  <a:rPr lang="el-GR" altLang="zh-TW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614" y="4831008"/>
                <a:ext cx="2052100" cy="430887"/>
              </a:xfrm>
              <a:prstGeom prst="rect">
                <a:avLst/>
              </a:prstGeom>
              <a:blipFill>
                <a:blip r:embed="rId7"/>
                <a:stretch>
                  <a:fillRect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70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05_39_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7" y="79681"/>
            <a:ext cx="2200387" cy="18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1"/>
          <p:cNvGrpSpPr/>
          <p:nvPr/>
        </p:nvGrpSpPr>
        <p:grpSpPr>
          <a:xfrm>
            <a:off x="2332254" y="94320"/>
            <a:ext cx="2198568" cy="1867594"/>
            <a:chOff x="1036757" y="2709169"/>
            <a:chExt cx="2198568" cy="1867594"/>
          </a:xfrm>
        </p:grpSpPr>
        <p:grpSp>
          <p:nvGrpSpPr>
            <p:cNvPr id="4" name="Group 5"/>
            <p:cNvGrpSpPr/>
            <p:nvPr/>
          </p:nvGrpSpPr>
          <p:grpSpPr>
            <a:xfrm>
              <a:off x="1036757" y="2709169"/>
              <a:ext cx="2198568" cy="1867594"/>
              <a:chOff x="6046952" y="384380"/>
              <a:chExt cx="2198568" cy="1867594"/>
            </a:xfrm>
          </p:grpSpPr>
          <p:grpSp>
            <p:nvGrpSpPr>
              <p:cNvPr id="9" name="Group 6"/>
              <p:cNvGrpSpPr/>
              <p:nvPr/>
            </p:nvGrpSpPr>
            <p:grpSpPr>
              <a:xfrm>
                <a:off x="6741695" y="384380"/>
                <a:ext cx="1503825" cy="1867594"/>
                <a:chOff x="5589020" y="456360"/>
                <a:chExt cx="1503825" cy="1867594"/>
              </a:xfrm>
            </p:grpSpPr>
            <p:graphicFrame>
              <p:nvGraphicFramePr>
                <p:cNvPr id="12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11735158"/>
                    </p:ext>
                  </p:extLst>
                </p:nvPr>
              </p:nvGraphicFramePr>
              <p:xfrm>
                <a:off x="5589020" y="1947716"/>
                <a:ext cx="536575" cy="376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096" name="Equation" r:id="rId4" imgW="254000" imgH="165100" progId="Equation.DSMT4">
                        <p:embed/>
                      </p:oleObj>
                    </mc:Choice>
                    <mc:Fallback>
                      <p:oleObj name="Equation" r:id="rId4" imgW="254000" imgH="165100" progId="Equation.DSMT4">
                        <p:embed/>
                        <p:pic>
                          <p:nvPicPr>
                            <p:cNvPr id="10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9020" y="1947716"/>
                              <a:ext cx="536575" cy="376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" name="Oval 10"/>
                <p:cNvSpPr/>
                <p:nvPr/>
              </p:nvSpPr>
              <p:spPr>
                <a:xfrm>
                  <a:off x="6068938" y="1183473"/>
                  <a:ext cx="288032" cy="288032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1"/>
                <p:cNvCxnSpPr/>
                <p:nvPr/>
              </p:nvCxnSpPr>
              <p:spPr>
                <a:xfrm>
                  <a:off x="6212954" y="1327489"/>
                  <a:ext cx="0" cy="864096"/>
                </a:xfrm>
                <a:prstGeom prst="straightConnector1">
                  <a:avLst/>
                </a:prstGeom>
                <a:ln w="3810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2"/>
                <p:cNvCxnSpPr/>
                <p:nvPr/>
              </p:nvCxnSpPr>
              <p:spPr>
                <a:xfrm flipV="1">
                  <a:off x="6212954" y="927114"/>
                  <a:ext cx="638790" cy="400378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6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58484178"/>
                    </p:ext>
                  </p:extLst>
                </p:nvPr>
              </p:nvGraphicFramePr>
              <p:xfrm>
                <a:off x="6692795" y="456360"/>
                <a:ext cx="400050" cy="3460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097" name="Equation" r:id="rId6" imgW="190500" imgH="152400" progId="Equation.DSMT4">
                        <p:embed/>
                      </p:oleObj>
                    </mc:Choice>
                    <mc:Fallback>
                      <p:oleObj name="Equation" r:id="rId6" imgW="190500" imgH="152400" progId="Equation.DSMT4">
                        <p:embed/>
                        <p:pic>
                          <p:nvPicPr>
                            <p:cNvPr id="14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92795" y="456360"/>
                              <a:ext cx="400050" cy="3460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62624706"/>
                    </p:ext>
                  </p:extLst>
                </p:nvPr>
              </p:nvGraphicFramePr>
              <p:xfrm>
                <a:off x="6234808" y="817448"/>
                <a:ext cx="28416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098" name="Equation" r:id="rId8" imgW="152400" imgH="203200" progId="Equation.DSMT4">
                        <p:embed/>
                      </p:oleObj>
                    </mc:Choice>
                    <mc:Fallback>
                      <p:oleObj name="Equation" r:id="rId8" imgW="152400" imgH="203200" progId="Equation.DSMT4">
                        <p:embed/>
                        <p:pic>
                          <p:nvPicPr>
                            <p:cNvPr id="15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34808" y="817448"/>
                              <a:ext cx="28416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0" name="Straight Arrow Connector 7"/>
              <p:cNvCxnSpPr/>
              <p:nvPr/>
            </p:nvCxnSpPr>
            <p:spPr>
              <a:xfrm>
                <a:off x="7345171" y="415677"/>
                <a:ext cx="0" cy="864096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8"/>
              <p:cNvSpPr txBox="1"/>
              <p:nvPr/>
            </p:nvSpPr>
            <p:spPr>
              <a:xfrm>
                <a:off x="6046952" y="401272"/>
                <a:ext cx="1292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latin typeface="Times New Roman"/>
                    <a:cs typeface="Times New Roman"/>
                  </a:rPr>
                  <a:t>minimum</a:t>
                </a:r>
                <a:r>
                  <a:rPr lang="en-US" sz="2000" b="1" dirty="0" smtClean="0">
                    <a:latin typeface="Times New Roman"/>
                    <a:cs typeface="Times New Roman"/>
                  </a:rPr>
                  <a:t>:</a:t>
                </a:r>
                <a:endParaRPr lang="en-US" sz="2000" b="1" i="1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5" name="Straight Arrow Connector 16"/>
            <p:cNvCxnSpPr>
              <a:endCxn id="6" idx="1"/>
            </p:cNvCxnSpPr>
            <p:nvPr/>
          </p:nvCxnSpPr>
          <p:spPr>
            <a:xfrm>
              <a:off x="2342635" y="3557186"/>
              <a:ext cx="384715" cy="65282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1080071"/>
                </p:ext>
              </p:extLst>
            </p:nvPr>
          </p:nvGraphicFramePr>
          <p:xfrm>
            <a:off x="2727350" y="3934579"/>
            <a:ext cx="37623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9" name="Equation" r:id="rId10" imgW="177800" imgH="241300" progId="Equation.DSMT4">
                    <p:embed/>
                  </p:oleObj>
                </mc:Choice>
                <mc:Fallback>
                  <p:oleObj name="Equation" r:id="rId10" imgW="177800" imgH="241300" progId="Equation.DSMT4">
                    <p:embed/>
                    <p:pic>
                      <p:nvPicPr>
                        <p:cNvPr id="2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350" y="3934579"/>
                          <a:ext cx="376238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Arrow Connector 22"/>
            <p:cNvCxnSpPr/>
            <p:nvPr/>
          </p:nvCxnSpPr>
          <p:spPr>
            <a:xfrm flipH="1" flipV="1">
              <a:off x="2342826" y="3591778"/>
              <a:ext cx="868220" cy="1129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625348"/>
                </p:ext>
              </p:extLst>
            </p:nvPr>
          </p:nvGraphicFramePr>
          <p:xfrm>
            <a:off x="2560662" y="3625310"/>
            <a:ext cx="28416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0" name="Equation" r:id="rId12" imgW="152400" imgH="203200" progId="Equation.DSMT4">
                    <p:embed/>
                  </p:oleObj>
                </mc:Choice>
                <mc:Fallback>
                  <p:oleObj name="Equation" r:id="rId12" imgW="152400" imgH="203200" progId="Equation.DSMT4">
                    <p:embed/>
                    <p:pic>
                      <p:nvPicPr>
                        <p:cNvPr id="25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662" y="3625310"/>
                          <a:ext cx="28416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20"/>
          <p:cNvGrpSpPr/>
          <p:nvPr/>
        </p:nvGrpSpPr>
        <p:grpSpPr>
          <a:xfrm>
            <a:off x="6928458" y="18853"/>
            <a:ext cx="1749474" cy="1943061"/>
            <a:chOff x="3507060" y="2786102"/>
            <a:chExt cx="1749474" cy="1943061"/>
          </a:xfrm>
        </p:grpSpPr>
        <p:grpSp>
          <p:nvGrpSpPr>
            <p:cNvPr id="19" name="Group 26"/>
            <p:cNvGrpSpPr/>
            <p:nvPr/>
          </p:nvGrpSpPr>
          <p:grpSpPr>
            <a:xfrm>
              <a:off x="3752709" y="2861569"/>
              <a:ext cx="1503825" cy="1867594"/>
              <a:chOff x="6741695" y="384380"/>
              <a:chExt cx="1503825" cy="1867594"/>
            </a:xfrm>
          </p:grpSpPr>
          <p:grpSp>
            <p:nvGrpSpPr>
              <p:cNvPr id="24" name="Group 27"/>
              <p:cNvGrpSpPr/>
              <p:nvPr/>
            </p:nvGrpSpPr>
            <p:grpSpPr>
              <a:xfrm>
                <a:off x="6741695" y="384380"/>
                <a:ext cx="1503825" cy="1867594"/>
                <a:chOff x="5589020" y="456360"/>
                <a:chExt cx="1503825" cy="1867594"/>
              </a:xfrm>
            </p:grpSpPr>
            <p:graphicFrame>
              <p:nvGraphicFramePr>
                <p:cNvPr id="26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41467575"/>
                    </p:ext>
                  </p:extLst>
                </p:nvPr>
              </p:nvGraphicFramePr>
              <p:xfrm>
                <a:off x="5589020" y="1947716"/>
                <a:ext cx="536575" cy="376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101" name="Equation" r:id="rId13" imgW="254000" imgH="165100" progId="Equation.DSMT4">
                        <p:embed/>
                      </p:oleObj>
                    </mc:Choice>
                    <mc:Fallback>
                      <p:oleObj name="Equation" r:id="rId13" imgW="254000" imgH="165100" progId="Equation.DSMT4">
                        <p:embed/>
                        <p:pic>
                          <p:nvPicPr>
                            <p:cNvPr id="33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9020" y="1947716"/>
                              <a:ext cx="536575" cy="3762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" name="Oval 33"/>
                <p:cNvSpPr/>
                <p:nvPr/>
              </p:nvSpPr>
              <p:spPr>
                <a:xfrm>
                  <a:off x="6068938" y="1183473"/>
                  <a:ext cx="288032" cy="288032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Arrow Connector 34"/>
                <p:cNvCxnSpPr/>
                <p:nvPr/>
              </p:nvCxnSpPr>
              <p:spPr>
                <a:xfrm>
                  <a:off x="6212954" y="1327489"/>
                  <a:ext cx="0" cy="864096"/>
                </a:xfrm>
                <a:prstGeom prst="straightConnector1">
                  <a:avLst/>
                </a:prstGeom>
                <a:ln w="3810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35"/>
                <p:cNvCxnSpPr/>
                <p:nvPr/>
              </p:nvCxnSpPr>
              <p:spPr>
                <a:xfrm flipV="1">
                  <a:off x="6212954" y="927114"/>
                  <a:ext cx="638790" cy="400378"/>
                </a:xfrm>
                <a:prstGeom prst="straightConnector1">
                  <a:avLst/>
                </a:prstGeom>
                <a:ln w="38100" cmpd="sng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0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13991563"/>
                    </p:ext>
                  </p:extLst>
                </p:nvPr>
              </p:nvGraphicFramePr>
              <p:xfrm>
                <a:off x="6692795" y="456360"/>
                <a:ext cx="400050" cy="3460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102" name="Equation" r:id="rId14" imgW="190500" imgH="152400" progId="Equation.DSMT4">
                        <p:embed/>
                      </p:oleObj>
                    </mc:Choice>
                    <mc:Fallback>
                      <p:oleObj name="Equation" r:id="rId14" imgW="190500" imgH="152400" progId="Equation.DSMT4">
                        <p:embed/>
                        <p:pic>
                          <p:nvPicPr>
                            <p:cNvPr id="38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92795" y="456360"/>
                              <a:ext cx="400050" cy="3460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1" name="Object 3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19153322"/>
                    </p:ext>
                  </p:extLst>
                </p:nvPr>
              </p:nvGraphicFramePr>
              <p:xfrm>
                <a:off x="6234808" y="817448"/>
                <a:ext cx="28416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103" name="Equation" r:id="rId15" imgW="152400" imgH="203200" progId="Equation.DSMT4">
                        <p:embed/>
                      </p:oleObj>
                    </mc:Choice>
                    <mc:Fallback>
                      <p:oleObj name="Equation" r:id="rId15" imgW="152400" imgH="203200" progId="Equation.DSMT4">
                        <p:embed/>
                        <p:pic>
                          <p:nvPicPr>
                            <p:cNvPr id="39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34808" y="817448"/>
                              <a:ext cx="28416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5" name="Straight Arrow Connector 29"/>
              <p:cNvCxnSpPr/>
              <p:nvPr/>
            </p:nvCxnSpPr>
            <p:spPr>
              <a:xfrm>
                <a:off x="7345171" y="415677"/>
                <a:ext cx="0" cy="864096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39"/>
            <p:cNvCxnSpPr/>
            <p:nvPr/>
          </p:nvCxnSpPr>
          <p:spPr>
            <a:xfrm>
              <a:off x="3950847" y="3059147"/>
              <a:ext cx="384715" cy="65282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4835058"/>
                </p:ext>
              </p:extLst>
            </p:nvPr>
          </p:nvGraphicFramePr>
          <p:xfrm>
            <a:off x="3540544" y="2786102"/>
            <a:ext cx="376238" cy="550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4" name="Equation" r:id="rId16" imgW="177800" imgH="241300" progId="Equation.DSMT4">
                    <p:embed/>
                  </p:oleObj>
                </mc:Choice>
                <mc:Fallback>
                  <p:oleObj name="Equation" r:id="rId16" imgW="177800" imgH="241300" progId="Equation.DSMT4">
                    <p:embed/>
                    <p:pic>
                      <p:nvPicPr>
                        <p:cNvPr id="41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544" y="2786102"/>
                          <a:ext cx="376238" cy="550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Arrow Connector 41"/>
            <p:cNvCxnSpPr/>
            <p:nvPr/>
          </p:nvCxnSpPr>
          <p:spPr>
            <a:xfrm flipH="1" flipV="1">
              <a:off x="3507060" y="3744178"/>
              <a:ext cx="868220" cy="1129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9126805"/>
                </p:ext>
              </p:extLst>
            </p:nvPr>
          </p:nvGraphicFramePr>
          <p:xfrm>
            <a:off x="3838478" y="3406031"/>
            <a:ext cx="28416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5" name="Equation" r:id="rId17" imgW="152400" imgH="203200" progId="Equation.DSMT4">
                    <p:embed/>
                  </p:oleObj>
                </mc:Choice>
                <mc:Fallback>
                  <p:oleObj name="Equation" r:id="rId17" imgW="152400" imgH="203200" progId="Equation.DSMT4">
                    <p:embed/>
                    <p:pic>
                      <p:nvPicPr>
                        <p:cNvPr id="43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8478" y="3406031"/>
                          <a:ext cx="284162" cy="333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23"/>
          <p:cNvSpPr txBox="1"/>
          <p:nvPr/>
        </p:nvSpPr>
        <p:spPr>
          <a:xfrm>
            <a:off x="4774682" y="807084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</a:t>
            </a:r>
            <a:endParaRPr lang="en-US" sz="2400" dirty="0"/>
          </a:p>
        </p:txBody>
      </p:sp>
      <p:graphicFrame>
        <p:nvGraphicFramePr>
          <p:cNvPr id="3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083047"/>
              </p:ext>
            </p:extLst>
          </p:nvPr>
        </p:nvGraphicFramePr>
        <p:xfrm>
          <a:off x="761427" y="2065607"/>
          <a:ext cx="44672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" name="Equation" r:id="rId18" imgW="2781000" imgH="1066680" progId="Equation.DSMT4">
                  <p:embed/>
                </p:oleObj>
              </mc:Choice>
              <mc:Fallback>
                <p:oleObj name="Equation" r:id="rId18" imgW="2781000" imgH="1066680" progId="Equation.DSMT4">
                  <p:embed/>
                  <p:pic>
                    <p:nvPicPr>
                      <p:cNvPr id="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427" y="2065607"/>
                        <a:ext cx="44672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320968"/>
              </p:ext>
            </p:extLst>
          </p:nvPr>
        </p:nvGraphicFramePr>
        <p:xfrm>
          <a:off x="1718173" y="90958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7" name="Equation" r:id="rId20" imgW="469696" imgH="393529" progId="Equation.DSMT4">
                  <p:embed/>
                </p:oleObj>
              </mc:Choice>
              <mc:Fallback>
                <p:oleObj name="Equation" r:id="rId20" imgW="469696" imgH="393529" progId="Equation.DSMT4">
                  <p:embed/>
                  <p:pic>
                    <p:nvPicPr>
                      <p:cNvPr id="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173" y="90958"/>
                        <a:ext cx="46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553805"/>
              </p:ext>
            </p:extLst>
          </p:nvPr>
        </p:nvGraphicFramePr>
        <p:xfrm>
          <a:off x="188222" y="2067403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8" name="Equation" r:id="rId22" imgW="457200" imgH="393700" progId="Equation.DSMT4">
                  <p:embed/>
                </p:oleObj>
              </mc:Choice>
              <mc:Fallback>
                <p:oleObj name="Equation" r:id="rId22" imgW="457200" imgH="393700" progId="Equation.DSMT4">
                  <p:embed/>
                  <p:pic>
                    <p:nvPicPr>
                      <p:cNvPr id="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22" y="2067403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173749"/>
              </p:ext>
            </p:extLst>
          </p:nvPr>
        </p:nvGraphicFramePr>
        <p:xfrm>
          <a:off x="47625" y="3786188"/>
          <a:ext cx="11953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9" name="Equation" r:id="rId24" imgW="711000" imgH="228600" progId="Equation.DSMT4">
                  <p:embed/>
                </p:oleObj>
              </mc:Choice>
              <mc:Fallback>
                <p:oleObj name="Equation" r:id="rId24" imgW="711000" imgH="228600" progId="Equation.DSMT4">
                  <p:embed/>
                  <p:pic>
                    <p:nvPicPr>
                      <p:cNvPr id="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" y="3786188"/>
                        <a:ext cx="1195388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072893"/>
              </p:ext>
            </p:extLst>
          </p:nvPr>
        </p:nvGraphicFramePr>
        <p:xfrm>
          <a:off x="74076" y="4347670"/>
          <a:ext cx="18748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0" name="Equation" r:id="rId26" imgW="1168200" imgH="431640" progId="Equation.DSMT4">
                  <p:embed/>
                </p:oleObj>
              </mc:Choice>
              <mc:Fallback>
                <p:oleObj name="Equation" r:id="rId26" imgW="1168200" imgH="431640" progId="Equation.DSMT4">
                  <p:embed/>
                  <p:pic>
                    <p:nvPicPr>
                      <p:cNvPr id="51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6" y="4347670"/>
                        <a:ext cx="18748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776194"/>
              </p:ext>
            </p:extLst>
          </p:nvPr>
        </p:nvGraphicFramePr>
        <p:xfrm>
          <a:off x="47625" y="5039379"/>
          <a:ext cx="27924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1" name="Equation" r:id="rId28" imgW="1739880" imgH="736560" progId="Equation.DSMT4">
                  <p:embed/>
                </p:oleObj>
              </mc:Choice>
              <mc:Fallback>
                <p:oleObj name="Equation" r:id="rId28" imgW="1739880" imgH="736560" progId="Equation.DSMT4">
                  <p:embed/>
                  <p:pic>
                    <p:nvPicPr>
                      <p:cNvPr id="5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" y="5039379"/>
                        <a:ext cx="27924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055060"/>
              </p:ext>
            </p:extLst>
          </p:nvPr>
        </p:nvGraphicFramePr>
        <p:xfrm>
          <a:off x="3244056" y="3728265"/>
          <a:ext cx="23780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2" name="Equation" r:id="rId30" imgW="1625400" imgH="228600" progId="Equation.DSMT4">
                  <p:embed/>
                </p:oleObj>
              </mc:Choice>
              <mc:Fallback>
                <p:oleObj name="Equation" r:id="rId30" imgW="1625400" imgH="228600" progId="Equation.DSMT4">
                  <p:embed/>
                  <p:pic>
                    <p:nvPicPr>
                      <p:cNvPr id="5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056" y="3728265"/>
                        <a:ext cx="23780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389029"/>
              </p:ext>
            </p:extLst>
          </p:nvPr>
        </p:nvGraphicFramePr>
        <p:xfrm>
          <a:off x="3000369" y="4958857"/>
          <a:ext cx="35798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" name="Equation" r:id="rId32" imgW="2869920" imgH="914400" progId="Equation.DSMT4">
                  <p:embed/>
                </p:oleObj>
              </mc:Choice>
              <mc:Fallback>
                <p:oleObj name="Equation" r:id="rId32" imgW="2869920" imgH="914400" progId="Equation.DSMT4">
                  <p:embed/>
                  <p:pic>
                    <p:nvPicPr>
                      <p:cNvPr id="55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9" y="4958857"/>
                        <a:ext cx="35798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90627"/>
              </p:ext>
            </p:extLst>
          </p:nvPr>
        </p:nvGraphicFramePr>
        <p:xfrm>
          <a:off x="6650038" y="4347670"/>
          <a:ext cx="24701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" name="Equation" r:id="rId34" imgW="1981200" imgH="736600" progId="Equation.DSMT4">
                  <p:embed/>
                </p:oleObj>
              </mc:Choice>
              <mc:Fallback>
                <p:oleObj name="Equation" r:id="rId34" imgW="1981200" imgH="736600" progId="Equation.DSMT4">
                  <p:embed/>
                  <p:pic>
                    <p:nvPicPr>
                      <p:cNvPr id="5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4347670"/>
                        <a:ext cx="24701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8"/>
          <p:cNvSpPr txBox="1"/>
          <p:nvPr/>
        </p:nvSpPr>
        <p:spPr>
          <a:xfrm>
            <a:off x="5508284" y="117882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Times New Roman"/>
                <a:cs typeface="Times New Roman"/>
              </a:rPr>
              <a:t>maximum</a:t>
            </a:r>
            <a:r>
              <a:rPr lang="en-US" sz="2000" b="1" dirty="0" smtClean="0">
                <a:latin typeface="Times New Roman"/>
                <a:cs typeface="Times New Roman"/>
              </a:rPr>
              <a:t>:</a:t>
            </a:r>
            <a:endParaRPr lang="en-US" sz="2000" b="1" i="1" dirty="0">
              <a:latin typeface="Times New Roman"/>
              <a:cs typeface="Times New Roman"/>
            </a:endParaRPr>
          </a:p>
        </p:txBody>
      </p:sp>
      <p:cxnSp>
        <p:nvCxnSpPr>
          <p:cNvPr id="50" name="Straight Arrow Connector 35"/>
          <p:cNvCxnSpPr/>
          <p:nvPr/>
        </p:nvCxnSpPr>
        <p:spPr>
          <a:xfrm flipV="1">
            <a:off x="5496994" y="1743684"/>
            <a:ext cx="928960" cy="1013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35"/>
          <p:cNvCxnSpPr/>
          <p:nvPr/>
        </p:nvCxnSpPr>
        <p:spPr>
          <a:xfrm flipV="1">
            <a:off x="5514854" y="750151"/>
            <a:ext cx="22936" cy="10298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353010" y="1397497"/>
            <a:ext cx="265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549565" y="510492"/>
            <a:ext cx="265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519077"/>
              </p:ext>
            </p:extLst>
          </p:nvPr>
        </p:nvGraphicFramePr>
        <p:xfrm>
          <a:off x="5757863" y="2219325"/>
          <a:ext cx="271303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" name="Equation" r:id="rId36" imgW="1688760" imgH="749160" progId="Equation.DSMT4">
                  <p:embed/>
                </p:oleObj>
              </mc:Choice>
              <mc:Fallback>
                <p:oleObj name="Equation" r:id="rId36" imgW="1688760" imgH="749160" progId="Equation.DSMT4">
                  <p:embed/>
                  <p:pic>
                    <p:nvPicPr>
                      <p:cNvPr id="3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2219325"/>
                        <a:ext cx="271303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線接點 60"/>
          <p:cNvCxnSpPr/>
          <p:nvPr/>
        </p:nvCxnSpPr>
        <p:spPr>
          <a:xfrm>
            <a:off x="-378" y="3580082"/>
            <a:ext cx="8971185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145468"/>
              </p:ext>
            </p:extLst>
          </p:nvPr>
        </p:nvGraphicFramePr>
        <p:xfrm>
          <a:off x="3108324" y="4210161"/>
          <a:ext cx="264953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" name="Equation" r:id="rId38" imgW="1650960" imgH="431640" progId="Equation.DSMT4">
                  <p:embed/>
                </p:oleObj>
              </mc:Choice>
              <mc:Fallback>
                <p:oleObj name="Equation" r:id="rId38" imgW="1650960" imgH="431640" progId="Equation.DSMT4">
                  <p:embed/>
                  <p:pic>
                    <p:nvPicPr>
                      <p:cNvPr id="4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4" y="4210161"/>
                        <a:ext cx="264953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54650"/>
              </p:ext>
            </p:extLst>
          </p:nvPr>
        </p:nvGraphicFramePr>
        <p:xfrm>
          <a:off x="6519863" y="3814763"/>
          <a:ext cx="26003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" name="Equation" r:id="rId40" imgW="1777680" imgH="228600" progId="Equation.DSMT4">
                  <p:embed/>
                </p:oleObj>
              </mc:Choice>
              <mc:Fallback>
                <p:oleObj name="Equation" r:id="rId40" imgW="1777680" imgH="228600" progId="Equation.DSMT4">
                  <p:embed/>
                  <p:pic>
                    <p:nvPicPr>
                      <p:cNvPr id="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3814763"/>
                        <a:ext cx="26003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93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129077" y="-10997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2436" y="4563667"/>
            <a:ext cx="3048000" cy="1676400"/>
          </a:xfrm>
          <a:prstGeom prst="rect">
            <a:avLst/>
          </a:prstGeom>
          <a:solidFill>
            <a:srgbClr val="FFFF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6826"/>
            <a:ext cx="8040949" cy="1284774"/>
          </a:xfrm>
        </p:spPr>
        <p:txBody>
          <a:bodyPr>
            <a:normAutofit/>
          </a:bodyPr>
          <a:lstStyle/>
          <a:p>
            <a:r>
              <a:rPr lang="en-US" altLang="zh-TW" sz="2000" b="1" dirty="0" smtClean="0"/>
              <a:t>Sol:</a:t>
            </a:r>
            <a:endParaRPr lang="en-US" altLang="zh-TW" sz="2000" b="1" dirty="0">
              <a:solidFill>
                <a:srgbClr val="0070C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339028" y="427886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對</a:t>
            </a:r>
            <a:r>
              <a:rPr lang="en-US" altLang="zh-TW" dirty="0"/>
              <a:t>m</a:t>
            </a:r>
            <a:endParaRPr lang="zh-TW" altLang="en-US" dirty="0"/>
          </a:p>
        </p:txBody>
      </p:sp>
      <p:graphicFrame>
        <p:nvGraphicFramePr>
          <p:cNvPr id="53" name="物件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99901"/>
              </p:ext>
            </p:extLst>
          </p:nvPr>
        </p:nvGraphicFramePr>
        <p:xfrm>
          <a:off x="4167074" y="1156403"/>
          <a:ext cx="43195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8" name="Equation" r:id="rId4" imgW="2158920" imgH="457200" progId="Equation.DSMT4">
                  <p:embed/>
                </p:oleObj>
              </mc:Choice>
              <mc:Fallback>
                <p:oleObj name="Equation" r:id="rId4" imgW="2158920" imgH="457200" progId="Equation.DSMT4">
                  <p:embed/>
                  <p:pic>
                    <p:nvPicPr>
                      <p:cNvPr id="53" name="物件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074" y="1156403"/>
                        <a:ext cx="4319588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物件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56369"/>
              </p:ext>
            </p:extLst>
          </p:nvPr>
        </p:nvGraphicFramePr>
        <p:xfrm>
          <a:off x="4107833" y="1951084"/>
          <a:ext cx="2133600" cy="401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9" name="Equation" r:id="rId6" imgW="1218960" imgH="228600" progId="Equation.DSMT4">
                  <p:embed/>
                </p:oleObj>
              </mc:Choice>
              <mc:Fallback>
                <p:oleObj name="Equation" r:id="rId6" imgW="1218960" imgH="228600" progId="Equation.DSMT4">
                  <p:embed/>
                  <p:pic>
                    <p:nvPicPr>
                      <p:cNvPr id="61" name="物件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7833" y="1951084"/>
                        <a:ext cx="2133600" cy="4010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物件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136753"/>
              </p:ext>
            </p:extLst>
          </p:nvPr>
        </p:nvGraphicFramePr>
        <p:xfrm>
          <a:off x="4161511" y="338152"/>
          <a:ext cx="252888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0" name="Equation" r:id="rId8" imgW="1384200" imgH="203040" progId="Equation.DSMT4">
                  <p:embed/>
                </p:oleObj>
              </mc:Choice>
              <mc:Fallback>
                <p:oleObj name="Equation" r:id="rId8" imgW="1384200" imgH="203040" progId="Equation.DSMT4">
                  <p:embed/>
                  <p:pic>
                    <p:nvPicPr>
                      <p:cNvPr id="64" name="物件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511" y="338152"/>
                        <a:ext cx="252888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57491" y="2622403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(3)</a:t>
            </a:r>
            <a:r>
              <a:rPr lang="zh-TW" altLang="en-US" dirty="0" smtClean="0"/>
              <a:t>代入</a:t>
            </a:r>
            <a:r>
              <a:rPr lang="en-US" altLang="zh-TW" dirty="0" smtClean="0"/>
              <a:t>(1)與(2) </a:t>
            </a:r>
            <a:r>
              <a:rPr lang="en-US" altLang="zh-TW" dirty="0" err="1" smtClean="0"/>
              <a:t>後，再求</a:t>
            </a:r>
            <a:r>
              <a:rPr lang="en-US" altLang="zh-TW" dirty="0" smtClean="0"/>
              <a:t> (1)/(2) </a:t>
            </a:r>
            <a:r>
              <a:rPr lang="en-US" altLang="zh-TW" dirty="0" err="1" smtClean="0"/>
              <a:t>即得</a:t>
            </a:r>
            <a:endParaRPr lang="zh-TW" altLang="en-US" dirty="0"/>
          </a:p>
        </p:txBody>
      </p:sp>
      <p:graphicFrame>
        <p:nvGraphicFramePr>
          <p:cNvPr id="51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239928"/>
              </p:ext>
            </p:extLst>
          </p:nvPr>
        </p:nvGraphicFramePr>
        <p:xfrm>
          <a:off x="4161511" y="2455749"/>
          <a:ext cx="25987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1" name="Equation" r:id="rId10" imgW="1485720" imgH="431640" progId="Equation.DSMT4">
                  <p:embed/>
                </p:oleObj>
              </mc:Choice>
              <mc:Fallback>
                <p:oleObj name="Equation" r:id="rId10" imgW="1485720" imgH="431640" progId="Equation.DSMT4">
                  <p:embed/>
                  <p:pic>
                    <p:nvPicPr>
                      <p:cNvPr id="51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511" y="2455749"/>
                        <a:ext cx="2598738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文字方塊 72"/>
          <p:cNvSpPr txBox="1"/>
          <p:nvPr/>
        </p:nvSpPr>
        <p:spPr>
          <a:xfrm>
            <a:off x="6371311" y="20145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（最大靜摩擦力）</a:t>
            </a:r>
            <a:endParaRPr lang="zh-TW" altLang="en-US" dirty="0"/>
          </a:p>
        </p:txBody>
      </p:sp>
      <p:grpSp>
        <p:nvGrpSpPr>
          <p:cNvPr id="118" name="群組 117"/>
          <p:cNvGrpSpPr/>
          <p:nvPr/>
        </p:nvGrpSpPr>
        <p:grpSpPr>
          <a:xfrm>
            <a:off x="91112" y="669500"/>
            <a:ext cx="3780177" cy="1600200"/>
            <a:chOff x="0" y="1371600"/>
            <a:chExt cx="3780177" cy="1600200"/>
          </a:xfrm>
        </p:grpSpPr>
        <p:sp>
          <p:nvSpPr>
            <p:cNvPr id="117" name="矩形 116"/>
            <p:cNvSpPr/>
            <p:nvPr/>
          </p:nvSpPr>
          <p:spPr>
            <a:xfrm>
              <a:off x="0" y="1371600"/>
              <a:ext cx="3733800" cy="1600200"/>
            </a:xfrm>
            <a:prstGeom prst="rect">
              <a:avLst/>
            </a:prstGeom>
            <a:solidFill>
              <a:srgbClr val="FFFFCC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366363" y="1371600"/>
              <a:ext cx="3413814" cy="1543355"/>
              <a:chOff x="46163" y="3582968"/>
              <a:chExt cx="3413814" cy="1543355"/>
            </a:xfrm>
          </p:grpSpPr>
          <p:cxnSp>
            <p:nvCxnSpPr>
              <p:cNvPr id="5" name="直線單箭頭接點 4"/>
              <p:cNvCxnSpPr>
                <a:endCxn id="19" idx="1"/>
              </p:cNvCxnSpPr>
              <p:nvPr/>
            </p:nvCxnSpPr>
            <p:spPr>
              <a:xfrm>
                <a:off x="87449" y="4319684"/>
                <a:ext cx="392973" cy="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群組 15"/>
              <p:cNvGrpSpPr/>
              <p:nvPr/>
            </p:nvGrpSpPr>
            <p:grpSpPr>
              <a:xfrm>
                <a:off x="46163" y="3874232"/>
                <a:ext cx="2093809" cy="890905"/>
                <a:chOff x="263513" y="3749040"/>
                <a:chExt cx="2403487" cy="890905"/>
              </a:xfrm>
            </p:grpSpPr>
            <p:sp>
              <p:nvSpPr>
                <p:cNvPr id="19" name="直角三角形 18"/>
                <p:cNvSpPr/>
                <p:nvPr/>
              </p:nvSpPr>
              <p:spPr>
                <a:xfrm>
                  <a:off x="762000" y="3749040"/>
                  <a:ext cx="1905000" cy="890905"/>
                </a:xfrm>
                <a:prstGeom prst="rtTriangle">
                  <a:avLst/>
                </a:prstGeom>
                <a:solidFill>
                  <a:srgbClr val="82DAF6"/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文字方塊 19"/>
                    <p:cNvSpPr txBox="1"/>
                    <p:nvPr/>
                  </p:nvSpPr>
                  <p:spPr>
                    <a:xfrm>
                      <a:off x="263513" y="3825160"/>
                      <a:ext cx="3850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1" i="1" smtClean="0">
                                <a:latin typeface="Cambria Math"/>
                              </a:rPr>
                              <m:t>𝑭</m:t>
                            </m:r>
                          </m:oMath>
                        </m:oMathPara>
                      </a14:m>
                      <a:endParaRPr lang="zh-TW" altLang="en-US" b="1" dirty="0"/>
                    </a:p>
                  </p:txBody>
                </p:sp>
              </mc:Choice>
              <mc:Fallback xmlns="">
                <p:sp>
                  <p:nvSpPr>
                    <p:cNvPr id="20" name="文字方塊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513" y="3825160"/>
                      <a:ext cx="385042" cy="369332"/>
                    </a:xfrm>
                    <a:prstGeom prst="rect">
                      <a:avLst/>
                    </a:prstGeom>
                    <a:blipFill rotWithShape="1">
                      <a:blip r:embed="rId12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群組 6"/>
              <p:cNvGrpSpPr/>
              <p:nvPr/>
            </p:nvGrpSpPr>
            <p:grpSpPr>
              <a:xfrm>
                <a:off x="2016921" y="3582968"/>
                <a:ext cx="1443056" cy="1543355"/>
                <a:chOff x="2016921" y="3582968"/>
                <a:chExt cx="1443056" cy="1543355"/>
              </a:xfrm>
            </p:grpSpPr>
            <p:grpSp>
              <p:nvGrpSpPr>
                <p:cNvPr id="8" name="群組 7"/>
                <p:cNvGrpSpPr/>
                <p:nvPr/>
              </p:nvGrpSpPr>
              <p:grpSpPr>
                <a:xfrm>
                  <a:off x="2422893" y="3582968"/>
                  <a:ext cx="1037084" cy="1543355"/>
                  <a:chOff x="3230611" y="3214991"/>
                  <a:chExt cx="1037084" cy="1543355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 rot="1710396">
                    <a:off x="3341637" y="3769012"/>
                    <a:ext cx="381000" cy="3693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2" name="直線單箭頭接點 11"/>
                  <p:cNvCxnSpPr/>
                  <p:nvPr/>
                </p:nvCxnSpPr>
                <p:spPr>
                  <a:xfrm>
                    <a:off x="3534540" y="3912578"/>
                    <a:ext cx="1" cy="527827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文字方塊 12"/>
                      <p:cNvSpPr txBox="1"/>
                      <p:nvPr/>
                    </p:nvSpPr>
                    <p:spPr>
                      <a:xfrm>
                        <a:off x="3230611" y="4389014"/>
                        <a:ext cx="60785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TW" b="1" i="1" smtClean="0">
                                  <a:latin typeface="Cambria Math"/>
                                </a:rPr>
                                <m:t>𝒎𝒈</m:t>
                              </m:r>
                            </m:oMath>
                          </m:oMathPara>
                        </a14:m>
                        <a:endParaRPr lang="zh-TW" altLang="en-US" b="1" dirty="0"/>
                      </a:p>
                    </p:txBody>
                  </p:sp>
                </mc:Choice>
                <mc:Fallback xmlns="">
                  <p:sp>
                    <p:nvSpPr>
                      <p:cNvPr id="13" name="文字方塊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30611" y="4389014"/>
                        <a:ext cx="607859" cy="369332"/>
                      </a:xfrm>
                      <a:prstGeom prst="rect">
                        <a:avLst/>
                      </a:prstGeom>
                      <a:blipFill rotWithShape="1">
                        <a:blip r:embed="rId13" cstate="print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直線單箭頭接點 13"/>
                  <p:cNvCxnSpPr/>
                  <p:nvPr/>
                </p:nvCxnSpPr>
                <p:spPr>
                  <a:xfrm flipV="1">
                    <a:off x="3534540" y="3521171"/>
                    <a:ext cx="277864" cy="432507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文字方塊 14"/>
                      <p:cNvSpPr txBox="1"/>
                      <p:nvPr/>
                    </p:nvSpPr>
                    <p:spPr>
                      <a:xfrm>
                        <a:off x="3786538" y="3214991"/>
                        <a:ext cx="48115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altLang="zh-TW" b="1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altLang="zh-TW" b="1" dirty="0" smtClean="0"/>
                      </a:p>
                    </p:txBody>
                  </p:sp>
                </mc:Choice>
                <mc:Fallback xmlns="">
                  <p:sp>
                    <p:nvSpPr>
                      <p:cNvPr id="15" name="文字方塊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86538" y="3214991"/>
                        <a:ext cx="481157" cy="369332"/>
                      </a:xfrm>
                      <a:prstGeom prst="rect">
                        <a:avLst/>
                      </a:prstGeom>
                      <a:blipFill rotWithShape="1">
                        <a:blip r:embed="rId14" cstate="print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" name="直線單箭頭接點 8"/>
                <p:cNvCxnSpPr/>
                <p:nvPr/>
              </p:nvCxnSpPr>
              <p:spPr>
                <a:xfrm flipH="1" flipV="1">
                  <a:off x="2304793" y="4286719"/>
                  <a:ext cx="328176" cy="18664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字方塊 9"/>
                    <p:cNvSpPr txBox="1"/>
                    <p:nvPr/>
                  </p:nvSpPr>
                  <p:spPr>
                    <a:xfrm>
                      <a:off x="2016921" y="3953678"/>
                      <a:ext cx="4283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1" i="1" smtClean="0">
                                <a:latin typeface="Cambria Math"/>
                              </a:rPr>
                              <m:t>𝒇</m:t>
                            </m:r>
                            <m:r>
                              <m:rPr>
                                <m:nor/>
                              </m:rPr>
                              <a:rPr lang="en-US" altLang="zh-TW" baseline="-25000" dirty="0"/>
                              <m:t>s</m:t>
                            </m:r>
                          </m:oMath>
                        </m:oMathPara>
                      </a14:m>
                      <a:endParaRPr lang="zh-TW" altLang="en-US" b="1" dirty="0"/>
                    </a:p>
                  </p:txBody>
                </p:sp>
              </mc:Choice>
              <mc:Fallback xmlns="">
                <p:sp>
                  <p:nvSpPr>
                    <p:cNvPr id="10" name="文字方塊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6921" y="3953678"/>
                      <a:ext cx="428322" cy="369332"/>
                    </a:xfrm>
                    <a:prstGeom prst="rect">
                      <a:avLst/>
                    </a:prstGeom>
                    <a:blipFill rotWithShape="1">
                      <a:blip r:embed="rId15" cstate="print"/>
                      <a:stretch>
                        <a:fillRect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" name="文字方塊 1"/>
            <p:cNvSpPr txBox="1"/>
            <p:nvPr/>
          </p:nvSpPr>
          <p:spPr>
            <a:xfrm>
              <a:off x="1887361" y="228115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 smtClean="0"/>
                <a:t>θ</a:t>
              </a:r>
              <a:endParaRPr lang="zh-TW" altLang="en-US" dirty="0"/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37965" y="1880777"/>
              <a:ext cx="714621" cy="913453"/>
              <a:chOff x="37965" y="2120398"/>
              <a:chExt cx="714621" cy="913453"/>
            </a:xfrm>
          </p:grpSpPr>
          <p:cxnSp>
            <p:nvCxnSpPr>
              <p:cNvPr id="54" name="直線單箭頭接點 53"/>
              <p:cNvCxnSpPr/>
              <p:nvPr/>
            </p:nvCxnSpPr>
            <p:spPr>
              <a:xfrm>
                <a:off x="179991" y="2849185"/>
                <a:ext cx="3652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/>
              <p:cNvCxnSpPr/>
              <p:nvPr/>
            </p:nvCxnSpPr>
            <p:spPr>
              <a:xfrm flipV="1">
                <a:off x="179991" y="2489730"/>
                <a:ext cx="0" cy="353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字方塊 56"/>
              <p:cNvSpPr txBox="1"/>
              <p:nvPr/>
            </p:nvSpPr>
            <p:spPr>
              <a:xfrm>
                <a:off x="468534" y="2664519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x</a:t>
                </a:r>
                <a:endParaRPr lang="zh-TW" altLang="en-US" dirty="0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37965" y="212039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4" name="矩形 73"/>
            <p:cNvSpPr/>
            <p:nvPr/>
          </p:nvSpPr>
          <p:spPr>
            <a:xfrm rot="1710396">
              <a:off x="1360438" y="1684717"/>
              <a:ext cx="381000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313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292311"/>
              </p:ext>
            </p:extLst>
          </p:nvPr>
        </p:nvGraphicFramePr>
        <p:xfrm>
          <a:off x="689899" y="3206460"/>
          <a:ext cx="66611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2" name="Equation" r:id="rId16" imgW="3809880" imgH="482400" progId="Equation.DSMT4">
                  <p:embed/>
                </p:oleObj>
              </mc:Choice>
              <mc:Fallback>
                <p:oleObj name="Equation" r:id="rId16" imgW="3809880" imgH="482400" progId="Equation.DSMT4">
                  <p:embed/>
                  <p:pic>
                    <p:nvPicPr>
                      <p:cNvPr id="313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899" y="3206460"/>
                        <a:ext cx="66611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字方塊 74"/>
          <p:cNvSpPr txBox="1"/>
          <p:nvPr/>
        </p:nvSpPr>
        <p:spPr>
          <a:xfrm>
            <a:off x="973286" y="51256"/>
            <a:ext cx="1367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For </a:t>
            </a:r>
            <a:r>
              <a:rPr lang="en-US" altLang="zh-TW" sz="2000" b="1" dirty="0" err="1" smtClean="0"/>
              <a:t>Fmin</a:t>
            </a:r>
            <a:endParaRPr lang="en-US" altLang="zh-TW" sz="2000" b="1" dirty="0" smtClean="0"/>
          </a:p>
        </p:txBody>
      </p:sp>
      <p:sp>
        <p:nvSpPr>
          <p:cNvPr id="76" name="文字方塊 75"/>
          <p:cNvSpPr txBox="1"/>
          <p:nvPr/>
        </p:nvSpPr>
        <p:spPr>
          <a:xfrm>
            <a:off x="57491" y="4062163"/>
            <a:ext cx="1367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For </a:t>
            </a:r>
            <a:r>
              <a:rPr lang="en-US" altLang="zh-TW" sz="2000" b="1" dirty="0" err="1" smtClean="0"/>
              <a:t>Fmax</a:t>
            </a:r>
            <a:endParaRPr lang="en-US" altLang="zh-TW" sz="2000" b="1" dirty="0" smtClean="0"/>
          </a:p>
        </p:txBody>
      </p:sp>
      <p:grpSp>
        <p:nvGrpSpPr>
          <p:cNvPr id="98" name="群組 97"/>
          <p:cNvGrpSpPr/>
          <p:nvPr/>
        </p:nvGrpSpPr>
        <p:grpSpPr>
          <a:xfrm>
            <a:off x="76200" y="5029200"/>
            <a:ext cx="3124200" cy="1524000"/>
            <a:chOff x="46163" y="3582968"/>
            <a:chExt cx="3413814" cy="1543355"/>
          </a:xfrm>
        </p:grpSpPr>
        <p:cxnSp>
          <p:nvCxnSpPr>
            <p:cNvPr id="99" name="直線單箭頭接點 98"/>
            <p:cNvCxnSpPr>
              <a:endCxn id="110" idx="1"/>
            </p:cNvCxnSpPr>
            <p:nvPr/>
          </p:nvCxnSpPr>
          <p:spPr>
            <a:xfrm>
              <a:off x="87449" y="4432915"/>
              <a:ext cx="392973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群組 15"/>
            <p:cNvGrpSpPr/>
            <p:nvPr/>
          </p:nvGrpSpPr>
          <p:grpSpPr>
            <a:xfrm>
              <a:off x="46163" y="3950352"/>
              <a:ext cx="2093809" cy="928016"/>
              <a:chOff x="263513" y="3825160"/>
              <a:chExt cx="2403487" cy="928016"/>
            </a:xfrm>
          </p:grpSpPr>
          <p:sp>
            <p:nvSpPr>
              <p:cNvPr id="110" name="直角三角形 109"/>
              <p:cNvSpPr/>
              <p:nvPr/>
            </p:nvSpPr>
            <p:spPr>
              <a:xfrm>
                <a:off x="762000" y="3862271"/>
                <a:ext cx="1905000" cy="890905"/>
              </a:xfrm>
              <a:prstGeom prst="rtTriangle">
                <a:avLst/>
              </a:prstGeom>
              <a:solidFill>
                <a:srgbClr val="82DAF6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263513" y="3825160"/>
                    <a:ext cx="3850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latin typeface="Cambria Math"/>
                            </a:rPr>
                            <m:t>𝑭</m:t>
                          </m:r>
                        </m:oMath>
                      </m:oMathPara>
                    </a14:m>
                    <a:endParaRPr lang="zh-TW" altLang="en-US" b="1" dirty="0"/>
                  </a:p>
                </p:txBody>
              </p:sp>
            </mc:Choice>
            <mc:Fallback xmlns="">
              <p:sp>
                <p:nvSpPr>
                  <p:cNvPr id="111" name="文字方塊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513" y="3825160"/>
                    <a:ext cx="385042" cy="369332"/>
                  </a:xfrm>
                  <a:prstGeom prst="rect">
                    <a:avLst/>
                  </a:prstGeom>
                  <a:blipFill rotWithShape="1">
                    <a:blip r:embed="rId1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群組 100"/>
            <p:cNvGrpSpPr/>
            <p:nvPr/>
          </p:nvGrpSpPr>
          <p:grpSpPr>
            <a:xfrm>
              <a:off x="2422893" y="3582968"/>
              <a:ext cx="1037084" cy="1543355"/>
              <a:chOff x="2422893" y="3582968"/>
              <a:chExt cx="1037084" cy="1543355"/>
            </a:xfrm>
          </p:grpSpPr>
          <p:grpSp>
            <p:nvGrpSpPr>
              <p:cNvPr id="102" name="群組 101"/>
              <p:cNvGrpSpPr/>
              <p:nvPr/>
            </p:nvGrpSpPr>
            <p:grpSpPr>
              <a:xfrm>
                <a:off x="2422893" y="3582968"/>
                <a:ext cx="1037084" cy="1543355"/>
                <a:chOff x="3230611" y="3214991"/>
                <a:chExt cx="1037084" cy="1543355"/>
              </a:xfrm>
            </p:grpSpPr>
            <p:sp>
              <p:nvSpPr>
                <p:cNvPr id="105" name="矩形 104"/>
                <p:cNvSpPr/>
                <p:nvPr/>
              </p:nvSpPr>
              <p:spPr>
                <a:xfrm rot="1710396">
                  <a:off x="3341637" y="3769012"/>
                  <a:ext cx="381000" cy="3693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06" name="直線單箭頭接點 105"/>
                <p:cNvCxnSpPr/>
                <p:nvPr/>
              </p:nvCxnSpPr>
              <p:spPr>
                <a:xfrm>
                  <a:off x="3534540" y="3912578"/>
                  <a:ext cx="1" cy="52782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文字方塊 12"/>
                    <p:cNvSpPr txBox="1"/>
                    <p:nvPr/>
                  </p:nvSpPr>
                  <p:spPr>
                    <a:xfrm>
                      <a:off x="3230611" y="4389014"/>
                      <a:ext cx="6078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1" i="1" smtClean="0">
                                <a:latin typeface="Cambria Math"/>
                              </a:rPr>
                              <m:t>𝒎𝒈</m:t>
                            </m:r>
                          </m:oMath>
                        </m:oMathPara>
                      </a14:m>
                      <a:endParaRPr lang="zh-TW" altLang="en-US" b="1" dirty="0"/>
                    </a:p>
                  </p:txBody>
                </p:sp>
              </mc:Choice>
              <mc:Fallback xmlns="">
                <p:sp>
                  <p:nvSpPr>
                    <p:cNvPr id="107" name="文字方塊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611" y="4389014"/>
                      <a:ext cx="607859" cy="369332"/>
                    </a:xfrm>
                    <a:prstGeom prst="rect">
                      <a:avLst/>
                    </a:prstGeom>
                    <a:blipFill rotWithShape="1">
                      <a:blip r:embed="rId13" cstate="print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直線單箭頭接點 107"/>
                <p:cNvCxnSpPr/>
                <p:nvPr/>
              </p:nvCxnSpPr>
              <p:spPr>
                <a:xfrm flipV="1">
                  <a:off x="3534540" y="3521171"/>
                  <a:ext cx="277864" cy="43250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文字方塊 14"/>
                    <p:cNvSpPr txBox="1"/>
                    <p:nvPr/>
                  </p:nvSpPr>
                  <p:spPr>
                    <a:xfrm>
                      <a:off x="3786538" y="3214991"/>
                      <a:ext cx="4811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smtClean="0">
                                    <a:latin typeface="Cambria Math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en-US" altLang="zh-TW" b="1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altLang="zh-TW" b="1" dirty="0" smtClean="0"/>
                    </a:p>
                  </p:txBody>
                </p:sp>
              </mc:Choice>
              <mc:Fallback xmlns="">
                <p:sp>
                  <p:nvSpPr>
                    <p:cNvPr id="109" name="文字方塊 1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6538" y="3214991"/>
                      <a:ext cx="481157" cy="369332"/>
                    </a:xfrm>
                    <a:prstGeom prst="rect">
                      <a:avLst/>
                    </a:prstGeom>
                    <a:blipFill rotWithShape="1">
                      <a:blip r:embed="rId14" cstate="print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3" name="直線單箭頭接點 102"/>
              <p:cNvCxnSpPr/>
              <p:nvPr/>
            </p:nvCxnSpPr>
            <p:spPr>
              <a:xfrm flipH="1" flipV="1">
                <a:off x="2798746" y="4586149"/>
                <a:ext cx="328176" cy="1866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矩形 111"/>
          <p:cNvSpPr/>
          <p:nvPr/>
        </p:nvSpPr>
        <p:spPr>
          <a:xfrm rot="1710396">
            <a:off x="1055638" y="5505738"/>
            <a:ext cx="38100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3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392951"/>
              </p:ext>
            </p:extLst>
          </p:nvPr>
        </p:nvGraphicFramePr>
        <p:xfrm>
          <a:off x="3378200" y="4841875"/>
          <a:ext cx="43973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3" name="Equation" r:id="rId18" imgW="2197080" imgH="457200" progId="Equation.DSMT4">
                  <p:embed/>
                </p:oleObj>
              </mc:Choice>
              <mc:Fallback>
                <p:oleObj name="Equation" r:id="rId18" imgW="2197080" imgH="457200" progId="Equation.DSMT4">
                  <p:embed/>
                  <p:pic>
                    <p:nvPicPr>
                      <p:cNvPr id="3137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841875"/>
                        <a:ext cx="4397375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文字方塊 112"/>
          <p:cNvSpPr txBox="1"/>
          <p:nvPr/>
        </p:nvSpPr>
        <p:spPr>
          <a:xfrm>
            <a:off x="4085311" y="73082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對</a:t>
            </a:r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4306049" y="4235541"/>
            <a:ext cx="2299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i="1" dirty="0" err="1" smtClean="0"/>
              <a:t>f</a:t>
            </a:r>
            <a:r>
              <a:rPr lang="en-US" altLang="zh-TW" sz="2400" b="1" i="1" baseline="-25000" dirty="0" err="1" smtClean="0"/>
              <a:t>s</a:t>
            </a:r>
            <a:r>
              <a:rPr lang="en-US" altLang="zh-TW" sz="2400" b="1" i="1" baseline="-25000" dirty="0" smtClean="0"/>
              <a:t> </a:t>
            </a:r>
            <a:r>
              <a:rPr lang="zh-TW" altLang="en-US" dirty="0" smtClean="0"/>
              <a:t>反向，</a:t>
            </a:r>
            <a:r>
              <a:rPr lang="en-US" altLang="zh-TW" b="1" i="1" dirty="0" smtClean="0"/>
              <a:t> </a:t>
            </a:r>
            <a:r>
              <a:rPr lang="en-US" altLang="zh-TW" sz="2400" b="1" i="1" dirty="0" err="1" smtClean="0"/>
              <a:t>f</a:t>
            </a:r>
            <a:r>
              <a:rPr lang="en-US" altLang="zh-TW" sz="2400" b="1" i="1" baseline="-25000" dirty="0" err="1" smtClean="0"/>
              <a:t>s</a:t>
            </a:r>
            <a:r>
              <a:rPr lang="en-US" altLang="zh-TW" sz="2400" b="1" i="1" baseline="-25000" dirty="0" smtClean="0"/>
              <a:t> </a:t>
            </a:r>
            <a:r>
              <a:rPr lang="en-US" altLang="zh-TW" sz="2000" b="1" i="1" baseline="-25000" dirty="0" smtClean="0"/>
              <a:t> </a:t>
            </a:r>
            <a:r>
              <a:rPr lang="en-US" altLang="zh-TW" sz="2000" b="1" i="1" dirty="0" smtClean="0">
                <a:sym typeface="Wingdings" pitchFamily="2" charset="2"/>
              </a:rPr>
              <a:t>  </a:t>
            </a:r>
            <a:r>
              <a:rPr lang="en-US" altLang="zh-TW" sz="2400" b="1" i="1" dirty="0" smtClean="0">
                <a:sym typeface="Wingdings" pitchFamily="2" charset="2"/>
              </a:rPr>
              <a:t>- </a:t>
            </a:r>
            <a:r>
              <a:rPr lang="en-US" altLang="zh-TW" sz="2400" b="1" i="1" dirty="0" err="1" smtClean="0"/>
              <a:t>f</a:t>
            </a:r>
            <a:r>
              <a:rPr lang="en-US" altLang="zh-TW" sz="2400" b="1" i="1" baseline="-25000" dirty="0" err="1" smtClean="0"/>
              <a:t>s</a:t>
            </a:r>
            <a:r>
              <a:rPr lang="zh-TW" altLang="en-US" sz="2400" dirty="0" smtClean="0"/>
              <a:t> </a:t>
            </a:r>
            <a:endParaRPr lang="zh-TW" altLang="en-US" sz="2400" dirty="0"/>
          </a:p>
        </p:txBody>
      </p:sp>
      <p:graphicFrame>
        <p:nvGraphicFramePr>
          <p:cNvPr id="3139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013114"/>
              </p:ext>
            </p:extLst>
          </p:nvPr>
        </p:nvGraphicFramePr>
        <p:xfrm>
          <a:off x="3351213" y="5678488"/>
          <a:ext cx="50879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4" name="Equation" r:id="rId20" imgW="3149280" imgH="482400" progId="Equation.DSMT4">
                  <p:embed/>
                </p:oleObj>
              </mc:Choice>
              <mc:Fallback>
                <p:oleObj name="Equation" r:id="rId20" imgW="3149280" imgH="482400" progId="Equation.DSMT4">
                  <p:embed/>
                  <p:pic>
                    <p:nvPicPr>
                      <p:cNvPr id="313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5678488"/>
                        <a:ext cx="5087937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文字方塊 114"/>
          <p:cNvSpPr txBox="1"/>
          <p:nvPr/>
        </p:nvSpPr>
        <p:spPr>
          <a:xfrm>
            <a:off x="2743200" y="5715000"/>
            <a:ext cx="31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err="1" smtClean="0"/>
              <a:t>f</a:t>
            </a:r>
            <a:r>
              <a:rPr lang="en-US" altLang="zh-TW" b="1" i="1" baseline="-25000" dirty="0" err="1" smtClean="0"/>
              <a:t>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5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/>
          <p:cNvSpPr/>
          <p:nvPr/>
        </p:nvSpPr>
        <p:spPr>
          <a:xfrm>
            <a:off x="-15765" y="78191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 bwMode="auto">
          <a:xfrm>
            <a:off x="49183" y="1550167"/>
            <a:ext cx="3714776" cy="393623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70" name="Picture 3" descr="Figure_05_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83" y="1550167"/>
            <a:ext cx="2922617" cy="161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" name="群組 55"/>
          <p:cNvGrpSpPr/>
          <p:nvPr/>
        </p:nvGrpSpPr>
        <p:grpSpPr>
          <a:xfrm>
            <a:off x="120621" y="3336117"/>
            <a:ext cx="3079779" cy="2074083"/>
            <a:chOff x="500034" y="4143380"/>
            <a:chExt cx="3429024" cy="2531283"/>
          </a:xfrm>
        </p:grpSpPr>
        <p:sp>
          <p:nvSpPr>
            <p:cNvPr id="73" name="矩形 72"/>
            <p:cNvSpPr/>
            <p:nvPr/>
          </p:nvSpPr>
          <p:spPr bwMode="auto">
            <a:xfrm rot="1800000">
              <a:off x="2864493" y="4579013"/>
              <a:ext cx="428628" cy="428628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75" name="直線單箭頭接點 74"/>
            <p:cNvCxnSpPr/>
            <p:nvPr/>
          </p:nvCxnSpPr>
          <p:spPr bwMode="auto">
            <a:xfrm rot="5400000">
              <a:off x="2731288" y="5127630"/>
              <a:ext cx="713586" cy="32558"/>
            </a:xfrm>
            <a:prstGeom prst="straightConnector1">
              <a:avLst/>
            </a:prstGeom>
            <a:solidFill>
              <a:srgbClr val="FF00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6" name="直線單箭頭接點 75"/>
            <p:cNvCxnSpPr/>
            <p:nvPr/>
          </p:nvCxnSpPr>
          <p:spPr bwMode="auto">
            <a:xfrm rot="5400000" flipH="1" flipV="1">
              <a:off x="3032128" y="4429132"/>
              <a:ext cx="428628" cy="285752"/>
            </a:xfrm>
            <a:prstGeom prst="straightConnector1">
              <a:avLst/>
            </a:prstGeom>
            <a:solidFill>
              <a:srgbClr val="FF00FF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78" name="Object 13"/>
            <p:cNvGraphicFramePr>
              <a:graphicFrameLocks noChangeAspect="1"/>
            </p:cNvGraphicFramePr>
            <p:nvPr/>
          </p:nvGraphicFramePr>
          <p:xfrm>
            <a:off x="3460756" y="4214818"/>
            <a:ext cx="468302" cy="532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15" name="Equation" r:id="rId4" imgW="190440" imgH="228600" progId="Equation.DSMT4">
                    <p:embed/>
                  </p:oleObj>
                </mc:Choice>
                <mc:Fallback>
                  <p:oleObj name="Equation" r:id="rId4" imgW="190440" imgH="228600" progId="Equation.DSMT4">
                    <p:embed/>
                    <p:pic>
                      <p:nvPicPr>
                        <p:cNvPr id="7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756" y="4214818"/>
                          <a:ext cx="468302" cy="532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" name="直角三角形 79"/>
            <p:cNvSpPr/>
            <p:nvPr/>
          </p:nvSpPr>
          <p:spPr bwMode="auto">
            <a:xfrm>
              <a:off x="714348" y="5000636"/>
              <a:ext cx="2286016" cy="1143008"/>
            </a:xfrm>
            <a:prstGeom prst="rtTriangle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81" name="直線單箭頭接點 80"/>
            <p:cNvCxnSpPr/>
            <p:nvPr/>
          </p:nvCxnSpPr>
          <p:spPr bwMode="auto">
            <a:xfrm rot="5400000">
              <a:off x="678629" y="6107131"/>
              <a:ext cx="929488" cy="794"/>
            </a:xfrm>
            <a:prstGeom prst="straightConnector1">
              <a:avLst/>
            </a:prstGeom>
            <a:solidFill>
              <a:srgbClr val="FF00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2" name="直線單箭頭接點 81"/>
            <p:cNvCxnSpPr/>
            <p:nvPr/>
          </p:nvCxnSpPr>
          <p:spPr bwMode="auto">
            <a:xfrm>
              <a:off x="1142976" y="5641196"/>
              <a:ext cx="1071570" cy="2382"/>
            </a:xfrm>
            <a:prstGeom prst="straightConnector1">
              <a:avLst/>
            </a:prstGeom>
            <a:solidFill>
              <a:srgbClr val="FF00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4" name="直線單箭頭接點 83"/>
            <p:cNvCxnSpPr/>
            <p:nvPr/>
          </p:nvCxnSpPr>
          <p:spPr bwMode="auto">
            <a:xfrm rot="5400000">
              <a:off x="714348" y="5785660"/>
              <a:ext cx="571504" cy="285752"/>
            </a:xfrm>
            <a:prstGeom prst="straightConnector1">
              <a:avLst/>
            </a:prstGeom>
            <a:solidFill>
              <a:srgbClr val="FF00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6" name="直線單箭頭接點 85"/>
            <p:cNvCxnSpPr/>
            <p:nvPr/>
          </p:nvCxnSpPr>
          <p:spPr bwMode="auto">
            <a:xfrm rot="5400000" flipH="1" flipV="1">
              <a:off x="678232" y="5178834"/>
              <a:ext cx="928694" cy="794"/>
            </a:xfrm>
            <a:prstGeom prst="straightConnector1">
              <a:avLst/>
            </a:prstGeom>
            <a:solidFill>
              <a:srgbClr val="FF00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88" name="Object 13"/>
            <p:cNvGraphicFramePr>
              <a:graphicFrameLocks noChangeAspect="1"/>
            </p:cNvGraphicFramePr>
            <p:nvPr/>
          </p:nvGraphicFramePr>
          <p:xfrm>
            <a:off x="500034" y="6142850"/>
            <a:ext cx="4683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16" name="Equation" r:id="rId6" imgW="190440" imgH="228600" progId="Equation.DSMT4">
                    <p:embed/>
                  </p:oleObj>
                </mc:Choice>
                <mc:Fallback>
                  <p:oleObj name="Equation" r:id="rId6" imgW="190440" imgH="228600" progId="Equation.DSMT4">
                    <p:embed/>
                    <p:pic>
                      <p:nvPicPr>
                        <p:cNvPr id="8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34" y="6142850"/>
                          <a:ext cx="468313" cy="531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6"/>
            <p:cNvGraphicFramePr>
              <a:graphicFrameLocks noChangeAspect="1"/>
            </p:cNvGraphicFramePr>
            <p:nvPr/>
          </p:nvGraphicFramePr>
          <p:xfrm>
            <a:off x="1255713" y="4500563"/>
            <a:ext cx="53022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17" name="Equation" r:id="rId8" imgW="215640" imgH="228600" progId="Equation.DSMT4">
                    <p:embed/>
                  </p:oleObj>
                </mc:Choice>
                <mc:Fallback>
                  <p:oleObj name="Equation" r:id="rId8" imgW="215640" imgH="228600" progId="Equation.DSMT4">
                    <p:embed/>
                    <p:pic>
                      <p:nvPicPr>
                        <p:cNvPr id="9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713" y="4500563"/>
                          <a:ext cx="530225" cy="531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7"/>
            <p:cNvGraphicFramePr>
              <a:graphicFrameLocks noChangeAspect="1"/>
            </p:cNvGraphicFramePr>
            <p:nvPr/>
          </p:nvGraphicFramePr>
          <p:xfrm>
            <a:off x="2214546" y="5402279"/>
            <a:ext cx="40640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18" name="Equation" r:id="rId10" imgW="164880" imgH="164880" progId="Equation.DSMT4">
                    <p:embed/>
                  </p:oleObj>
                </mc:Choice>
                <mc:Fallback>
                  <p:oleObj name="Equation" r:id="rId10" imgW="164880" imgH="164880" progId="Equation.DSMT4">
                    <p:embed/>
                    <p:pic>
                      <p:nvPicPr>
                        <p:cNvPr id="9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5402279"/>
                          <a:ext cx="406400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8"/>
            <p:cNvGraphicFramePr>
              <a:graphicFrameLocks noChangeAspect="1"/>
            </p:cNvGraphicFramePr>
            <p:nvPr/>
          </p:nvGraphicFramePr>
          <p:xfrm>
            <a:off x="2817813" y="5528488"/>
            <a:ext cx="59372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19" name="Equation" r:id="rId12" imgW="241200" imgH="164880" progId="Equation.DSMT4">
                    <p:embed/>
                  </p:oleObj>
                </mc:Choice>
                <mc:Fallback>
                  <p:oleObj name="Equation" r:id="rId12" imgW="241200" imgH="164880" progId="Equation.DSMT4">
                    <p:embed/>
                    <p:pic>
                      <p:nvPicPr>
                        <p:cNvPr id="9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813" y="5528488"/>
                          <a:ext cx="593725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"/>
            <p:cNvGraphicFramePr>
              <a:graphicFrameLocks noChangeAspect="1"/>
            </p:cNvGraphicFramePr>
            <p:nvPr/>
          </p:nvGraphicFramePr>
          <p:xfrm>
            <a:off x="1254125" y="6170613"/>
            <a:ext cx="657225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20" name="Equation" r:id="rId14" imgW="266400" imgH="203040" progId="Equation.DSMT4">
                    <p:embed/>
                  </p:oleObj>
                </mc:Choice>
                <mc:Fallback>
                  <p:oleObj name="Equation" r:id="rId14" imgW="266400" imgH="203040" progId="Equation.DSMT4">
                    <p:embed/>
                    <p:pic>
                      <p:nvPicPr>
                        <p:cNvPr id="9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125" y="6170613"/>
                          <a:ext cx="657225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9" name="直線接點 98"/>
            <p:cNvCxnSpPr/>
            <p:nvPr/>
          </p:nvCxnSpPr>
          <p:spPr bwMode="auto">
            <a:xfrm rot="5400000" flipH="1" flipV="1">
              <a:off x="2751125" y="4464057"/>
              <a:ext cx="642942" cy="1588"/>
            </a:xfrm>
            <a:prstGeom prst="line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0" name="群組 39"/>
          <p:cNvGrpSpPr/>
          <p:nvPr/>
        </p:nvGrpSpPr>
        <p:grpSpPr>
          <a:xfrm>
            <a:off x="2133600" y="1752600"/>
            <a:ext cx="738190" cy="782637"/>
            <a:chOff x="2917823" y="2331263"/>
            <a:chExt cx="738190" cy="782637"/>
          </a:xfrm>
        </p:grpSpPr>
        <p:cxnSp>
          <p:nvCxnSpPr>
            <p:cNvPr id="101" name="直線單箭頭接點 100"/>
            <p:cNvCxnSpPr/>
            <p:nvPr/>
          </p:nvCxnSpPr>
          <p:spPr bwMode="auto">
            <a:xfrm>
              <a:off x="2917823" y="2714620"/>
              <a:ext cx="357190" cy="1588"/>
            </a:xfrm>
            <a:prstGeom prst="straightConnector1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2" name="直線單箭頭接點 101"/>
            <p:cNvCxnSpPr/>
            <p:nvPr/>
          </p:nvCxnSpPr>
          <p:spPr bwMode="auto">
            <a:xfrm rot="5400000" flipH="1" flipV="1">
              <a:off x="3095624" y="2509064"/>
              <a:ext cx="357190" cy="1588"/>
            </a:xfrm>
            <a:prstGeom prst="straightConnector1">
              <a:avLst/>
            </a:prstGeom>
            <a:solidFill>
              <a:srgbClr val="FF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graphicFrame>
          <p:nvGraphicFramePr>
            <p:cNvPr id="103" name="Object 14"/>
            <p:cNvGraphicFramePr>
              <a:graphicFrameLocks noChangeAspect="1"/>
            </p:cNvGraphicFramePr>
            <p:nvPr/>
          </p:nvGraphicFramePr>
          <p:xfrm>
            <a:off x="2970213" y="2788463"/>
            <a:ext cx="312737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21" name="Equation" r:id="rId16" imgW="126720" imgH="139680" progId="Equation.DSMT4">
                    <p:embed/>
                  </p:oleObj>
                </mc:Choice>
                <mc:Fallback>
                  <p:oleObj name="Equation" r:id="rId16" imgW="126720" imgH="139680" progId="Equation.DSMT4">
                    <p:embed/>
                    <p:pic>
                      <p:nvPicPr>
                        <p:cNvPr id="10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213" y="2788463"/>
                          <a:ext cx="312737" cy="3254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15"/>
            <p:cNvGraphicFramePr>
              <a:graphicFrameLocks noChangeAspect="1"/>
            </p:cNvGraphicFramePr>
            <p:nvPr/>
          </p:nvGraphicFramePr>
          <p:xfrm>
            <a:off x="3311526" y="2331263"/>
            <a:ext cx="34448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22" name="Equation" r:id="rId18" imgW="139680" imgH="164880" progId="Equation.DSMT4">
                    <p:embed/>
                  </p:oleObj>
                </mc:Choice>
                <mc:Fallback>
                  <p:oleObj name="Equation" r:id="rId18" imgW="139680" imgH="164880" progId="Equation.DSMT4">
                    <p:embed/>
                    <p:pic>
                      <p:nvPicPr>
                        <p:cNvPr id="10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526" y="2331263"/>
                          <a:ext cx="344487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" name="文字方塊 104"/>
          <p:cNvSpPr txBox="1"/>
          <p:nvPr/>
        </p:nvSpPr>
        <p:spPr>
          <a:xfrm>
            <a:off x="457200" y="644536"/>
            <a:ext cx="4144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      </a:t>
            </a:r>
            <a:r>
              <a:rPr lang="en-US" altLang="zh-TW" sz="2000" dirty="0" smtClean="0"/>
              <a:t>: acceleration of </a:t>
            </a:r>
            <a:r>
              <a:rPr lang="en-US" altLang="zh-TW" sz="2000" b="1" i="1" dirty="0" smtClean="0"/>
              <a:t>m</a:t>
            </a:r>
            <a:r>
              <a:rPr lang="en-US" altLang="zh-TW" sz="2000" dirty="0" smtClean="0"/>
              <a:t> relative to </a:t>
            </a:r>
            <a:r>
              <a:rPr lang="en-US" altLang="zh-TW" sz="2000" b="1" i="1" dirty="0" smtClean="0"/>
              <a:t>M </a:t>
            </a:r>
            <a:r>
              <a:rPr lang="en-US" altLang="zh-TW" b="1" i="1" dirty="0" smtClean="0">
                <a:sym typeface="Wingdings" pitchFamily="2" charset="2"/>
              </a:rPr>
              <a:t></a:t>
            </a:r>
            <a:endParaRPr lang="zh-TW" altLang="en-US" b="1" i="1" dirty="0"/>
          </a:p>
        </p:txBody>
      </p:sp>
      <p:graphicFrame>
        <p:nvGraphicFramePr>
          <p:cNvPr id="106" name="Object 17"/>
          <p:cNvGraphicFramePr>
            <a:graphicFrameLocks noChangeAspect="1"/>
          </p:cNvGraphicFramePr>
          <p:nvPr/>
        </p:nvGraphicFramePr>
        <p:xfrm>
          <a:off x="512788" y="685800"/>
          <a:ext cx="325412" cy="355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3" name="Equation" r:id="rId20" imgW="164880" imgH="190440" progId="Equation.DSMT4">
                  <p:embed/>
                </p:oleObj>
              </mc:Choice>
              <mc:Fallback>
                <p:oleObj name="Equation" r:id="rId20" imgW="164880" imgH="190440" progId="Equation.DSMT4">
                  <p:embed/>
                  <p:pic>
                    <p:nvPicPr>
                      <p:cNvPr id="10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88" y="685800"/>
                        <a:ext cx="325412" cy="3559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32909"/>
              </p:ext>
            </p:extLst>
          </p:nvPr>
        </p:nvGraphicFramePr>
        <p:xfrm>
          <a:off x="4261930" y="1572764"/>
          <a:ext cx="34178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4" name="Equation" r:id="rId22" imgW="1841400" imgH="228600" progId="Equation.DSMT4">
                  <p:embed/>
                </p:oleObj>
              </mc:Choice>
              <mc:Fallback>
                <p:oleObj name="Equation" r:id="rId22" imgW="1841400" imgH="228600" progId="Equation.DSMT4">
                  <p:embed/>
                  <p:pic>
                    <p:nvPicPr>
                      <p:cNvPr id="10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1930" y="1572764"/>
                        <a:ext cx="3417888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077893"/>
              </p:ext>
            </p:extLst>
          </p:nvPr>
        </p:nvGraphicFramePr>
        <p:xfrm>
          <a:off x="4143375" y="2046288"/>
          <a:ext cx="35337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5" name="Equation" r:id="rId24" imgW="1917360" imgH="241200" progId="Equation.DSMT4">
                  <p:embed/>
                </p:oleObj>
              </mc:Choice>
              <mc:Fallback>
                <p:oleObj name="Equation" r:id="rId24" imgW="1917360" imgH="241200" progId="Equation.DSMT4">
                  <p:embed/>
                  <p:pic>
                    <p:nvPicPr>
                      <p:cNvPr id="12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046288"/>
                        <a:ext cx="3533775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359981"/>
              </p:ext>
            </p:extLst>
          </p:nvPr>
        </p:nvGraphicFramePr>
        <p:xfrm>
          <a:off x="4142372" y="2493169"/>
          <a:ext cx="32512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6" name="Equation" r:id="rId26" imgW="1777680" imgH="228600" progId="Equation.DSMT4">
                  <p:embed/>
                </p:oleObj>
              </mc:Choice>
              <mc:Fallback>
                <p:oleObj name="Equation" r:id="rId26" imgW="1777680" imgH="228600" progId="Equation.DSMT4">
                  <p:embed/>
                  <p:pic>
                    <p:nvPicPr>
                      <p:cNvPr id="12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372" y="2493169"/>
                        <a:ext cx="32512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" name="文字方塊 126"/>
          <p:cNvSpPr txBox="1"/>
          <p:nvPr/>
        </p:nvSpPr>
        <p:spPr>
          <a:xfrm>
            <a:off x="8524061" y="1512000"/>
            <a:ext cx="5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8524061" y="2016056"/>
            <a:ext cx="5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8524061" y="2549729"/>
            <a:ext cx="5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4012168" y="318892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(1)/(2)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1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551222"/>
              </p:ext>
            </p:extLst>
          </p:nvPr>
        </p:nvGraphicFramePr>
        <p:xfrm>
          <a:off x="5208972" y="3167332"/>
          <a:ext cx="18700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7" name="Equation" r:id="rId28" imgW="1066680" imgH="228600" progId="Equation.DSMT4">
                  <p:embed/>
                </p:oleObj>
              </mc:Choice>
              <mc:Fallback>
                <p:oleObj name="Equation" r:id="rId28" imgW="1066680" imgH="228600" progId="Equation.DSMT4">
                  <p:embed/>
                  <p:pic>
                    <p:nvPicPr>
                      <p:cNvPr id="13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972" y="3167332"/>
                        <a:ext cx="187007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文字方塊 131"/>
          <p:cNvSpPr txBox="1"/>
          <p:nvPr/>
        </p:nvSpPr>
        <p:spPr>
          <a:xfrm>
            <a:off x="3933389" y="424613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(5)*10 –(4)</a:t>
            </a:r>
            <a:r>
              <a:rPr lang="en-US" altLang="zh-TW" dirty="0" smtClean="0">
                <a:sym typeface="Wingdings" pitchFamily="2" charset="2"/>
              </a:rPr>
              <a:t>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138" name="Object 16"/>
          <p:cNvGraphicFramePr>
            <a:graphicFrameLocks noChangeAspect="1"/>
          </p:cNvGraphicFramePr>
          <p:nvPr/>
        </p:nvGraphicFramePr>
        <p:xfrm>
          <a:off x="4737100" y="609600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8" name="Equation" r:id="rId30" imgW="1091880" imgH="241200" progId="Equation.DSMT4">
                  <p:embed/>
                </p:oleObj>
              </mc:Choice>
              <mc:Fallback>
                <p:oleObj name="Equation" r:id="rId30" imgW="1091880" imgH="241200" progId="Equation.DSMT4">
                  <p:embed/>
                  <p:pic>
                    <p:nvPicPr>
                      <p:cNvPr id="13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609600"/>
                        <a:ext cx="218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文字方塊 139"/>
          <p:cNvSpPr txBox="1"/>
          <p:nvPr/>
        </p:nvSpPr>
        <p:spPr>
          <a:xfrm>
            <a:off x="4019894" y="365247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(1) </a:t>
            </a:r>
            <a:r>
              <a:rPr lang="en-US" altLang="zh-TW" dirty="0" smtClean="0">
                <a:sym typeface="Wingdings" pitchFamily="2" charset="2"/>
              </a:rPr>
              <a:t>(3)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7321143" y="3687326"/>
            <a:ext cx="54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(5)</a:t>
            </a:r>
            <a:endParaRPr lang="zh-TW" altLang="en-US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130380" y="168620"/>
            <a:ext cx="4027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(ii)  F = 20mg  &gt; </a:t>
            </a:r>
            <a:r>
              <a:rPr lang="en-US" altLang="zh-TW" sz="2000" dirty="0" err="1" smtClean="0"/>
              <a:t>F</a:t>
            </a:r>
            <a:r>
              <a:rPr lang="en-US" altLang="zh-TW" sz="2000" baseline="-25000" dirty="0" err="1" smtClean="0"/>
              <a:t>max</a:t>
            </a:r>
            <a:r>
              <a:rPr lang="en-US" altLang="zh-TW" sz="2000" dirty="0" smtClean="0"/>
              <a:t>  </a:t>
            </a:r>
            <a:r>
              <a:rPr lang="en-US" altLang="zh-TW" sz="2000" dirty="0" smtClean="0">
                <a:sym typeface="Wingdings" pitchFamily="2" charset="2"/>
              </a:rPr>
              <a:t> </a:t>
            </a:r>
            <a:r>
              <a:rPr lang="en-US" altLang="zh-TW" sz="2000" dirty="0" smtClean="0"/>
              <a:t>m </a:t>
            </a:r>
            <a:r>
              <a:rPr lang="en-US" altLang="zh-TW" sz="2000" dirty="0" err="1" smtClean="0"/>
              <a:t>往上移動</a:t>
            </a: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457200" y="1047690"/>
            <a:ext cx="5734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      </a:t>
            </a:r>
            <a:r>
              <a:rPr lang="en-US" altLang="zh-TW" sz="2000" dirty="0" smtClean="0"/>
              <a:t>: acceleration of </a:t>
            </a:r>
            <a:r>
              <a:rPr lang="en-US" altLang="zh-TW" sz="2000" b="1" i="1" dirty="0" smtClean="0"/>
              <a:t>M </a:t>
            </a:r>
            <a:r>
              <a:rPr lang="en-US" altLang="zh-TW" sz="2000" dirty="0" smtClean="0"/>
              <a:t>relative to ground  (</a:t>
            </a:r>
            <a:r>
              <a:rPr lang="en-US" altLang="zh-TW" sz="2000" dirty="0" err="1" smtClean="0"/>
              <a:t>向右為正</a:t>
            </a:r>
            <a:r>
              <a:rPr lang="en-US" altLang="zh-TW" sz="2000" dirty="0" smtClean="0"/>
              <a:t>)</a:t>
            </a:r>
            <a:r>
              <a:rPr lang="en-US" altLang="zh-TW" sz="2000" b="1" i="1" dirty="0" smtClean="0"/>
              <a:t> </a:t>
            </a:r>
            <a:endParaRPr lang="zh-TW" altLang="en-US" b="1" i="1" dirty="0"/>
          </a:p>
        </p:txBody>
      </p:sp>
      <p:graphicFrame>
        <p:nvGraphicFramePr>
          <p:cNvPr id="5274" name="Object 154"/>
          <p:cNvGraphicFramePr>
            <a:graphicFrameLocks noChangeAspect="1"/>
          </p:cNvGraphicFramePr>
          <p:nvPr/>
        </p:nvGraphicFramePr>
        <p:xfrm>
          <a:off x="371475" y="979488"/>
          <a:ext cx="4746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9" name="Equation" r:id="rId32" imgW="241200" imgH="228600" progId="Equation.DSMT4">
                  <p:embed/>
                </p:oleObj>
              </mc:Choice>
              <mc:Fallback>
                <p:oleObj name="Equation" r:id="rId32" imgW="241200" imgH="228600" progId="Equation.DSMT4">
                  <p:embed/>
                  <p:pic>
                    <p:nvPicPr>
                      <p:cNvPr id="5274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979488"/>
                        <a:ext cx="4746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直線單箭頭接點 144"/>
          <p:cNvCxnSpPr/>
          <p:nvPr/>
        </p:nvCxnSpPr>
        <p:spPr bwMode="auto">
          <a:xfrm>
            <a:off x="2438400" y="3886200"/>
            <a:ext cx="424642" cy="228600"/>
          </a:xfrm>
          <a:prstGeom prst="straightConnector1">
            <a:avLst/>
          </a:prstGeom>
          <a:solidFill>
            <a:srgbClr val="FF00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直線單箭頭接點 148"/>
          <p:cNvCxnSpPr/>
          <p:nvPr/>
        </p:nvCxnSpPr>
        <p:spPr bwMode="auto">
          <a:xfrm>
            <a:off x="304800" y="4343400"/>
            <a:ext cx="424642" cy="228600"/>
          </a:xfrm>
          <a:prstGeom prst="straightConnector1">
            <a:avLst/>
          </a:prstGeom>
          <a:solidFill>
            <a:srgbClr val="FF00FF"/>
          </a:solidFill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graphicFrame>
        <p:nvGraphicFramePr>
          <p:cNvPr id="5275" name="Object 155"/>
          <p:cNvGraphicFramePr>
            <a:graphicFrameLocks noChangeAspect="1"/>
          </p:cNvGraphicFramePr>
          <p:nvPr/>
        </p:nvGraphicFramePr>
        <p:xfrm>
          <a:off x="3124200" y="4038600"/>
          <a:ext cx="3762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0" name="Equation" r:id="rId34" imgW="190440" imgH="228600" progId="Equation.DSMT4">
                  <p:embed/>
                </p:oleObj>
              </mc:Choice>
              <mc:Fallback>
                <p:oleObj name="Equation" r:id="rId34" imgW="190440" imgH="228600" progId="Equation.DSMT4">
                  <p:embed/>
                  <p:pic>
                    <p:nvPicPr>
                      <p:cNvPr id="5275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3762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6" name="Object 156"/>
          <p:cNvGraphicFramePr>
            <a:graphicFrameLocks noChangeAspect="1"/>
          </p:cNvGraphicFramePr>
          <p:nvPr/>
        </p:nvGraphicFramePr>
        <p:xfrm>
          <a:off x="0" y="4375150"/>
          <a:ext cx="3762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1" name="Equation" r:id="rId36" imgW="190440" imgH="228600" progId="Equation.DSMT4">
                  <p:embed/>
                </p:oleObj>
              </mc:Choice>
              <mc:Fallback>
                <p:oleObj name="Equation" r:id="rId36" imgW="190440" imgH="228600" progId="Equation.DSMT4">
                  <p:embed/>
                  <p:pic>
                    <p:nvPicPr>
                      <p:cNvPr id="5276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75150"/>
                        <a:ext cx="37623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7" name="Object 157"/>
          <p:cNvGraphicFramePr>
            <a:graphicFrameLocks noChangeAspect="1"/>
          </p:cNvGraphicFramePr>
          <p:nvPr/>
        </p:nvGraphicFramePr>
        <p:xfrm>
          <a:off x="6135687" y="990600"/>
          <a:ext cx="11795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2" name="Equation" r:id="rId38" imgW="634680" imgH="228600" progId="Equation.DSMT4">
                  <p:embed/>
                </p:oleObj>
              </mc:Choice>
              <mc:Fallback>
                <p:oleObj name="Equation" r:id="rId38" imgW="634680" imgH="228600" progId="Equation.DSMT4">
                  <p:embed/>
                  <p:pic>
                    <p:nvPicPr>
                      <p:cNvPr id="5277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7" y="990600"/>
                        <a:ext cx="117951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8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51610"/>
              </p:ext>
            </p:extLst>
          </p:nvPr>
        </p:nvGraphicFramePr>
        <p:xfrm>
          <a:off x="5254625" y="3652838"/>
          <a:ext cx="17145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3" name="Equation" r:id="rId40" imgW="977760" imgH="228600" progId="Equation.DSMT4">
                  <p:embed/>
                </p:oleObj>
              </mc:Choice>
              <mc:Fallback>
                <p:oleObj name="Equation" r:id="rId40" imgW="977760" imgH="228600" progId="Equation.DSMT4">
                  <p:embed/>
                  <p:pic>
                    <p:nvPicPr>
                      <p:cNvPr id="5278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3652838"/>
                        <a:ext cx="171450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79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580149"/>
              </p:ext>
            </p:extLst>
          </p:nvPr>
        </p:nvGraphicFramePr>
        <p:xfrm>
          <a:off x="5392491" y="4143480"/>
          <a:ext cx="17478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4" name="Equation" r:id="rId42" imgW="1117440" imgH="393480" progId="Equation.DSMT4">
                  <p:embed/>
                </p:oleObj>
              </mc:Choice>
              <mc:Fallback>
                <p:oleObj name="Equation" r:id="rId42" imgW="1117440" imgH="393480" progId="Equation.DSMT4">
                  <p:embed/>
                  <p:pic>
                    <p:nvPicPr>
                      <p:cNvPr id="5279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491" y="4143480"/>
                        <a:ext cx="174783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0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07616"/>
              </p:ext>
            </p:extLst>
          </p:nvPr>
        </p:nvGraphicFramePr>
        <p:xfrm>
          <a:off x="4835525" y="4760913"/>
          <a:ext cx="18748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5" name="Equation" r:id="rId44" imgW="1206360" imgH="393480" progId="Equation.DSMT4">
                  <p:embed/>
                </p:oleObj>
              </mc:Choice>
              <mc:Fallback>
                <p:oleObj name="Equation" r:id="rId44" imgW="1206360" imgH="393480" progId="Equation.DSMT4">
                  <p:embed/>
                  <p:pic>
                    <p:nvPicPr>
                      <p:cNvPr id="528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4760913"/>
                        <a:ext cx="1874838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82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696982"/>
              </p:ext>
            </p:extLst>
          </p:nvPr>
        </p:nvGraphicFramePr>
        <p:xfrm>
          <a:off x="6253163" y="6038850"/>
          <a:ext cx="10953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6" name="Equation" r:id="rId46" imgW="558720" imgH="393480" progId="Equation.DSMT4">
                  <p:embed/>
                </p:oleObj>
              </mc:Choice>
              <mc:Fallback>
                <p:oleObj name="Equation" r:id="rId46" imgW="558720" imgH="393480" progId="Equation.DSMT4">
                  <p:embed/>
                  <p:pic>
                    <p:nvPicPr>
                      <p:cNvPr id="5282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6038850"/>
                        <a:ext cx="10953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文字方塊 156"/>
          <p:cNvSpPr txBox="1"/>
          <p:nvPr/>
        </p:nvSpPr>
        <p:spPr>
          <a:xfrm>
            <a:off x="5147275" y="6248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向右</a:t>
            </a:r>
            <a:r>
              <a:rPr lang="en-US" altLang="zh-TW" dirty="0" smtClean="0"/>
              <a:t>),</a:t>
            </a:r>
            <a:endParaRPr lang="zh-TW" altLang="en-US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7405280" y="62383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向上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078069" y="565046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向右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106361" y="5648026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地面看到 </a:t>
            </a:r>
            <a:r>
              <a:rPr lang="en-US" altLang="zh-TW" b="1" i="1" dirty="0" smtClean="0"/>
              <a:t>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的加速度為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5283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53470"/>
              </p:ext>
            </p:extLst>
          </p:nvPr>
        </p:nvGraphicFramePr>
        <p:xfrm>
          <a:off x="2757488" y="5486400"/>
          <a:ext cx="10525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7" name="Equation" r:id="rId48" imgW="672840" imgH="393480" progId="Equation.DSMT4">
                  <p:embed/>
                </p:oleObj>
              </mc:Choice>
              <mc:Fallback>
                <p:oleObj name="Equation" r:id="rId48" imgW="672840" imgH="393480" progId="Equation.DSMT4">
                  <p:embed/>
                  <p:pic>
                    <p:nvPicPr>
                      <p:cNvPr id="5283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5486400"/>
                        <a:ext cx="105251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文字方塊 160"/>
          <p:cNvSpPr txBox="1"/>
          <p:nvPr/>
        </p:nvSpPr>
        <p:spPr>
          <a:xfrm>
            <a:off x="76200" y="626006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地面看到 </a:t>
            </a:r>
            <a:r>
              <a:rPr lang="en-US" altLang="zh-TW" b="1" i="1" dirty="0" smtClean="0"/>
              <a:t>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的加速度為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5284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759888"/>
              </p:ext>
            </p:extLst>
          </p:nvPr>
        </p:nvGraphicFramePr>
        <p:xfrm>
          <a:off x="2703513" y="6096000"/>
          <a:ext cx="28781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8" name="Equation" r:id="rId50" imgW="1460160" imgH="393480" progId="Equation.DSMT4">
                  <p:embed/>
                </p:oleObj>
              </mc:Choice>
              <mc:Fallback>
                <p:oleObj name="Equation" r:id="rId50" imgW="1460160" imgH="393480" progId="Equation.DSMT4">
                  <p:embed/>
                  <p:pic>
                    <p:nvPicPr>
                      <p:cNvPr id="5284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6096000"/>
                        <a:ext cx="287813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文字方塊 61"/>
          <p:cNvSpPr txBox="1"/>
          <p:nvPr/>
        </p:nvSpPr>
        <p:spPr>
          <a:xfrm>
            <a:off x="7405280" y="3137859"/>
            <a:ext cx="5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65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2920</TotalTime>
  <Words>740</Words>
  <Application>Microsoft Office PowerPoint</Application>
  <PresentationFormat>如螢幕大小 (4:3)</PresentationFormat>
  <Paragraphs>92</Paragraphs>
  <Slides>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ＭＳ Ｐゴシック</vt:lpstr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佈景主題</vt:lpstr>
      <vt:lpstr>Equation</vt:lpstr>
      <vt:lpstr>MathType 6.0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謝立宜</dc:creator>
  <cp:lastModifiedBy>謝立宜</cp:lastModifiedBy>
  <cp:revision>73</cp:revision>
  <dcterms:created xsi:type="dcterms:W3CDTF">2018-08-21T03:24:06Z</dcterms:created>
  <dcterms:modified xsi:type="dcterms:W3CDTF">2018-10-11T08:24:19Z</dcterms:modified>
</cp:coreProperties>
</file>