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7"/>
  </p:notesMasterIdLst>
  <p:sldIdLst>
    <p:sldId id="257" r:id="rId2"/>
    <p:sldId id="277" r:id="rId3"/>
    <p:sldId id="258" r:id="rId4"/>
    <p:sldId id="276" r:id="rId5"/>
    <p:sldId id="261" r:id="rId6"/>
  </p:sldIdLst>
  <p:sldSz cx="9144000" cy="6858000" type="screen4x3"/>
  <p:notesSz cx="6797675" cy="992822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2" pos="288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84" autoAdjust="0"/>
    <p:restoredTop sz="94660"/>
  </p:normalViewPr>
  <p:slideViewPr>
    <p:cSldViewPr snapToGrid="0" showGuides="1">
      <p:cViewPr>
        <p:scale>
          <a:sx n="70" d="100"/>
          <a:sy n="70" d="100"/>
        </p:scale>
        <p:origin x="-972" y="23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11.wmf"/><Relationship Id="rId12" Type="http://schemas.openxmlformats.org/officeDocument/2006/relationships/image" Target="../media/image16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6" Type="http://schemas.openxmlformats.org/officeDocument/2006/relationships/image" Target="../media/image10.wmf"/><Relationship Id="rId11" Type="http://schemas.openxmlformats.org/officeDocument/2006/relationships/image" Target="../media/image15.wmf"/><Relationship Id="rId5" Type="http://schemas.openxmlformats.org/officeDocument/2006/relationships/image" Target="../media/image9.wmf"/><Relationship Id="rId10" Type="http://schemas.openxmlformats.org/officeDocument/2006/relationships/image" Target="../media/image14.wmf"/><Relationship Id="rId4" Type="http://schemas.openxmlformats.org/officeDocument/2006/relationships/image" Target="../media/image8.wmf"/><Relationship Id="rId9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13" Type="http://schemas.openxmlformats.org/officeDocument/2006/relationships/image" Target="../media/image29.wmf"/><Relationship Id="rId3" Type="http://schemas.openxmlformats.org/officeDocument/2006/relationships/image" Target="../media/image3.wmf"/><Relationship Id="rId7" Type="http://schemas.openxmlformats.org/officeDocument/2006/relationships/image" Target="../media/image23.wmf"/><Relationship Id="rId12" Type="http://schemas.openxmlformats.org/officeDocument/2006/relationships/image" Target="../media/image28.wmf"/><Relationship Id="rId17" Type="http://schemas.openxmlformats.org/officeDocument/2006/relationships/image" Target="../media/image33.wmf"/><Relationship Id="rId2" Type="http://schemas.openxmlformats.org/officeDocument/2006/relationships/image" Target="../media/image19.wmf"/><Relationship Id="rId16" Type="http://schemas.openxmlformats.org/officeDocument/2006/relationships/image" Target="../media/image32.wmf"/><Relationship Id="rId1" Type="http://schemas.openxmlformats.org/officeDocument/2006/relationships/image" Target="../media/image18.wmf"/><Relationship Id="rId6" Type="http://schemas.openxmlformats.org/officeDocument/2006/relationships/image" Target="../media/image22.wmf"/><Relationship Id="rId11" Type="http://schemas.openxmlformats.org/officeDocument/2006/relationships/image" Target="../media/image27.wmf"/><Relationship Id="rId5" Type="http://schemas.openxmlformats.org/officeDocument/2006/relationships/image" Target="../media/image21.wmf"/><Relationship Id="rId15" Type="http://schemas.openxmlformats.org/officeDocument/2006/relationships/image" Target="../media/image3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Relationship Id="rId14" Type="http://schemas.openxmlformats.org/officeDocument/2006/relationships/image" Target="../media/image30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image" Target="../media/image36.wmf"/><Relationship Id="rId7" Type="http://schemas.openxmlformats.org/officeDocument/2006/relationships/image" Target="../media/image40.wmf"/><Relationship Id="rId2" Type="http://schemas.openxmlformats.org/officeDocument/2006/relationships/image" Target="../media/image35.wmf"/><Relationship Id="rId1" Type="http://schemas.openxmlformats.org/officeDocument/2006/relationships/image" Target="../media/image34.wmf"/><Relationship Id="rId6" Type="http://schemas.openxmlformats.org/officeDocument/2006/relationships/image" Target="../media/image39.wmf"/><Relationship Id="rId11" Type="http://schemas.openxmlformats.org/officeDocument/2006/relationships/image" Target="../media/image44.wmf"/><Relationship Id="rId5" Type="http://schemas.openxmlformats.org/officeDocument/2006/relationships/image" Target="../media/image38.wmf"/><Relationship Id="rId10" Type="http://schemas.openxmlformats.org/officeDocument/2006/relationships/image" Target="../media/image43.wmf"/><Relationship Id="rId4" Type="http://schemas.openxmlformats.org/officeDocument/2006/relationships/image" Target="../media/image37.wmf"/><Relationship Id="rId9" Type="http://schemas.openxmlformats.org/officeDocument/2006/relationships/image" Target="../media/image4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3E2CD8-258B-4E9E-96B2-1850E4368591}" type="datetimeFigureOut">
              <a:rPr lang="zh-TW" altLang="en-US" smtClean="0"/>
              <a:t>2018/10/29</a:t>
            </a:fld>
            <a:endParaRPr lang="zh-TW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6813" y="1241425"/>
            <a:ext cx="44640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B80B1-0A8A-4692-B49F-FADF4B2025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7242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 smtClean="0">
              <a:ea typeface="ＭＳ Ｐゴシック" pitchFamily="34" charset="-128"/>
            </a:endParaRPr>
          </a:p>
        </p:txBody>
      </p:sp>
      <p:sp>
        <p:nvSpPr>
          <p:cNvPr id="1638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E4678A-2AB9-4BEE-A2C2-F04504D29B80}" type="slidenum">
              <a:rPr lang="en-US" altLang="zh-TW">
                <a:solidFill>
                  <a:srgbClr val="000000"/>
                </a:solidFill>
                <a:cs typeface="Arial" charset="0"/>
              </a:rPr>
              <a:pPr/>
              <a:t>1</a:t>
            </a:fld>
            <a:endParaRPr lang="en-US" altLang="zh-TW">
              <a:solidFill>
                <a:srgbClr val="000000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134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728F1-D46A-4425-9501-245924D07EB1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44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A4654-B071-4455-A8A0-62B62D61CD06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95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639E3-E8F0-4586-AC82-54DBF68A7EAA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90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F1D979-3BAE-4D49-9AC7-D56AEEAE1280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4086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F2EF53-7ADE-4B66-A044-D8CBC06C9385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0106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C696FF-D47C-4EB9-9585-ACF801DD25E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21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87DE00-B789-42E7-80D7-1C82FEBB0F6C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946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25BDF-F87B-4A6B-BC58-5C835D44FCFF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603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2CAD5B-2BCA-417D-BA5C-7EBF6C09CDE8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9403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E7F917-118B-4461-A08E-87A7187E3884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801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8BC45-9AAF-4400-9985-967121444EFE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27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781BF-F65A-46E1-9D49-0507861925AD}" type="slidenum">
              <a:rPr lang="en-US" altLang="zh-TW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089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mtClean="0"/>
              <a:t>Click to edit Master text styles</a:t>
            </a:r>
          </a:p>
          <a:p>
            <a:pPr lvl="1"/>
            <a:r>
              <a:rPr lang="en-US" altLang="zh-TW" smtClean="0"/>
              <a:t>Second level</a:t>
            </a:r>
          </a:p>
          <a:p>
            <a:pPr lvl="2"/>
            <a:r>
              <a:rPr lang="en-US" altLang="zh-TW" smtClean="0"/>
              <a:t>Third level</a:t>
            </a:r>
          </a:p>
          <a:p>
            <a:pPr lvl="3"/>
            <a:r>
              <a:rPr lang="en-US" altLang="zh-TW" smtClean="0"/>
              <a:t>Fourth level</a:t>
            </a:r>
          </a:p>
          <a:p>
            <a:pPr lvl="4"/>
            <a:r>
              <a:rPr lang="en-US" altLang="zh-TW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ea typeface="新細明體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ea typeface="新細明體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新細明體" charset="-12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EC4423E8-CFD0-4B40-B7EE-A664F7DB9570}" type="slidenum">
              <a:rPr lang="en-US" altLang="zh-TW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9068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Arial" charset="0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w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wmf"/><Relationship Id="rId4" Type="http://schemas.openxmlformats.org/officeDocument/2006/relationships/image" Target="../media/image4.png"/><Relationship Id="rId9" Type="http://schemas.openxmlformats.org/officeDocument/2006/relationships/oleObject" Target="../embeddings/oleObject3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9.wmf"/><Relationship Id="rId18" Type="http://schemas.openxmlformats.org/officeDocument/2006/relationships/oleObject" Target="../embeddings/oleObject11.bin"/><Relationship Id="rId26" Type="http://schemas.openxmlformats.org/officeDocument/2006/relationships/image" Target="../media/image15.wmf"/><Relationship Id="rId3" Type="http://schemas.openxmlformats.org/officeDocument/2006/relationships/oleObject" Target="../embeddings/oleObject4.bin"/><Relationship Id="rId21" Type="http://schemas.openxmlformats.org/officeDocument/2006/relationships/oleObject" Target="../embeddings/oleObject12.bin"/><Relationship Id="rId7" Type="http://schemas.openxmlformats.org/officeDocument/2006/relationships/image" Target="../media/image6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1.wmf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0.bin"/><Relationship Id="rId20" Type="http://schemas.openxmlformats.org/officeDocument/2006/relationships/image" Target="../media/image4.png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8.wmf"/><Relationship Id="rId24" Type="http://schemas.openxmlformats.org/officeDocument/2006/relationships/image" Target="../media/image14.wmf"/><Relationship Id="rId5" Type="http://schemas.openxmlformats.org/officeDocument/2006/relationships/image" Target="../media/image17.png"/><Relationship Id="rId15" Type="http://schemas.openxmlformats.org/officeDocument/2006/relationships/image" Target="../media/image10.wmf"/><Relationship Id="rId23" Type="http://schemas.openxmlformats.org/officeDocument/2006/relationships/oleObject" Target="../embeddings/oleObject13.bin"/><Relationship Id="rId28" Type="http://schemas.openxmlformats.org/officeDocument/2006/relationships/image" Target="../media/image16.wmf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12.wmf"/><Relationship Id="rId4" Type="http://schemas.openxmlformats.org/officeDocument/2006/relationships/image" Target="../media/image5.wmf"/><Relationship Id="rId9" Type="http://schemas.openxmlformats.org/officeDocument/2006/relationships/image" Target="../media/image7.wmf"/><Relationship Id="rId14" Type="http://schemas.openxmlformats.org/officeDocument/2006/relationships/oleObject" Target="../embeddings/oleObject9.bin"/><Relationship Id="rId22" Type="http://schemas.openxmlformats.org/officeDocument/2006/relationships/image" Target="../media/image13.wmf"/><Relationship Id="rId27" Type="http://schemas.openxmlformats.org/officeDocument/2006/relationships/oleObject" Target="../embeddings/oleObject15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13" Type="http://schemas.openxmlformats.org/officeDocument/2006/relationships/oleObject" Target="../embeddings/oleObject21.bin"/><Relationship Id="rId18" Type="http://schemas.openxmlformats.org/officeDocument/2006/relationships/image" Target="../media/image24.wmf"/><Relationship Id="rId26" Type="http://schemas.openxmlformats.org/officeDocument/2006/relationships/image" Target="../media/image28.wmf"/><Relationship Id="rId3" Type="http://schemas.openxmlformats.org/officeDocument/2006/relationships/oleObject" Target="../embeddings/oleObject16.bin"/><Relationship Id="rId21" Type="http://schemas.openxmlformats.org/officeDocument/2006/relationships/oleObject" Target="../embeddings/oleObject25.bin"/><Relationship Id="rId34" Type="http://schemas.openxmlformats.org/officeDocument/2006/relationships/image" Target="../media/image32.wmf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23.bin"/><Relationship Id="rId25" Type="http://schemas.openxmlformats.org/officeDocument/2006/relationships/oleObject" Target="../embeddings/oleObject27.bin"/><Relationship Id="rId33" Type="http://schemas.openxmlformats.org/officeDocument/2006/relationships/oleObject" Target="../embeddings/oleObject31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29" Type="http://schemas.openxmlformats.org/officeDocument/2006/relationships/oleObject" Target="../embeddings/oleObject29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0.bin"/><Relationship Id="rId24" Type="http://schemas.openxmlformats.org/officeDocument/2006/relationships/image" Target="../media/image27.wmf"/><Relationship Id="rId32" Type="http://schemas.openxmlformats.org/officeDocument/2006/relationships/image" Target="../media/image31.wmf"/><Relationship Id="rId5" Type="http://schemas.openxmlformats.org/officeDocument/2006/relationships/oleObject" Target="../embeddings/oleObject17.bin"/><Relationship Id="rId15" Type="http://schemas.openxmlformats.org/officeDocument/2006/relationships/oleObject" Target="../embeddings/oleObject22.bin"/><Relationship Id="rId23" Type="http://schemas.openxmlformats.org/officeDocument/2006/relationships/oleObject" Target="../embeddings/oleObject26.bin"/><Relationship Id="rId28" Type="http://schemas.openxmlformats.org/officeDocument/2006/relationships/image" Target="../media/image29.wmf"/><Relationship Id="rId36" Type="http://schemas.openxmlformats.org/officeDocument/2006/relationships/image" Target="../media/image33.wmf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24.bin"/><Relationship Id="rId31" Type="http://schemas.openxmlformats.org/officeDocument/2006/relationships/oleObject" Target="../embeddings/oleObject30.bin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9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Relationship Id="rId27" Type="http://schemas.openxmlformats.org/officeDocument/2006/relationships/oleObject" Target="../embeddings/oleObject28.bin"/><Relationship Id="rId30" Type="http://schemas.openxmlformats.org/officeDocument/2006/relationships/image" Target="../media/image30.wmf"/><Relationship Id="rId35" Type="http://schemas.openxmlformats.org/officeDocument/2006/relationships/oleObject" Target="../embeddings/oleObject3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38.wmf"/><Relationship Id="rId18" Type="http://schemas.openxmlformats.org/officeDocument/2006/relationships/oleObject" Target="../embeddings/oleObject40.bin"/><Relationship Id="rId3" Type="http://schemas.openxmlformats.org/officeDocument/2006/relationships/image" Target="../media/image45.jpeg"/><Relationship Id="rId21" Type="http://schemas.openxmlformats.org/officeDocument/2006/relationships/image" Target="../media/image42.wmf"/><Relationship Id="rId7" Type="http://schemas.openxmlformats.org/officeDocument/2006/relationships/image" Target="../media/image35.w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40.wmf"/><Relationship Id="rId25" Type="http://schemas.openxmlformats.org/officeDocument/2006/relationships/image" Target="../media/image4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39.bin"/><Relationship Id="rId20" Type="http://schemas.openxmlformats.org/officeDocument/2006/relationships/oleObject" Target="../embeddings/oleObject41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7.wmf"/><Relationship Id="rId24" Type="http://schemas.openxmlformats.org/officeDocument/2006/relationships/oleObject" Target="../embeddings/oleObject43.bin"/><Relationship Id="rId5" Type="http://schemas.openxmlformats.org/officeDocument/2006/relationships/image" Target="../media/image34.wmf"/><Relationship Id="rId15" Type="http://schemas.openxmlformats.org/officeDocument/2006/relationships/image" Target="../media/image39.wmf"/><Relationship Id="rId23" Type="http://schemas.openxmlformats.org/officeDocument/2006/relationships/image" Target="../media/image43.wmf"/><Relationship Id="rId10" Type="http://schemas.openxmlformats.org/officeDocument/2006/relationships/oleObject" Target="../embeddings/oleObject36.bin"/><Relationship Id="rId19" Type="http://schemas.openxmlformats.org/officeDocument/2006/relationships/image" Target="../media/image41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6.wmf"/><Relationship Id="rId14" Type="http://schemas.openxmlformats.org/officeDocument/2006/relationships/oleObject" Target="../embeddings/oleObject38.bin"/><Relationship Id="rId22" Type="http://schemas.openxmlformats.org/officeDocument/2006/relationships/oleObject" Target="../embeddings/oleObject4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文字方塊 51"/>
          <p:cNvSpPr txBox="1"/>
          <p:nvPr/>
        </p:nvSpPr>
        <p:spPr>
          <a:xfrm>
            <a:off x="-95375" y="525906"/>
            <a:ext cx="92393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800" indent="-177800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1. </a:t>
            </a:r>
            <a:r>
              <a:rPr lang="en-US" altLang="zh-TW" dirty="0" smtClean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An 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external force, parallel to the displacement,  is pushing a small particle of mass </a:t>
            </a:r>
            <a:r>
              <a:rPr lang="en-US" altLang="zh-TW" b="1" i="1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in the very slow motion from the bottom to the top of the quarter circle of radius </a:t>
            </a:r>
            <a:r>
              <a:rPr lang="en-US" altLang="zh-TW" b="1" i="1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R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, shown in Fig. 1. The frictional coefficients of the circle surface is                       . Calculate the work done by the external force. Useful information:</a:t>
            </a:r>
            <a:endParaRPr lang="zh-TW" altLang="en-US" dirty="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pic>
        <p:nvPicPr>
          <p:cNvPr id="53" name="Picture 15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689" y="1936862"/>
            <a:ext cx="3795368" cy="1972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3678213"/>
              </p:ext>
            </p:extLst>
          </p:nvPr>
        </p:nvGraphicFramePr>
        <p:xfrm>
          <a:off x="3445408" y="1371391"/>
          <a:ext cx="3191527" cy="3257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5" name="Equation" r:id="rId5" imgW="2006280" imgH="203040" progId="Equation.DSMT4">
                  <p:embed/>
                </p:oleObj>
              </mc:Choice>
              <mc:Fallback>
                <p:oleObj name="Equation" r:id="rId5" imgW="2006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5408" y="1371391"/>
                        <a:ext cx="3191527" cy="32574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4144725"/>
              </p:ext>
            </p:extLst>
          </p:nvPr>
        </p:nvGraphicFramePr>
        <p:xfrm>
          <a:off x="4313835" y="1099766"/>
          <a:ext cx="1207756" cy="3326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6" name="Equation" r:id="rId7" imgW="838080" imgH="228600" progId="Equation.DSMT4">
                  <p:embed/>
                </p:oleObj>
              </mc:Choice>
              <mc:Fallback>
                <p:oleObj name="Equation" r:id="rId7" imgW="838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13835" y="1099766"/>
                        <a:ext cx="1207756" cy="3326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/>
          <p:cNvSpPr/>
          <p:nvPr/>
        </p:nvSpPr>
        <p:spPr>
          <a:xfrm>
            <a:off x="7166103" y="2739929"/>
            <a:ext cx="72857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b="1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Fig. 1</a:t>
            </a:r>
            <a:endParaRPr lang="zh-TW" altLang="en-US" b="1" dirty="0">
              <a:solidFill>
                <a:srgbClr val="000000"/>
              </a:solidFill>
              <a:ea typeface="ＭＳ Ｐゴシック" pitchFamily="34" charset="-128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00873" y="166505"/>
            <a:ext cx="26468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Homework 6 (Chap 7-8)</a:t>
            </a:r>
          </a:p>
          <a:p>
            <a:endParaRPr lang="zh-TW" altLang="en-US" dirty="0"/>
          </a:p>
        </p:txBody>
      </p:sp>
      <p:sp>
        <p:nvSpPr>
          <p:cNvPr id="8" name="矩形 1"/>
          <p:cNvSpPr/>
          <p:nvPr/>
        </p:nvSpPr>
        <p:spPr>
          <a:xfrm>
            <a:off x="-48196" y="3828422"/>
            <a:ext cx="91450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TW" b="1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2. </a:t>
            </a:r>
            <a:r>
              <a:rPr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A particle is confined to move along the x-axis with the following potential energy,</a:t>
            </a:r>
          </a:p>
          <a:p>
            <a:pPr defTabSz="914400"/>
            <a:endParaRPr lang="en-US" altLang="zh-TW" dirty="0" smtClean="0">
              <a:solidFill>
                <a:prstClr val="black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defTabSz="914400"/>
            <a:r>
              <a:rPr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where </a:t>
            </a:r>
            <a:r>
              <a:rPr lang="en-US" altLang="zh-TW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x</a:t>
            </a:r>
            <a:r>
              <a:rPr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is the </a:t>
            </a:r>
            <a:r>
              <a:rPr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coordinate of the particle in unit of </a:t>
            </a:r>
            <a:r>
              <a:rPr lang="en-US" altLang="zh-TW" dirty="0" smtClean="0">
                <a:solidFill>
                  <a:prstClr val="black"/>
                </a:solidFill>
                <a:latin typeface="Symbol" panose="05050102010706020507" pitchFamily="18" charset="2"/>
                <a:ea typeface="新細明體"/>
                <a:cs typeface="Times New Roman" panose="02020603050405020304" pitchFamily="18" charset="0"/>
              </a:rPr>
              <a:t>m</a:t>
            </a:r>
            <a:r>
              <a:rPr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m, and U(x) are in units of electron volts (eV).</a:t>
            </a:r>
            <a:endParaRPr lang="en-US" altLang="zh-TW" dirty="0">
              <a:solidFill>
                <a:prstClr val="black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342900" indent="-342900" defTabSz="914400">
              <a:buAutoNum type="alphaLcParenBoth"/>
            </a:pPr>
            <a:r>
              <a:rPr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Determine</a:t>
            </a:r>
            <a:r>
              <a:rPr lang="en-US" altLang="zh-TW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the force </a:t>
            </a:r>
            <a:r>
              <a:rPr lang="en-US" altLang="zh-TW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F </a:t>
            </a:r>
            <a:r>
              <a:rPr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experienced by the particle as </a:t>
            </a: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a </a:t>
            </a:r>
            <a:r>
              <a:rPr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function </a:t>
            </a: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of</a:t>
            </a:r>
            <a:r>
              <a:rPr lang="en-US" altLang="zh-TW" b="1" i="1" dirty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 x</a:t>
            </a:r>
            <a:r>
              <a:rPr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Tx/>
              <a:buAutoNum type="alphaLcParenBoth"/>
            </a:pPr>
            <a:r>
              <a:rPr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At what values of </a:t>
            </a:r>
            <a:r>
              <a:rPr lang="en-US" altLang="zh-TW" i="1" kern="0" dirty="0" smtClean="0">
                <a:solidFill>
                  <a:prstClr val="black"/>
                </a:solidFill>
                <a:latin typeface="Times New Roman"/>
                <a:ea typeface="新細明體"/>
                <a:cs typeface="Times New Roman" panose="02020603050405020304" pitchFamily="18" charset="0"/>
              </a:rPr>
              <a:t> x</a:t>
            </a:r>
            <a:r>
              <a:rPr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 is </a:t>
            </a:r>
            <a:r>
              <a:rPr lang="en-US" altLang="zh-TW" b="1" i="1" kern="0" dirty="0" smtClean="0">
                <a:solidFill>
                  <a:prstClr val="black"/>
                </a:solidFill>
                <a:latin typeface="Times New Roman"/>
                <a:ea typeface="新細明體"/>
                <a:cs typeface="Times New Roman" panose="02020603050405020304" pitchFamily="18" charset="0"/>
              </a:rPr>
              <a:t>F</a:t>
            </a:r>
            <a:r>
              <a:rPr lang="en-US" altLang="zh-TW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(</a:t>
            </a:r>
            <a:r>
              <a:rPr lang="en-US" altLang="zh-TW" b="1" i="1" kern="0" dirty="0">
                <a:solidFill>
                  <a:prstClr val="black"/>
                </a:solidFill>
                <a:latin typeface="Times New Roman"/>
                <a:ea typeface="新細明體"/>
                <a:cs typeface="Times New Roman" panose="02020603050405020304" pitchFamily="18" charset="0"/>
              </a:rPr>
              <a:t>x</a:t>
            </a:r>
            <a:r>
              <a:rPr lang="en-US" altLang="zh-TW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) </a:t>
            </a:r>
            <a:r>
              <a:rPr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equal to zero?</a:t>
            </a:r>
          </a:p>
          <a:p>
            <a:pPr marL="342900" indent="-342900">
              <a:buFontTx/>
              <a:buAutoNum type="alphaLcParenBoth"/>
            </a:pPr>
            <a:r>
              <a:rPr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Indicate the positions of the stable and the unstable equilibrium of the particle at the potential energy at these positions. </a:t>
            </a:r>
          </a:p>
          <a:p>
            <a:pPr marL="342900" indent="-342900">
              <a:buFontTx/>
              <a:buAutoNum type="alphaLcParenBoth"/>
            </a:pPr>
            <a:r>
              <a:rPr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If the total energy of the particle at the stable equilibrium position is  4eV, determine the range of the motion of this particle. </a:t>
            </a:r>
          </a:p>
        </p:txBody>
      </p:sp>
      <p:graphicFrame>
        <p:nvGraphicFramePr>
          <p:cNvPr id="9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329716"/>
              </p:ext>
            </p:extLst>
          </p:nvPr>
        </p:nvGraphicFramePr>
        <p:xfrm>
          <a:off x="3269473" y="4199290"/>
          <a:ext cx="1714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7" name="Equation" r:id="rId9" imgW="1282680" imgH="228600" progId="Equation.DSMT4">
                  <p:embed/>
                </p:oleObj>
              </mc:Choice>
              <mc:Fallback>
                <p:oleObj name="Equation" r:id="rId9" imgW="1282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69473" y="4199290"/>
                        <a:ext cx="1714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5024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499" y="260648"/>
            <a:ext cx="90364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TW" b="1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3. Problem </a:t>
            </a:r>
            <a:r>
              <a:rPr lang="en-US" altLang="zh-TW" b="1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8-85 in </a:t>
            </a:r>
            <a:r>
              <a:rPr lang="en-US" altLang="zh-TW" b="1" dirty="0" err="1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Giancoli</a:t>
            </a:r>
            <a:r>
              <a:rPr lang="en-US" altLang="zh-TW" b="1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 (pp. 211)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 </a:t>
            </a:r>
            <a:endParaRPr lang="en-US" altLang="zh-TW" b="1" dirty="0" smtClean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defTabSz="914400"/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A ball is attached to a horizontal cord of length 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whose other end is fixed, Fig. 8–42. </a:t>
            </a:r>
            <a:endParaRPr lang="en-US" altLang="zh-TW" dirty="0" smtClean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marL="342900" indent="-342900" defTabSz="914400">
              <a:buFontTx/>
              <a:buAutoNum type="alphaLcParenBoth"/>
            </a:pP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If 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the ball is released, what will be its speed at the lowest point of its path? </a:t>
            </a:r>
          </a:p>
          <a:p>
            <a:pPr marL="342900" indent="-342900" defTabSz="914400">
              <a:buFontTx/>
              <a:buAutoNum type="alphaLcParenBoth"/>
            </a:pP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A 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peg is located a distance </a:t>
            </a:r>
            <a:r>
              <a:rPr lang="en-US" altLang="zh-TW" b="1" i="1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h 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directly below the point of attachment of the cord. 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If  </a:t>
            </a:r>
            <a:r>
              <a:rPr lang="en-US" altLang="zh-TW" b="1" i="1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h = 0.8ℓ 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what 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will be the speed of the ball when it reaches the top of its 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circular path 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about the peg?</a:t>
            </a:r>
          </a:p>
        </p:txBody>
      </p:sp>
    </p:spTree>
    <p:extLst>
      <p:ext uri="{BB962C8B-B14F-4D97-AF65-F5344CB8AC3E}">
        <p14:creationId xmlns:p14="http://schemas.microsoft.com/office/powerpoint/2010/main" val="769593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方塊 7"/>
          <p:cNvSpPr txBox="1"/>
          <p:nvPr/>
        </p:nvSpPr>
        <p:spPr>
          <a:xfrm>
            <a:off x="0" y="-1"/>
            <a:ext cx="73513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1. (10 </a:t>
            </a: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pts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) A external force is pushing a small particle of mass </a:t>
            </a:r>
            <a:r>
              <a:rPr lang="en-US" altLang="zh-TW" b="1" i="1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m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 in the very slow motion from the bottom of the quarter circle of radius </a:t>
            </a:r>
            <a:r>
              <a:rPr lang="en-US" altLang="zh-TW" b="1" i="1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R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,  to the top. Due to snow </a:t>
            </a:r>
            <a:r>
              <a:rPr lang="en-US" altLang="zh-TW" dirty="0" err="1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yestoday</a:t>
            </a: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, the frictional coefficients of the circle surface is                   .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rPr>
              <a:t>Calculate the work done by the external force.</a:t>
            </a:r>
            <a:endParaRPr lang="zh-TW" altLang="en-US" dirty="0">
              <a:solidFill>
                <a:srgbClr val="000000"/>
              </a:solidFill>
              <a:latin typeface="Times New Roman" pitchFamily="18" charset="0"/>
              <a:ea typeface="ＭＳ Ｐゴシック" pitchFamily="34" charset="-128"/>
              <a:cs typeface="Times New Roman" pitchFamily="18" charset="0"/>
            </a:endParaRPr>
          </a:p>
        </p:txBody>
      </p:sp>
      <p:graphicFrame>
        <p:nvGraphicFramePr>
          <p:cNvPr id="81" name="物件 80"/>
          <p:cNvGraphicFramePr>
            <a:graphicFrameLocks noChangeAspect="1"/>
          </p:cNvGraphicFramePr>
          <p:nvPr>
            <p:extLst/>
          </p:nvPr>
        </p:nvGraphicFramePr>
        <p:xfrm>
          <a:off x="4059207" y="1417697"/>
          <a:ext cx="234315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0" name="Equation" r:id="rId3" imgW="1600200" imgH="228600" progId="Equation.DSMT4">
                  <p:embed/>
                </p:oleObj>
              </mc:Choice>
              <mc:Fallback>
                <p:oleObj name="Equation" r:id="rId3" imgW="16002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059207" y="1417697"/>
                        <a:ext cx="2343150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5" name="群組 34"/>
          <p:cNvGrpSpPr/>
          <p:nvPr/>
        </p:nvGrpSpPr>
        <p:grpSpPr>
          <a:xfrm>
            <a:off x="2186999" y="1567230"/>
            <a:ext cx="1832520" cy="1718495"/>
            <a:chOff x="4609007" y="1801121"/>
            <a:chExt cx="1832520" cy="1718495"/>
          </a:xfrm>
        </p:grpSpPr>
        <p:pic>
          <p:nvPicPr>
            <p:cNvPr id="2060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69927" y="1801121"/>
              <a:ext cx="1371600" cy="1343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2064" name="直線單箭頭接點 2063"/>
            <p:cNvCxnSpPr/>
            <p:nvPr/>
          </p:nvCxnSpPr>
          <p:spPr>
            <a:xfrm>
              <a:off x="5755727" y="2719143"/>
              <a:ext cx="0" cy="57606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65" name="文字方塊 2064"/>
            <p:cNvSpPr txBox="1"/>
            <p:nvPr/>
          </p:nvSpPr>
          <p:spPr>
            <a:xfrm>
              <a:off x="5471282" y="3150284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b="1" i="1" dirty="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mg</a:t>
              </a:r>
              <a:endParaRPr lang="zh-TW" altLang="en-US" b="1" i="1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endParaRPr>
            </a:p>
          </p:txBody>
        </p:sp>
        <p:cxnSp>
          <p:nvCxnSpPr>
            <p:cNvPr id="74" name="直線單箭頭接點 73"/>
            <p:cNvCxnSpPr/>
            <p:nvPr/>
          </p:nvCxnSpPr>
          <p:spPr>
            <a:xfrm flipH="1" flipV="1">
              <a:off x="5589395" y="2348150"/>
              <a:ext cx="166332" cy="3989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字方塊 76"/>
            <p:cNvSpPr txBox="1"/>
            <p:nvPr/>
          </p:nvSpPr>
          <p:spPr>
            <a:xfrm>
              <a:off x="5471282" y="2103301"/>
              <a:ext cx="2844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b="1" i="1" dirty="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N</a:t>
              </a:r>
              <a:endParaRPr lang="zh-TW" altLang="en-US" b="1" i="1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endParaRPr>
            </a:p>
          </p:txBody>
        </p:sp>
        <p:cxnSp>
          <p:nvCxnSpPr>
            <p:cNvPr id="78" name="直線單箭頭接點 77"/>
            <p:cNvCxnSpPr/>
            <p:nvPr/>
          </p:nvCxnSpPr>
          <p:spPr>
            <a:xfrm flipH="1">
              <a:off x="5343603" y="2719143"/>
              <a:ext cx="436845" cy="27453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文字方塊 79"/>
            <p:cNvSpPr txBox="1"/>
            <p:nvPr/>
          </p:nvSpPr>
          <p:spPr>
            <a:xfrm>
              <a:off x="4962081" y="2856411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b="1" i="1" dirty="0" err="1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f</a:t>
              </a:r>
              <a:r>
                <a:rPr lang="en-US" altLang="zh-TW" b="1" i="1" baseline="-25000" dirty="0" err="1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k</a:t>
              </a:r>
              <a:endParaRPr lang="zh-TW" altLang="en-US" b="1" i="1" baseline="-25000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endParaRPr>
            </a:p>
          </p:txBody>
        </p:sp>
        <p:cxnSp>
          <p:nvCxnSpPr>
            <p:cNvPr id="2070" name="直線單箭頭接點 2069"/>
            <p:cNvCxnSpPr/>
            <p:nvPr/>
          </p:nvCxnSpPr>
          <p:spPr>
            <a:xfrm flipV="1">
              <a:off x="4962081" y="2472633"/>
              <a:ext cx="361602" cy="27442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2" name="直線單箭頭接點 2071"/>
            <p:cNvCxnSpPr/>
            <p:nvPr/>
          </p:nvCxnSpPr>
          <p:spPr>
            <a:xfrm flipH="1" flipV="1">
              <a:off x="4709887" y="2348150"/>
              <a:ext cx="252194" cy="39891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文字方塊 86"/>
            <p:cNvSpPr txBox="1"/>
            <p:nvPr/>
          </p:nvSpPr>
          <p:spPr>
            <a:xfrm>
              <a:off x="5071655" y="2178273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b="1" i="1" dirty="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x</a:t>
              </a:r>
              <a:endParaRPr lang="zh-TW" altLang="en-US" b="1" i="1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endParaRPr>
            </a:p>
          </p:txBody>
        </p:sp>
        <p:sp>
          <p:nvSpPr>
            <p:cNvPr id="88" name="文字方塊 87"/>
            <p:cNvSpPr txBox="1"/>
            <p:nvPr/>
          </p:nvSpPr>
          <p:spPr>
            <a:xfrm>
              <a:off x="4609007" y="1993607"/>
              <a:ext cx="50405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b="1" i="1" dirty="0">
                  <a:solidFill>
                    <a:srgbClr val="000000"/>
                  </a:solidFill>
                  <a:latin typeface="Times New Roman" pitchFamily="18" charset="0"/>
                  <a:ea typeface="ＭＳ Ｐゴシック" pitchFamily="34" charset="-128"/>
                  <a:cs typeface="Times New Roman" pitchFamily="18" charset="0"/>
                </a:rPr>
                <a:t>y</a:t>
              </a:r>
              <a:endParaRPr lang="zh-TW" altLang="en-US" b="1" i="1" dirty="0">
                <a:solidFill>
                  <a:srgbClr val="000000"/>
                </a:solidFill>
                <a:latin typeface="Times New Roman" pitchFamily="18" charset="0"/>
                <a:ea typeface="ＭＳ Ｐゴシック" pitchFamily="34" charset="-128"/>
                <a:cs typeface="Times New Roman" pitchFamily="18" charset="0"/>
              </a:endParaRPr>
            </a:p>
          </p:txBody>
        </p:sp>
      </p:grpSp>
      <p:graphicFrame>
        <p:nvGraphicFramePr>
          <p:cNvPr id="2074" name="物件 2073"/>
          <p:cNvGraphicFramePr>
            <a:graphicFrameLocks noChangeAspect="1"/>
          </p:cNvGraphicFramePr>
          <p:nvPr>
            <p:extLst/>
          </p:nvPr>
        </p:nvGraphicFramePr>
        <p:xfrm>
          <a:off x="4072918" y="1848060"/>
          <a:ext cx="1860550" cy="29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1" name="Equation" r:id="rId6" imgW="1269720" imgH="203040" progId="Equation.DSMT4">
                  <p:embed/>
                </p:oleObj>
              </mc:Choice>
              <mc:Fallback>
                <p:oleObj name="Equation" r:id="rId6" imgW="126972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2918" y="1848060"/>
                        <a:ext cx="1860550" cy="29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75" name="物件 2074"/>
          <p:cNvGraphicFramePr>
            <a:graphicFrameLocks noChangeAspect="1"/>
          </p:cNvGraphicFramePr>
          <p:nvPr>
            <p:extLst/>
          </p:nvPr>
        </p:nvGraphicFramePr>
        <p:xfrm>
          <a:off x="4607281" y="2217586"/>
          <a:ext cx="912812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" name="Equation" r:id="rId8" imgW="622080" imgH="228600" progId="Equation.DSMT4">
                  <p:embed/>
                </p:oleObj>
              </mc:Choice>
              <mc:Fallback>
                <p:oleObj name="Equation" r:id="rId8" imgW="622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7281" y="2217586"/>
                        <a:ext cx="912812" cy="33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8" name="向右箭號 97"/>
          <p:cNvSpPr/>
          <p:nvPr/>
        </p:nvSpPr>
        <p:spPr>
          <a:xfrm>
            <a:off x="2838051" y="3342615"/>
            <a:ext cx="245792" cy="9750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TW" altLang="en-US">
              <a:solidFill>
                <a:srgbClr val="FFFFFF"/>
              </a:solidFill>
            </a:endParaRPr>
          </a:p>
        </p:txBody>
      </p:sp>
      <p:graphicFrame>
        <p:nvGraphicFramePr>
          <p:cNvPr id="36" name="物件 35"/>
          <p:cNvGraphicFramePr>
            <a:graphicFrameLocks noChangeAspect="1"/>
          </p:cNvGraphicFramePr>
          <p:nvPr>
            <p:extLst/>
          </p:nvPr>
        </p:nvGraphicFramePr>
        <p:xfrm>
          <a:off x="4427984" y="2885897"/>
          <a:ext cx="1692275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" name="Equation" r:id="rId10" imgW="1155600" imgH="241200" progId="Equation.DSMT4">
                  <p:embed/>
                </p:oleObj>
              </mc:Choice>
              <mc:Fallback>
                <p:oleObj name="Equation" r:id="rId10" imgW="11556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7984" y="2885897"/>
                        <a:ext cx="1692275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物件 36"/>
          <p:cNvGraphicFramePr>
            <a:graphicFrameLocks noChangeAspect="1"/>
          </p:cNvGraphicFramePr>
          <p:nvPr>
            <p:extLst/>
          </p:nvPr>
        </p:nvGraphicFramePr>
        <p:xfrm>
          <a:off x="3930815" y="3391365"/>
          <a:ext cx="2492375" cy="404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12" imgW="1701720" imgH="279360" progId="Equation.DSMT4">
                  <p:embed/>
                </p:oleObj>
              </mc:Choice>
              <mc:Fallback>
                <p:oleObj name="Equation" r:id="rId12" imgW="170172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0815" y="3391365"/>
                        <a:ext cx="2492375" cy="404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物件 44"/>
          <p:cNvGraphicFramePr>
            <a:graphicFrameLocks noChangeAspect="1"/>
          </p:cNvGraphicFramePr>
          <p:nvPr>
            <p:extLst/>
          </p:nvPr>
        </p:nvGraphicFramePr>
        <p:xfrm>
          <a:off x="730416" y="4277127"/>
          <a:ext cx="444658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14" imgW="3035160" imgH="482400" progId="Equation.DSMT4">
                  <p:embed/>
                </p:oleObj>
              </mc:Choice>
              <mc:Fallback>
                <p:oleObj name="Equation" r:id="rId14" imgW="30351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0416" y="4277127"/>
                        <a:ext cx="4446587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物件 47"/>
          <p:cNvGraphicFramePr>
            <a:graphicFrameLocks noChangeAspect="1"/>
          </p:cNvGraphicFramePr>
          <p:nvPr>
            <p:extLst/>
          </p:nvPr>
        </p:nvGraphicFramePr>
        <p:xfrm>
          <a:off x="811213" y="4917961"/>
          <a:ext cx="3979862" cy="811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16" imgW="2717640" imgH="558720" progId="Equation.DSMT4">
                  <p:embed/>
                </p:oleObj>
              </mc:Choice>
              <mc:Fallback>
                <p:oleObj name="Equation" r:id="rId16" imgW="2717640" imgH="558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1213" y="4917961"/>
                        <a:ext cx="3979862" cy="811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物件 67"/>
          <p:cNvGraphicFramePr>
            <a:graphicFrameLocks noChangeAspect="1"/>
          </p:cNvGraphicFramePr>
          <p:nvPr>
            <p:extLst/>
          </p:nvPr>
        </p:nvGraphicFramePr>
        <p:xfrm>
          <a:off x="1041565" y="5630754"/>
          <a:ext cx="178435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18" imgW="1218960" imgH="393480" progId="Equation.DSMT4">
                  <p:embed/>
                </p:oleObj>
              </mc:Choice>
              <mc:Fallback>
                <p:oleObj name="Equation" r:id="rId18" imgW="12189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1565" y="5630754"/>
                        <a:ext cx="178435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5" name="群組 54"/>
          <p:cNvGrpSpPr/>
          <p:nvPr/>
        </p:nvGrpSpPr>
        <p:grpSpPr>
          <a:xfrm>
            <a:off x="6660232" y="3391365"/>
            <a:ext cx="356273" cy="400110"/>
            <a:chOff x="343674" y="780223"/>
            <a:chExt cx="382959" cy="415034"/>
          </a:xfrm>
        </p:grpSpPr>
        <p:sp>
          <p:nvSpPr>
            <p:cNvPr id="56" name="橢圓 55"/>
            <p:cNvSpPr/>
            <p:nvPr/>
          </p:nvSpPr>
          <p:spPr>
            <a:xfrm>
              <a:off x="343674" y="808402"/>
              <a:ext cx="382959" cy="353298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57" name="文字方塊 56"/>
            <p:cNvSpPr txBox="1"/>
            <p:nvPr/>
          </p:nvSpPr>
          <p:spPr>
            <a:xfrm>
              <a:off x="374781" y="780223"/>
              <a:ext cx="338068" cy="415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b="1" dirty="0">
                  <a:solidFill>
                    <a:srgbClr val="FF0000"/>
                  </a:solidFill>
                  <a:ea typeface="ＭＳ Ｐゴシック" pitchFamily="34" charset="-128"/>
                </a:rPr>
                <a:t>1</a:t>
              </a:r>
              <a:endParaRPr lang="zh-TW" altLang="en-US" sz="2000" b="1" dirty="0">
                <a:solidFill>
                  <a:srgbClr val="FF0000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2512918" y="1415105"/>
            <a:ext cx="356273" cy="400110"/>
            <a:chOff x="343674" y="780223"/>
            <a:chExt cx="382959" cy="415034"/>
          </a:xfrm>
        </p:grpSpPr>
        <p:sp>
          <p:nvSpPr>
            <p:cNvPr id="59" name="橢圓 58"/>
            <p:cNvSpPr/>
            <p:nvPr/>
          </p:nvSpPr>
          <p:spPr>
            <a:xfrm>
              <a:off x="343674" y="808402"/>
              <a:ext cx="382959" cy="353298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60" name="文字方塊 59"/>
            <p:cNvSpPr txBox="1"/>
            <p:nvPr/>
          </p:nvSpPr>
          <p:spPr>
            <a:xfrm>
              <a:off x="384500" y="780223"/>
              <a:ext cx="338068" cy="415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b="1" dirty="0">
                  <a:solidFill>
                    <a:srgbClr val="FF0000"/>
                  </a:solidFill>
                  <a:ea typeface="ＭＳ Ｐゴシック" pitchFamily="34" charset="-128"/>
                </a:rPr>
                <a:t>2</a:t>
              </a:r>
              <a:endParaRPr lang="zh-TW" altLang="en-US" sz="2000" b="1" dirty="0">
                <a:solidFill>
                  <a:srgbClr val="FF0000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61" name="群組 60"/>
          <p:cNvGrpSpPr/>
          <p:nvPr/>
        </p:nvGrpSpPr>
        <p:grpSpPr>
          <a:xfrm>
            <a:off x="7202175" y="1788330"/>
            <a:ext cx="356273" cy="400110"/>
            <a:chOff x="343674" y="780223"/>
            <a:chExt cx="382959" cy="415034"/>
          </a:xfrm>
        </p:grpSpPr>
        <p:sp>
          <p:nvSpPr>
            <p:cNvPr id="62" name="橢圓 61"/>
            <p:cNvSpPr/>
            <p:nvPr/>
          </p:nvSpPr>
          <p:spPr>
            <a:xfrm>
              <a:off x="343674" y="808402"/>
              <a:ext cx="382959" cy="353298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63" name="文字方塊 62"/>
            <p:cNvSpPr txBox="1"/>
            <p:nvPr/>
          </p:nvSpPr>
          <p:spPr>
            <a:xfrm>
              <a:off x="374781" y="780223"/>
              <a:ext cx="338068" cy="415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b="1" dirty="0">
                  <a:solidFill>
                    <a:srgbClr val="FF0000"/>
                  </a:solidFill>
                  <a:ea typeface="ＭＳ Ｐゴシック" pitchFamily="34" charset="-128"/>
                </a:rPr>
                <a:t>3</a:t>
              </a:r>
              <a:endParaRPr lang="zh-TW" altLang="en-US" sz="2000" b="1" dirty="0">
                <a:solidFill>
                  <a:srgbClr val="FF0000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64" name="群組 63"/>
          <p:cNvGrpSpPr/>
          <p:nvPr/>
        </p:nvGrpSpPr>
        <p:grpSpPr>
          <a:xfrm>
            <a:off x="1214230" y="6105300"/>
            <a:ext cx="356273" cy="400110"/>
            <a:chOff x="343674" y="780223"/>
            <a:chExt cx="382959" cy="415034"/>
          </a:xfrm>
        </p:grpSpPr>
        <p:sp>
          <p:nvSpPr>
            <p:cNvPr id="65" name="橢圓 64"/>
            <p:cNvSpPr/>
            <p:nvPr/>
          </p:nvSpPr>
          <p:spPr>
            <a:xfrm>
              <a:off x="343674" y="808402"/>
              <a:ext cx="382959" cy="353298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66" name="文字方塊 65"/>
            <p:cNvSpPr txBox="1"/>
            <p:nvPr/>
          </p:nvSpPr>
          <p:spPr>
            <a:xfrm>
              <a:off x="374781" y="780223"/>
              <a:ext cx="338068" cy="415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b="1" dirty="0">
                  <a:solidFill>
                    <a:srgbClr val="FF0000"/>
                  </a:solidFill>
                  <a:ea typeface="ＭＳ Ｐゴシック" pitchFamily="34" charset="-128"/>
                </a:rPr>
                <a:t>1</a:t>
              </a:r>
              <a:endParaRPr lang="zh-TW" altLang="en-US" sz="2000" b="1" dirty="0">
                <a:solidFill>
                  <a:srgbClr val="FF0000"/>
                </a:solidFill>
                <a:ea typeface="ＭＳ Ｐゴシック" pitchFamily="34" charset="-128"/>
              </a:endParaRPr>
            </a:p>
          </p:txBody>
        </p:sp>
      </p:grpSp>
      <p:grpSp>
        <p:nvGrpSpPr>
          <p:cNvPr id="67" name="群組 66"/>
          <p:cNvGrpSpPr/>
          <p:nvPr/>
        </p:nvGrpSpPr>
        <p:grpSpPr>
          <a:xfrm>
            <a:off x="4820730" y="4077072"/>
            <a:ext cx="356273" cy="400110"/>
            <a:chOff x="343674" y="780223"/>
            <a:chExt cx="382959" cy="415034"/>
          </a:xfrm>
        </p:grpSpPr>
        <p:sp>
          <p:nvSpPr>
            <p:cNvPr id="72" name="橢圓 71"/>
            <p:cNvSpPr/>
            <p:nvPr/>
          </p:nvSpPr>
          <p:spPr>
            <a:xfrm>
              <a:off x="343674" y="808402"/>
              <a:ext cx="382959" cy="353298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374781" y="780223"/>
              <a:ext cx="338068" cy="415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b="1" dirty="0">
                  <a:solidFill>
                    <a:srgbClr val="FF0000"/>
                  </a:solidFill>
                  <a:ea typeface="ＭＳ Ｐゴシック" pitchFamily="34" charset="-128"/>
                </a:rPr>
                <a:t>1</a:t>
              </a:r>
              <a:endParaRPr lang="zh-TW" altLang="en-US" sz="2000" b="1" dirty="0">
                <a:solidFill>
                  <a:srgbClr val="FF0000"/>
                </a:solidFill>
                <a:ea typeface="ＭＳ Ｐゴシック" pitchFamily="34" charset="-128"/>
              </a:endParaRPr>
            </a:p>
          </p:txBody>
        </p:sp>
      </p:grpSp>
      <p:pic>
        <p:nvPicPr>
          <p:cNvPr id="2199" name="Picture 151"/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119379"/>
            <a:ext cx="180022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5" name="物件 4"/>
          <p:cNvGraphicFramePr>
            <a:graphicFrameLocks noChangeAspect="1"/>
          </p:cNvGraphicFramePr>
          <p:nvPr>
            <p:extLst/>
          </p:nvPr>
        </p:nvGraphicFramePr>
        <p:xfrm>
          <a:off x="6189736" y="591870"/>
          <a:ext cx="1070905" cy="292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21" imgW="838080" imgH="228600" progId="Equation.DSMT4">
                  <p:embed/>
                </p:oleObj>
              </mc:Choice>
              <mc:Fallback>
                <p:oleObj name="Equation" r:id="rId21" imgW="8380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6189736" y="591870"/>
                        <a:ext cx="1070905" cy="292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9" name="直線接點 8"/>
          <p:cNvCxnSpPr/>
          <p:nvPr/>
        </p:nvCxnSpPr>
        <p:spPr>
          <a:xfrm>
            <a:off x="3333719" y="2485252"/>
            <a:ext cx="337591" cy="576064"/>
          </a:xfrm>
          <a:prstGeom prst="line">
            <a:avLst/>
          </a:prstGeom>
          <a:ln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物件 9"/>
          <p:cNvGraphicFramePr>
            <a:graphicFrameLocks noChangeAspect="1"/>
          </p:cNvGraphicFramePr>
          <p:nvPr>
            <p:extLst/>
          </p:nvPr>
        </p:nvGraphicFramePr>
        <p:xfrm>
          <a:off x="5243513" y="4277741"/>
          <a:ext cx="3811587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23" imgW="2603160" imgH="482400" progId="Equation.DSMT4">
                  <p:embed/>
                </p:oleObj>
              </mc:Choice>
              <mc:Fallback>
                <p:oleObj name="Equation" r:id="rId23" imgW="26031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3513" y="4277741"/>
                        <a:ext cx="3811587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2" name="群組 81"/>
          <p:cNvGrpSpPr/>
          <p:nvPr/>
        </p:nvGrpSpPr>
        <p:grpSpPr>
          <a:xfrm>
            <a:off x="2194626" y="6102708"/>
            <a:ext cx="356273" cy="400110"/>
            <a:chOff x="343674" y="780223"/>
            <a:chExt cx="382959" cy="415034"/>
          </a:xfrm>
        </p:grpSpPr>
        <p:sp>
          <p:nvSpPr>
            <p:cNvPr id="83" name="橢圓 82"/>
            <p:cNvSpPr/>
            <p:nvPr/>
          </p:nvSpPr>
          <p:spPr>
            <a:xfrm>
              <a:off x="343674" y="808402"/>
              <a:ext cx="382959" cy="353298"/>
            </a:xfrm>
            <a:prstGeom prst="ellipse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TW" altLang="en-US" sz="2000">
                <a:solidFill>
                  <a:srgbClr val="000000"/>
                </a:solidFill>
              </a:endParaRPr>
            </a:p>
          </p:txBody>
        </p:sp>
        <p:sp>
          <p:nvSpPr>
            <p:cNvPr id="84" name="文字方塊 83"/>
            <p:cNvSpPr txBox="1"/>
            <p:nvPr/>
          </p:nvSpPr>
          <p:spPr>
            <a:xfrm>
              <a:off x="384500" y="780223"/>
              <a:ext cx="338068" cy="4150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 b="1" dirty="0">
                  <a:solidFill>
                    <a:srgbClr val="FF0000"/>
                  </a:solidFill>
                  <a:ea typeface="ＭＳ Ｐゴシック" pitchFamily="34" charset="-128"/>
                </a:rPr>
                <a:t>2</a:t>
              </a:r>
              <a:endParaRPr lang="zh-TW" altLang="en-US" sz="2000" b="1" dirty="0">
                <a:solidFill>
                  <a:srgbClr val="FF0000"/>
                </a:solidFill>
                <a:ea typeface="ＭＳ Ｐゴシック" pitchFamily="34" charset="-128"/>
              </a:endParaRPr>
            </a:p>
          </p:txBody>
        </p:sp>
      </p:grpSp>
      <p:graphicFrame>
        <p:nvGraphicFramePr>
          <p:cNvPr id="13" name="物件 12"/>
          <p:cNvGraphicFramePr>
            <a:graphicFrameLocks noChangeAspect="1"/>
          </p:cNvGraphicFramePr>
          <p:nvPr>
            <p:extLst/>
          </p:nvPr>
        </p:nvGraphicFramePr>
        <p:xfrm>
          <a:off x="4664183" y="932971"/>
          <a:ext cx="2640160" cy="267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25" imgW="2006280" imgH="203040" progId="Equation.DSMT4">
                  <p:embed/>
                </p:oleObj>
              </mc:Choice>
              <mc:Fallback>
                <p:oleObj name="Equation" r:id="rId25" imgW="200628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664183" y="932971"/>
                        <a:ext cx="2640160" cy="2673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物件 19"/>
          <p:cNvGraphicFramePr>
            <a:graphicFrameLocks noChangeAspect="1"/>
          </p:cNvGraphicFramePr>
          <p:nvPr>
            <p:extLst/>
          </p:nvPr>
        </p:nvGraphicFramePr>
        <p:xfrm>
          <a:off x="3345204" y="2666128"/>
          <a:ext cx="153988" cy="21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27" imgW="126720" imgH="177480" progId="Equation.DSMT4">
                  <p:embed/>
                </p:oleObj>
              </mc:Choice>
              <mc:Fallback>
                <p:oleObj name="Equation" r:id="rId27" imgW="126720" imgH="177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5204" y="2666128"/>
                        <a:ext cx="153988" cy="21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8653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914501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TW" b="1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2. </a:t>
            </a:r>
            <a:r>
              <a:rPr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A particle is confined to move along the x-axis with the following potential energy,</a:t>
            </a:r>
          </a:p>
          <a:p>
            <a:pPr defTabSz="914400"/>
            <a:endParaRPr lang="en-US" altLang="zh-TW" dirty="0" smtClean="0">
              <a:solidFill>
                <a:prstClr val="black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defTabSz="914400"/>
            <a:r>
              <a:rPr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where </a:t>
            </a:r>
            <a:r>
              <a:rPr lang="en-US" altLang="zh-TW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x</a:t>
            </a:r>
            <a:r>
              <a:rPr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is the </a:t>
            </a:r>
            <a:r>
              <a:rPr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coordinate of the particle in unit of </a:t>
            </a:r>
            <a:r>
              <a:rPr lang="en-US" altLang="zh-TW" dirty="0" smtClean="0">
                <a:solidFill>
                  <a:prstClr val="black"/>
                </a:solidFill>
                <a:latin typeface="Symbol" panose="05050102010706020507" pitchFamily="18" charset="2"/>
                <a:ea typeface="新細明體"/>
                <a:cs typeface="Times New Roman" panose="02020603050405020304" pitchFamily="18" charset="0"/>
              </a:rPr>
              <a:t>m</a:t>
            </a:r>
            <a:r>
              <a:rPr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m, and U(x) are in units of electron volts (eV).</a:t>
            </a:r>
            <a:endParaRPr lang="en-US" altLang="zh-TW" dirty="0">
              <a:solidFill>
                <a:prstClr val="black"/>
              </a:solidFill>
              <a:latin typeface="Times New Roman" panose="02020603050405020304" pitchFamily="18" charset="0"/>
              <a:ea typeface="新細明體"/>
              <a:cs typeface="Times New Roman" panose="02020603050405020304" pitchFamily="18" charset="0"/>
            </a:endParaRPr>
          </a:p>
          <a:p>
            <a:pPr marL="342900" indent="-342900" defTabSz="914400">
              <a:buAutoNum type="alphaLcParenBoth"/>
            </a:pPr>
            <a:r>
              <a:rPr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Determine</a:t>
            </a:r>
            <a:r>
              <a:rPr lang="en-US" altLang="zh-TW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 </a:t>
            </a:r>
            <a:r>
              <a:rPr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the force </a:t>
            </a:r>
            <a:r>
              <a:rPr lang="en-US" altLang="zh-TW" b="1" i="1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F </a:t>
            </a:r>
            <a:r>
              <a:rPr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experienced by the particle as </a:t>
            </a: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a </a:t>
            </a:r>
            <a:r>
              <a:rPr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function </a:t>
            </a:r>
            <a:r>
              <a:rPr lang="en-US" altLang="zh-TW" dirty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of</a:t>
            </a:r>
            <a:r>
              <a:rPr lang="en-US" altLang="zh-TW" b="1" i="1" dirty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 x</a:t>
            </a:r>
            <a:r>
              <a:rPr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Tx/>
              <a:buAutoNum type="alphaLcParenBoth"/>
            </a:pPr>
            <a:r>
              <a:rPr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At what values of </a:t>
            </a:r>
            <a:r>
              <a:rPr lang="en-US" altLang="zh-TW" i="1" kern="0" dirty="0" smtClean="0">
                <a:solidFill>
                  <a:prstClr val="black"/>
                </a:solidFill>
                <a:latin typeface="Times New Roman"/>
                <a:ea typeface="新細明體"/>
                <a:cs typeface="Times New Roman" panose="02020603050405020304" pitchFamily="18" charset="0"/>
              </a:rPr>
              <a:t> x</a:t>
            </a:r>
            <a:r>
              <a:rPr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 is </a:t>
            </a:r>
            <a:r>
              <a:rPr lang="en-US" altLang="zh-TW" b="1" i="1" kern="0" dirty="0" smtClean="0">
                <a:solidFill>
                  <a:prstClr val="black"/>
                </a:solidFill>
                <a:latin typeface="Times New Roman"/>
                <a:ea typeface="新細明體"/>
                <a:cs typeface="Times New Roman" panose="02020603050405020304" pitchFamily="18" charset="0"/>
              </a:rPr>
              <a:t>F</a:t>
            </a:r>
            <a:r>
              <a:rPr lang="en-US" altLang="zh-TW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(</a:t>
            </a:r>
            <a:r>
              <a:rPr lang="en-US" altLang="zh-TW" b="1" i="1" kern="0" dirty="0">
                <a:solidFill>
                  <a:prstClr val="black"/>
                </a:solidFill>
                <a:latin typeface="Times New Roman"/>
                <a:ea typeface="新細明體"/>
                <a:cs typeface="Times New Roman" panose="02020603050405020304" pitchFamily="18" charset="0"/>
              </a:rPr>
              <a:t>x</a:t>
            </a:r>
            <a:r>
              <a:rPr lang="en-US" altLang="zh-TW" b="1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) </a:t>
            </a:r>
            <a:r>
              <a:rPr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equal to zero?</a:t>
            </a:r>
          </a:p>
          <a:p>
            <a:pPr marL="342900" indent="-342900">
              <a:buFontTx/>
              <a:buAutoNum type="alphaLcParenBoth"/>
            </a:pPr>
            <a:r>
              <a:rPr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Indicate the positions of the stable and the unstable equilibrium of the particle at the potential energy at these positions. </a:t>
            </a:r>
          </a:p>
          <a:p>
            <a:pPr marL="342900" indent="-342900">
              <a:buFontTx/>
              <a:buAutoNum type="alphaLcParenBoth"/>
            </a:pPr>
            <a:r>
              <a:rPr lang="en-US" altLang="zh-TW" dirty="0" smtClean="0">
                <a:solidFill>
                  <a:prstClr val="black"/>
                </a:solidFill>
                <a:latin typeface="Times New Roman" panose="02020603050405020304" pitchFamily="18" charset="0"/>
                <a:ea typeface="新細明體"/>
                <a:cs typeface="Times New Roman" panose="02020603050405020304" pitchFamily="18" charset="0"/>
              </a:rPr>
              <a:t>If the kinetic energy of the particle at the stable equilibrium position is  6eV, determine the range of the motion of this particle.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74013" y="2878516"/>
            <a:ext cx="12291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Total Energy </a:t>
            </a:r>
            <a:endParaRPr lang="zh-TW" altLang="en-US" sz="1400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72916"/>
              </p:ext>
            </p:extLst>
          </p:nvPr>
        </p:nvGraphicFramePr>
        <p:xfrm>
          <a:off x="5896348" y="2882778"/>
          <a:ext cx="2101850" cy="311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0" name="Equation" r:id="rId3" imgW="1358640" imgH="228600" progId="Equation.DSMT4">
                  <p:embed/>
                </p:oleObj>
              </mc:Choice>
              <mc:Fallback>
                <p:oleObj name="Equation" r:id="rId3" imgW="1358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96348" y="2882778"/>
                        <a:ext cx="2101850" cy="311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960926"/>
              </p:ext>
            </p:extLst>
          </p:nvPr>
        </p:nvGraphicFramePr>
        <p:xfrm>
          <a:off x="314133" y="2746252"/>
          <a:ext cx="3044987" cy="572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1" name="Equation" r:id="rId5" imgW="2095200" imgH="393480" progId="Equation.DSMT4">
                  <p:embed/>
                </p:oleObj>
              </mc:Choice>
              <mc:Fallback>
                <p:oleObj name="Equation" r:id="rId5" imgW="2095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14133" y="2746252"/>
                        <a:ext cx="3044987" cy="5723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物件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9577442"/>
              </p:ext>
            </p:extLst>
          </p:nvPr>
        </p:nvGraphicFramePr>
        <p:xfrm>
          <a:off x="3359120" y="326538"/>
          <a:ext cx="1714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2" name="Equation" r:id="rId7" imgW="1282680" imgH="228600" progId="Equation.DSMT4">
                  <p:embed/>
                </p:oleObj>
              </mc:Choice>
              <mc:Fallback>
                <p:oleObj name="Equation" r:id="rId7" imgW="12826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359120" y="326538"/>
                        <a:ext cx="1714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5417817"/>
              </p:ext>
            </p:extLst>
          </p:nvPr>
        </p:nvGraphicFramePr>
        <p:xfrm>
          <a:off x="1763053" y="3349162"/>
          <a:ext cx="2067025" cy="330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3" name="Equation" r:id="rId9" imgW="1422360" imgH="228600" progId="Equation.DSMT4">
                  <p:embed/>
                </p:oleObj>
              </mc:Choice>
              <mc:Fallback>
                <p:oleObj name="Equation" r:id="rId9" imgW="14223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63053" y="3349162"/>
                        <a:ext cx="2067025" cy="330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-316" y="275280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(a)</a:t>
            </a:r>
            <a:endParaRPr lang="zh-TW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364" y="3818345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(b)</a:t>
            </a:r>
            <a:endParaRPr lang="zh-TW" altLang="en-US" dirty="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9117357"/>
              </p:ext>
            </p:extLst>
          </p:nvPr>
        </p:nvGraphicFramePr>
        <p:xfrm>
          <a:off x="497158" y="3854369"/>
          <a:ext cx="1735009" cy="3333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4" name="Equation" r:id="rId11" imgW="1193760" imgH="228600" progId="Equation.DSMT4">
                  <p:embed/>
                </p:oleObj>
              </mc:Choice>
              <mc:Fallback>
                <p:oleObj name="Equation" r:id="rId11" imgW="1193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7158" y="3854369"/>
                        <a:ext cx="1735009" cy="33330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1039489"/>
              </p:ext>
            </p:extLst>
          </p:nvPr>
        </p:nvGraphicFramePr>
        <p:xfrm>
          <a:off x="2360737" y="3866189"/>
          <a:ext cx="1384907" cy="2958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5" name="Equation" r:id="rId13" imgW="952200" imgH="203040" progId="Equation.DSMT4">
                  <p:embed/>
                </p:oleObj>
              </mc:Choice>
              <mc:Fallback>
                <p:oleObj name="Equation" r:id="rId13" imgW="95220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360737" y="3866189"/>
                        <a:ext cx="1384907" cy="2958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364" y="4390313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(c)</a:t>
            </a:r>
            <a:endParaRPr lang="zh-TW" altLang="en-US" dirty="0"/>
          </a:p>
        </p:txBody>
      </p:sp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8771810"/>
              </p:ext>
            </p:extLst>
          </p:nvPr>
        </p:nvGraphicFramePr>
        <p:xfrm>
          <a:off x="570306" y="4400017"/>
          <a:ext cx="1200166" cy="5748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6" name="Equation" r:id="rId15" imgW="825480" imgH="393480" progId="Equation.DSMT4">
                  <p:embed/>
                </p:oleObj>
              </mc:Choice>
              <mc:Fallback>
                <p:oleObj name="Equation" r:id="rId15" imgW="825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70306" y="4400017"/>
                        <a:ext cx="1200166" cy="5748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2247190"/>
              </p:ext>
            </p:extLst>
          </p:nvPr>
        </p:nvGraphicFramePr>
        <p:xfrm>
          <a:off x="1836626" y="4348335"/>
          <a:ext cx="2493349" cy="6097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7" name="Equation" r:id="rId17" imgW="1714320" imgH="419040" progId="Equation.DSMT4">
                  <p:embed/>
                </p:oleObj>
              </mc:Choice>
              <mc:Fallback>
                <p:oleObj name="Equation" r:id="rId17" imgW="17143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36626" y="4348335"/>
                        <a:ext cx="2493349" cy="6097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528449"/>
              </p:ext>
            </p:extLst>
          </p:nvPr>
        </p:nvGraphicFramePr>
        <p:xfrm>
          <a:off x="570306" y="5410046"/>
          <a:ext cx="28813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8" name="Equation" r:id="rId19" imgW="1981080" imgH="419040" progId="Equation.DSMT4">
                  <p:embed/>
                </p:oleObj>
              </mc:Choice>
              <mc:Fallback>
                <p:oleObj name="Equation" r:id="rId19" imgW="198108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70306" y="5410046"/>
                        <a:ext cx="2881313" cy="609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59254" y="5083357"/>
            <a:ext cx="4270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Therefore, U(x) has a stable equilibrium at x = 1</a:t>
            </a:r>
            <a:r>
              <a:rPr lang="en-US" altLang="zh-TW" sz="1400" dirty="0" smtClean="0">
                <a:latin typeface="Symbol" panose="05050102010706020507" pitchFamily="18" charset="2"/>
              </a:rPr>
              <a:t>m</a:t>
            </a:r>
            <a:r>
              <a:rPr lang="en-US" altLang="zh-TW" sz="1400" dirty="0" smtClean="0"/>
              <a:t>m.</a:t>
            </a:r>
            <a:endParaRPr lang="zh-TW" altLang="en-US" sz="1400" dirty="0"/>
          </a:p>
        </p:txBody>
      </p:sp>
      <p:sp>
        <p:nvSpPr>
          <p:cNvPr id="18" name="TextBox 17"/>
          <p:cNvSpPr txBox="1"/>
          <p:nvPr/>
        </p:nvSpPr>
        <p:spPr>
          <a:xfrm>
            <a:off x="96335" y="6038558"/>
            <a:ext cx="45288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Therefore, U(x) has a unstable equilibrium at x = -1</a:t>
            </a:r>
            <a:r>
              <a:rPr lang="en-US" altLang="zh-TW" sz="1400" dirty="0" smtClean="0">
                <a:latin typeface="Symbol" panose="05050102010706020507" pitchFamily="18" charset="2"/>
              </a:rPr>
              <a:t>m</a:t>
            </a:r>
            <a:r>
              <a:rPr lang="en-US" altLang="zh-TW" sz="1400" dirty="0" smtClean="0"/>
              <a:t>m.</a:t>
            </a:r>
            <a:endParaRPr lang="zh-TW" altLang="en-US" sz="1400" dirty="0"/>
          </a:p>
        </p:txBody>
      </p:sp>
      <p:graphicFrame>
        <p:nvGraphicFramePr>
          <p:cNvPr id="22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4820460"/>
              </p:ext>
            </p:extLst>
          </p:nvPr>
        </p:nvGraphicFramePr>
        <p:xfrm>
          <a:off x="4849084" y="2518150"/>
          <a:ext cx="2308225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9" name="Equation" r:id="rId21" imgW="1587240" imgH="203040" progId="Equation.DSMT4">
                  <p:embed/>
                </p:oleObj>
              </mc:Choice>
              <mc:Fallback>
                <p:oleObj name="Equation" r:id="rId21" imgW="1587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849084" y="2518150"/>
                        <a:ext cx="2308225" cy="295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2625875"/>
              </p:ext>
            </p:extLst>
          </p:nvPr>
        </p:nvGraphicFramePr>
        <p:xfrm>
          <a:off x="4930495" y="3302523"/>
          <a:ext cx="2927350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0" name="Equation" r:id="rId23" imgW="1892160" imgH="241200" progId="Equation.DSMT4">
                  <p:embed/>
                </p:oleObj>
              </mc:Choice>
              <mc:Fallback>
                <p:oleObj name="Equation" r:id="rId23" imgW="189216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4930495" y="3302523"/>
                        <a:ext cx="2927350" cy="328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012942"/>
              </p:ext>
            </p:extLst>
          </p:nvPr>
        </p:nvGraphicFramePr>
        <p:xfrm>
          <a:off x="4930495" y="3679885"/>
          <a:ext cx="2213141" cy="3452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1" name="Equation" r:id="rId25" imgW="1130040" imgH="241200" progId="Equation.DSMT4">
                  <p:embed/>
                </p:oleObj>
              </mc:Choice>
              <mc:Fallback>
                <p:oleObj name="Equation" r:id="rId25" imgW="1130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930495" y="3679885"/>
                        <a:ext cx="2213141" cy="3452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2524752"/>
              </p:ext>
            </p:extLst>
          </p:nvPr>
        </p:nvGraphicFramePr>
        <p:xfrm>
          <a:off x="4959724" y="4030953"/>
          <a:ext cx="2511425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2" name="Equation" r:id="rId27" imgW="1282680" imgH="393480" progId="Equation.DSMT4">
                  <p:embed/>
                </p:oleObj>
              </mc:Choice>
              <mc:Fallback>
                <p:oleObj name="Equation" r:id="rId27" imgW="12826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959724" y="4030953"/>
                        <a:ext cx="2511425" cy="5619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3028647"/>
              </p:ext>
            </p:extLst>
          </p:nvPr>
        </p:nvGraphicFramePr>
        <p:xfrm>
          <a:off x="4849084" y="4687462"/>
          <a:ext cx="263525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3" name="Equation" r:id="rId29" imgW="1346040" imgH="241200" progId="Equation.DSMT4">
                  <p:embed/>
                </p:oleObj>
              </mc:Choice>
              <mc:Fallback>
                <p:oleObj name="Equation" r:id="rId29" imgW="13460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849084" y="4687462"/>
                        <a:ext cx="2635250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2413430"/>
              </p:ext>
            </p:extLst>
          </p:nvPr>
        </p:nvGraphicFramePr>
        <p:xfrm>
          <a:off x="4849084" y="5109982"/>
          <a:ext cx="1714500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4" name="Equation" r:id="rId31" imgW="876240" imgH="203040" progId="Equation.DSMT4">
                  <p:embed/>
                </p:oleObj>
              </mc:Choice>
              <mc:Fallback>
                <p:oleObj name="Equation" r:id="rId31" imgW="8762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849084" y="5109982"/>
                        <a:ext cx="1714500" cy="2905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3242123"/>
              </p:ext>
            </p:extLst>
          </p:nvPr>
        </p:nvGraphicFramePr>
        <p:xfrm>
          <a:off x="4849084" y="5523092"/>
          <a:ext cx="3006725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5" name="Equation" r:id="rId33" imgW="1536480" imgH="241200" progId="Equation.DSMT4">
                  <p:embed/>
                </p:oleObj>
              </mc:Choice>
              <mc:Fallback>
                <p:oleObj name="Equation" r:id="rId33" imgW="153648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4849084" y="5523092"/>
                        <a:ext cx="3006725" cy="344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492436"/>
              </p:ext>
            </p:extLst>
          </p:nvPr>
        </p:nvGraphicFramePr>
        <p:xfrm>
          <a:off x="4849084" y="5990178"/>
          <a:ext cx="1689100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26" name="Equation" r:id="rId35" imgW="863280" imgH="228600" progId="Equation.DSMT4">
                  <p:embed/>
                </p:oleObj>
              </mc:Choice>
              <mc:Fallback>
                <p:oleObj name="Equation" r:id="rId35" imgW="8632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4849084" y="5990178"/>
                        <a:ext cx="1689100" cy="325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43641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499" y="260648"/>
            <a:ext cx="90364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/>
            <a:r>
              <a:rPr lang="en-US" altLang="zh-TW" b="1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3. Problem </a:t>
            </a:r>
            <a:r>
              <a:rPr lang="en-US" altLang="zh-TW" b="1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8-85 in </a:t>
            </a:r>
            <a:r>
              <a:rPr lang="en-US" altLang="zh-TW" b="1" dirty="0" err="1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Giancoli</a:t>
            </a:r>
            <a:r>
              <a:rPr lang="en-US" altLang="zh-TW" b="1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 (pp. 211)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 </a:t>
            </a:r>
            <a:endParaRPr lang="en-US" altLang="zh-TW" b="1" dirty="0" smtClean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defTabSz="914400"/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A ball is attached to a horizontal cord of length 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 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whose other end is fixed, Fig. 8–42. </a:t>
            </a:r>
            <a:endParaRPr lang="en-US" altLang="zh-TW" dirty="0" smtClean="0">
              <a:solidFill>
                <a:prstClr val="black"/>
              </a:solidFill>
              <a:latin typeface="Times New Roman" pitchFamily="18" charset="0"/>
              <a:ea typeface="新細明體"/>
              <a:cs typeface="Times New Roman" pitchFamily="18" charset="0"/>
            </a:endParaRPr>
          </a:p>
          <a:p>
            <a:pPr marL="342900" indent="-342900" defTabSz="914400">
              <a:buFontTx/>
              <a:buAutoNum type="alphaLcParenBoth"/>
            </a:pP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If 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the ball is released, what will be its speed at the lowest point of its path? </a:t>
            </a:r>
          </a:p>
          <a:p>
            <a:pPr marL="342900" indent="-342900" defTabSz="914400">
              <a:buFontTx/>
              <a:buAutoNum type="alphaLcParenBoth"/>
            </a:pP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A 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peg is located a distance </a:t>
            </a:r>
            <a:r>
              <a:rPr lang="en-US" altLang="zh-TW" b="1" i="1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h 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directly below the point of attachment of the cord. 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If  </a:t>
            </a:r>
            <a:r>
              <a:rPr lang="en-US" altLang="zh-TW" b="1" i="1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h = 0.8ℓ 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what 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will be the speed of the ball when it reaches the top of its </a:t>
            </a:r>
            <a:r>
              <a:rPr lang="en-US" altLang="zh-TW" dirty="0" smtClean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circular path </a:t>
            </a:r>
            <a:r>
              <a:rPr lang="en-US" altLang="zh-TW" dirty="0">
                <a:solidFill>
                  <a:prstClr val="black"/>
                </a:solidFill>
                <a:latin typeface="Times New Roman" pitchFamily="18" charset="0"/>
                <a:ea typeface="新細明體"/>
                <a:cs typeface="Times New Roman" pitchFamily="18" charset="0"/>
              </a:rPr>
              <a:t>about the peg?</a:t>
            </a:r>
          </a:p>
        </p:txBody>
      </p:sp>
      <p:pic>
        <p:nvPicPr>
          <p:cNvPr id="6155" name="Picture 11" descr="Figure_08_4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624" y="1917993"/>
            <a:ext cx="2363324" cy="22559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4499" y="173797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(a)</a:t>
            </a:r>
            <a:endParaRPr lang="zh-TW" alt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5827572"/>
              </p:ext>
            </p:extLst>
          </p:nvPr>
        </p:nvGraphicFramePr>
        <p:xfrm>
          <a:off x="573088" y="1846263"/>
          <a:ext cx="77470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2" name="Equation" r:id="rId4" imgW="533160" imgH="228600" progId="Equation.DSMT4">
                  <p:embed/>
                </p:oleObj>
              </mc:Choice>
              <mc:Fallback>
                <p:oleObj name="Equation" r:id="rId4" imgW="5331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73088" y="1846263"/>
                        <a:ext cx="774700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6042887"/>
              </p:ext>
            </p:extLst>
          </p:nvPr>
        </p:nvGraphicFramePr>
        <p:xfrm>
          <a:off x="1512888" y="1725613"/>
          <a:ext cx="2624137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3" name="Equation" r:id="rId6" imgW="1803240" imgH="393480" progId="Equation.DSMT4">
                  <p:embed/>
                </p:oleObj>
              </mc:Choice>
              <mc:Fallback>
                <p:oleObj name="Equation" r:id="rId6" imgW="1803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12888" y="1725613"/>
                        <a:ext cx="2624137" cy="573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0673590"/>
              </p:ext>
            </p:extLst>
          </p:nvPr>
        </p:nvGraphicFramePr>
        <p:xfrm>
          <a:off x="573088" y="2298700"/>
          <a:ext cx="26416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4" name="Equation" r:id="rId8" imgW="1815840" imgH="393480" progId="Equation.DSMT4">
                  <p:embed/>
                </p:oleObj>
              </mc:Choice>
              <mc:Fallback>
                <p:oleObj name="Equation" r:id="rId8" imgW="18158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73088" y="2298700"/>
                        <a:ext cx="2641600" cy="57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6440884"/>
              </p:ext>
            </p:extLst>
          </p:nvPr>
        </p:nvGraphicFramePr>
        <p:xfrm>
          <a:off x="684213" y="2916238"/>
          <a:ext cx="1200150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5" name="Equation" r:id="rId10" imgW="825480" imgH="393480" progId="Equation.DSMT4">
                  <p:embed/>
                </p:oleObj>
              </mc:Choice>
              <mc:Fallback>
                <p:oleObj name="Equation" r:id="rId10" imgW="825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84213" y="2916238"/>
                        <a:ext cx="1200150" cy="573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1123401"/>
              </p:ext>
            </p:extLst>
          </p:nvPr>
        </p:nvGraphicFramePr>
        <p:xfrm>
          <a:off x="2022475" y="2992438"/>
          <a:ext cx="1255713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6" name="Equation" r:id="rId12" imgW="863280" imgH="253800" progId="Equation.DSMT4">
                  <p:embed/>
                </p:oleObj>
              </mc:Choice>
              <mc:Fallback>
                <p:oleObj name="Equation" r:id="rId12" imgW="8632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2022475" y="2992438"/>
                        <a:ext cx="1255713" cy="369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14499" y="355725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(b)</a:t>
            </a:r>
            <a:endParaRPr lang="zh-TW" altLang="en-US" dirty="0"/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5826263"/>
              </p:ext>
            </p:extLst>
          </p:nvPr>
        </p:nvGraphicFramePr>
        <p:xfrm>
          <a:off x="563563" y="3665538"/>
          <a:ext cx="793750" cy="33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7" name="Equation" r:id="rId14" imgW="545760" imgH="228600" progId="Equation.DSMT4">
                  <p:embed/>
                </p:oleObj>
              </mc:Choice>
              <mc:Fallback>
                <p:oleObj name="Equation" r:id="rId14" imgW="5457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63563" y="3665538"/>
                        <a:ext cx="793750" cy="3317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479053"/>
              </p:ext>
            </p:extLst>
          </p:nvPr>
        </p:nvGraphicFramePr>
        <p:xfrm>
          <a:off x="1452563" y="3533775"/>
          <a:ext cx="2641600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8" name="Equation" r:id="rId16" imgW="1815840" imgH="393480" progId="Equation.DSMT4">
                  <p:embed/>
                </p:oleObj>
              </mc:Choice>
              <mc:Fallback>
                <p:oleObj name="Equation" r:id="rId16" imgW="18158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452563" y="3533775"/>
                        <a:ext cx="2641600" cy="57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978830" y="20121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(1)</a:t>
            </a:r>
            <a:endParaRPr lang="zh-TW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076680" y="4107179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(2)</a:t>
            </a:r>
            <a:endParaRPr lang="zh-TW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8310077" y="282792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(3)</a:t>
            </a:r>
            <a:endParaRPr lang="zh-TW" altLang="en-US" dirty="0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341694"/>
              </p:ext>
            </p:extLst>
          </p:nvPr>
        </p:nvGraphicFramePr>
        <p:xfrm>
          <a:off x="563563" y="4072732"/>
          <a:ext cx="2530475" cy="57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" name="Equation" r:id="rId18" imgW="1739880" imgH="393480" progId="Equation.DSMT4">
                  <p:embed/>
                </p:oleObj>
              </mc:Choice>
              <mc:Fallback>
                <p:oleObj name="Equation" r:id="rId18" imgW="1739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63563" y="4072732"/>
                        <a:ext cx="2530475" cy="573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0412755"/>
              </p:ext>
            </p:extLst>
          </p:nvPr>
        </p:nvGraphicFramePr>
        <p:xfrm>
          <a:off x="563563" y="4691063"/>
          <a:ext cx="26225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0" name="Equation" r:id="rId20" imgW="1803240" imgH="393480" progId="Equation.DSMT4">
                  <p:embed/>
                </p:oleObj>
              </mc:Choice>
              <mc:Fallback>
                <p:oleObj name="Equation" r:id="rId20" imgW="180324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563563" y="4691063"/>
                        <a:ext cx="2622550" cy="571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0954506"/>
              </p:ext>
            </p:extLst>
          </p:nvPr>
        </p:nvGraphicFramePr>
        <p:xfrm>
          <a:off x="573088" y="5309394"/>
          <a:ext cx="9779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1" name="Equation" r:id="rId22" imgW="672840" imgH="241200" progId="Equation.DSMT4">
                  <p:embed/>
                </p:oleObj>
              </mc:Choice>
              <mc:Fallback>
                <p:oleObj name="Equation" r:id="rId22" imgW="67284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573088" y="5309394"/>
                        <a:ext cx="977900" cy="350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5890224"/>
              </p:ext>
            </p:extLst>
          </p:nvPr>
        </p:nvGraphicFramePr>
        <p:xfrm>
          <a:off x="315119" y="5707063"/>
          <a:ext cx="1290637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72" name="Equation" r:id="rId24" imgW="888840" imgH="444240" progId="Equation.DSMT4">
                  <p:embed/>
                </p:oleObj>
              </mc:Choice>
              <mc:Fallback>
                <p:oleObj name="Equation" r:id="rId24" imgW="88884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315119" y="5707063"/>
                        <a:ext cx="1290637" cy="647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927075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7EDC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6838</TotalTime>
  <Words>611</Words>
  <Application>Microsoft Office PowerPoint</Application>
  <PresentationFormat>如螢幕大小 (4:3)</PresentationFormat>
  <Paragraphs>50</Paragraphs>
  <Slides>5</Slides>
  <Notes>1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7" baseType="lpstr">
      <vt:lpstr>Default Design</vt:lpstr>
      <vt:lpstr>Equation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Hung-Chih Kan</dc:creator>
  <cp:lastModifiedBy>wws</cp:lastModifiedBy>
  <cp:revision>89</cp:revision>
  <cp:lastPrinted>2018-08-22T04:47:46Z</cp:lastPrinted>
  <dcterms:created xsi:type="dcterms:W3CDTF">2018-08-17T11:56:31Z</dcterms:created>
  <dcterms:modified xsi:type="dcterms:W3CDTF">2018-10-29T05:14:36Z</dcterms:modified>
</cp:coreProperties>
</file>