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2" r:id="rId2"/>
    <p:sldId id="263" r:id="rId3"/>
    <p:sldId id="279" r:id="rId4"/>
    <p:sldId id="266" r:id="rId5"/>
  </p:sldIdLst>
  <p:sldSz cx="9144000" cy="6858000" type="screen4x3"/>
  <p:notesSz cx="6797675" cy="9928225"/>
  <p:custDataLst>
    <p:tags r:id="rId7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84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-11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6" Type="http://schemas.openxmlformats.org/officeDocument/2006/relationships/image" Target="../media/image18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E2CD8-258B-4E9E-96B2-1850E4368591}" type="datetimeFigureOut">
              <a:rPr lang="zh-TW" altLang="en-US" smtClean="0"/>
              <a:t>2018/11/7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B80B1-0A8A-4692-B49F-FADF4B202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24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AAE19-1C69-4317-B193-C93041CB4EDB}" type="slidenum">
              <a:rPr lang="en-US" altLang="zh-TW" smtClean="0">
                <a:latin typeface="Arial" pitchFamily="34" charset="0"/>
                <a:ea typeface="新細明體" pitchFamily="18" charset="-120"/>
                <a:cs typeface="Arial" pitchFamily="34" charset="0"/>
              </a:rPr>
              <a:pPr/>
              <a:t>1</a:t>
            </a:fld>
            <a:endParaRPr lang="en-US" altLang="zh-TW" smtClean="0"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4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28F1-D46A-4425-9501-245924D07EB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4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A4654-B071-4455-A8A0-62B62D61CD0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639E3-E8F0-4586-AC82-54DBF68A7EA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0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D979-3BAE-4D49-9AC7-D56AEEAE128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8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2EF53-7ADE-4B66-A044-D8CBC06C938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696FF-D47C-4EB9-9585-ACF801DD25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7DE00-B789-42E7-80D7-1C82FEBB0F6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4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25BDF-F87B-4A6B-BC58-5C835D44FCF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0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CAD5B-2BCA-417D-BA5C-7EBF6C09CD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7F917-118B-4461-A08E-87A7187E388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BC45-9AAF-4400-9985-967121444EF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781BF-F65A-46E1-9D49-0507861925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9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4423E8-CFD0-4B40-B7EE-A664F7DB9570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6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image" Target="../media/image2.jpeg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7.png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11" Type="http://schemas.openxmlformats.org/officeDocument/2006/relationships/image" Target="../media/image46.png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4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54"/>
          <p:cNvGrpSpPr/>
          <p:nvPr/>
        </p:nvGrpSpPr>
        <p:grpSpPr>
          <a:xfrm>
            <a:off x="6507100" y="1696992"/>
            <a:ext cx="2512088" cy="1512820"/>
            <a:chOff x="6690047" y="-5769"/>
            <a:chExt cx="2418457" cy="1633329"/>
          </a:xfrm>
        </p:grpSpPr>
        <p:grpSp>
          <p:nvGrpSpPr>
            <p:cNvPr id="31" name="群組 55"/>
            <p:cNvGrpSpPr/>
            <p:nvPr/>
          </p:nvGrpSpPr>
          <p:grpSpPr>
            <a:xfrm>
              <a:off x="6690047" y="116632"/>
              <a:ext cx="2418457" cy="1510928"/>
              <a:chOff x="6525200" y="116632"/>
              <a:chExt cx="2418457" cy="1510928"/>
            </a:xfrm>
          </p:grpSpPr>
          <p:pic>
            <p:nvPicPr>
              <p:cNvPr id="34" name="Picture 32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14000" contrast="7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5200" y="132694"/>
                <a:ext cx="2418457" cy="1494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" name="矩形 59"/>
              <p:cNvSpPr/>
              <p:nvPr/>
            </p:nvSpPr>
            <p:spPr>
              <a:xfrm>
                <a:off x="6585054" y="116632"/>
                <a:ext cx="89473" cy="6297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矩形 60"/>
              <p:cNvSpPr/>
              <p:nvPr/>
            </p:nvSpPr>
            <p:spPr>
              <a:xfrm>
                <a:off x="8298951" y="1528116"/>
                <a:ext cx="89473" cy="6297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矩形 56"/>
            <p:cNvSpPr/>
            <p:nvPr/>
          </p:nvSpPr>
          <p:spPr>
            <a:xfrm>
              <a:off x="6844519" y="-5769"/>
              <a:ext cx="6492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latin typeface="Times New Roman" pitchFamily="18" charset="0"/>
                  <a:cs typeface="Times New Roman" pitchFamily="18" charset="0"/>
                </a:rPr>
                <a:t>Box A</a:t>
              </a:r>
              <a:endParaRPr lang="zh-TW" altLang="en-US" sz="1400" dirty="0"/>
            </a:p>
          </p:txBody>
        </p:sp>
        <p:sp>
          <p:nvSpPr>
            <p:cNvPr id="33" name="矩形 57"/>
            <p:cNvSpPr/>
            <p:nvPr/>
          </p:nvSpPr>
          <p:spPr>
            <a:xfrm>
              <a:off x="8183893" y="1154227"/>
              <a:ext cx="6492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latin typeface="Times New Roman" pitchFamily="18" charset="0"/>
                  <a:cs typeface="Times New Roman" pitchFamily="18" charset="0"/>
                </a:rPr>
                <a:t>Box </a:t>
              </a:r>
              <a:r>
                <a:rPr lang="en-US" altLang="zh-TW" sz="14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TW" altLang="en-US" sz="1400" dirty="0"/>
            </a:p>
          </p:txBody>
        </p:sp>
      </p:grpSp>
      <p:sp>
        <p:nvSpPr>
          <p:cNvPr id="111" name="橢圓 110"/>
          <p:cNvSpPr/>
          <p:nvPr/>
        </p:nvSpPr>
        <p:spPr>
          <a:xfrm>
            <a:off x="-1090613" y="3617913"/>
            <a:ext cx="139700" cy="47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12" name="圓角矩形 111"/>
          <p:cNvSpPr/>
          <p:nvPr/>
        </p:nvSpPr>
        <p:spPr>
          <a:xfrm>
            <a:off x="-1162050" y="3611563"/>
            <a:ext cx="125412" cy="603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4202" y="591354"/>
            <a:ext cx="9180513" cy="14003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0975" indent="-180975">
              <a:defRPr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 with mass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 m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 block B with mass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Both are initially at rest. Now a bullet with mass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0.2m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17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hits and is embedded</a:t>
            </a:r>
            <a:r>
              <a:rPr lang="zh-TW" altLang="en-US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 A. Assume all the surface are frictionless.</a:t>
            </a:r>
          </a:p>
          <a:p>
            <a:pPr>
              <a:defRPr/>
            </a:pP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a) 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the velocity </a:t>
            </a:r>
            <a:r>
              <a:rPr lang="en-US" altLang="zh-TW" sz="1700" b="1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1700" b="1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of block A immediately after the collision?  </a:t>
            </a:r>
          </a:p>
          <a:p>
            <a:pPr marL="180975" indent="-180975">
              <a:defRPr/>
            </a:pP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b) 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Eventually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the block A slides down block B. </a:t>
            </a:r>
            <a:r>
              <a:rPr lang="en-US" altLang="zh-TW" sz="17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Assume the height </a:t>
            </a:r>
            <a:r>
              <a:rPr lang="en-US" altLang="zh-TW" sz="1700" b="1" i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 = 2v</a:t>
            </a:r>
            <a:r>
              <a:rPr lang="en-US" altLang="zh-TW" sz="1700" b="1" i="1" u="sng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1700" b="1" i="1" u="sng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700" b="1" i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/g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what is the velocity </a:t>
            </a:r>
            <a:r>
              <a:rPr lang="en-US" altLang="zh-TW" sz="1700" b="1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sz="1700" b="1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of block A and  velocity </a:t>
            </a:r>
            <a:r>
              <a:rPr lang="en-US" altLang="zh-TW" sz="1700" b="1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sz="1700" b="1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of block B after separation? .                 .</a:t>
            </a:r>
            <a:endParaRPr lang="zh-TW" altLang="en-US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60" name="TextBox 56"/>
          <p:cNvSpPr txBox="1">
            <a:spLocks noChangeArrowheads="1"/>
          </p:cNvSpPr>
          <p:nvPr/>
        </p:nvSpPr>
        <p:spPr bwMode="auto">
          <a:xfrm>
            <a:off x="135943" y="2762702"/>
            <a:ext cx="665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Fig 1</a:t>
            </a:r>
          </a:p>
        </p:txBody>
      </p:sp>
      <p:grpSp>
        <p:nvGrpSpPr>
          <p:cNvPr id="2061" name="群組 24"/>
          <p:cNvGrpSpPr>
            <a:grpSpLocks/>
          </p:cNvGrpSpPr>
          <p:nvPr/>
        </p:nvGrpSpPr>
        <p:grpSpPr bwMode="auto">
          <a:xfrm>
            <a:off x="222318" y="2102965"/>
            <a:ext cx="2495550" cy="1098550"/>
            <a:chOff x="126724" y="5560632"/>
            <a:chExt cx="2495211" cy="1098206"/>
          </a:xfrm>
        </p:grpSpPr>
        <p:grpSp>
          <p:nvGrpSpPr>
            <p:cNvPr id="2078" name="群組 98"/>
            <p:cNvGrpSpPr>
              <a:grpSpLocks/>
            </p:cNvGrpSpPr>
            <p:nvPr/>
          </p:nvGrpSpPr>
          <p:grpSpPr bwMode="auto">
            <a:xfrm>
              <a:off x="126724" y="5560632"/>
              <a:ext cx="2495211" cy="1098206"/>
              <a:chOff x="6537730" y="1489607"/>
              <a:chExt cx="2495211" cy="1098206"/>
            </a:xfrm>
          </p:grpSpPr>
          <p:sp>
            <p:nvSpPr>
              <p:cNvPr id="100" name="梯形 99"/>
              <p:cNvSpPr/>
              <p:nvPr/>
            </p:nvSpPr>
            <p:spPr>
              <a:xfrm>
                <a:off x="7007566" y="2095842"/>
                <a:ext cx="1541253" cy="433251"/>
              </a:xfrm>
              <a:prstGeom prst="trapezoid">
                <a:avLst>
                  <a:gd name="adj" fmla="val 75951"/>
                </a:avLst>
              </a:prstGeom>
              <a:blipFill>
                <a:blip r:embed="rId5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直線接點 100"/>
              <p:cNvCxnSpPr/>
              <p:nvPr/>
            </p:nvCxnSpPr>
            <p:spPr>
              <a:xfrm>
                <a:off x="6537730" y="2568769"/>
                <a:ext cx="2287276" cy="19044"/>
              </a:xfrm>
              <a:prstGeom prst="line">
                <a:avLst/>
              </a:prstGeom>
              <a:ln w="85725" cmpd="thickThin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圓角矩形 101"/>
              <p:cNvSpPr/>
              <p:nvPr/>
            </p:nvSpPr>
            <p:spPr>
              <a:xfrm>
                <a:off x="7542480" y="1924446"/>
                <a:ext cx="406345" cy="16822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4" name="文字方塊 102"/>
              <p:cNvSpPr txBox="1">
                <a:spLocks noChangeArrowheads="1"/>
              </p:cNvSpPr>
              <p:nvPr/>
            </p:nvSpPr>
            <p:spPr bwMode="auto">
              <a:xfrm>
                <a:off x="7569968" y="1489607"/>
                <a:ext cx="3513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TW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85" name="文字方塊 103"/>
              <p:cNvSpPr txBox="1">
                <a:spLocks noChangeArrowheads="1"/>
              </p:cNvSpPr>
              <p:nvPr/>
            </p:nvSpPr>
            <p:spPr bwMode="auto">
              <a:xfrm>
                <a:off x="7609597" y="2181731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TW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5" name="直線接點 104"/>
              <p:cNvCxnSpPr/>
              <p:nvPr/>
            </p:nvCxnSpPr>
            <p:spPr>
              <a:xfrm flipH="1">
                <a:off x="8293266" y="2087907"/>
                <a:ext cx="739675" cy="63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7" name="文字方塊 105"/>
              <p:cNvSpPr txBox="1">
                <a:spLocks noChangeArrowheads="1"/>
              </p:cNvSpPr>
              <p:nvPr/>
            </p:nvSpPr>
            <p:spPr bwMode="auto">
              <a:xfrm>
                <a:off x="8562831" y="2169810"/>
                <a:ext cx="32412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i="1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zh-TW" altLang="en-US" sz="1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7" name="直線單箭頭接點 106"/>
              <p:cNvCxnSpPr/>
              <p:nvPr/>
            </p:nvCxnSpPr>
            <p:spPr>
              <a:xfrm>
                <a:off x="8729769" y="2419591"/>
                <a:ext cx="0" cy="1206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單箭頭接點 107"/>
              <p:cNvCxnSpPr/>
              <p:nvPr/>
            </p:nvCxnSpPr>
            <p:spPr>
              <a:xfrm flipV="1">
                <a:off x="8728182" y="2097429"/>
                <a:ext cx="3175" cy="1491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單箭頭接點 108"/>
              <p:cNvCxnSpPr/>
              <p:nvPr/>
            </p:nvCxnSpPr>
            <p:spPr>
              <a:xfrm>
                <a:off x="6807568" y="1994274"/>
                <a:ext cx="1444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1" name="文字方塊 109"/>
              <p:cNvSpPr txBox="1">
                <a:spLocks noChangeArrowheads="1"/>
              </p:cNvSpPr>
              <p:nvPr/>
            </p:nvSpPr>
            <p:spPr bwMode="auto">
              <a:xfrm>
                <a:off x="6650357" y="1612718"/>
                <a:ext cx="3642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 i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TW" b="1" i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TW" altLang="en-US" b="1" i="1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6" name="橢圓 115"/>
            <p:cNvSpPr/>
            <p:nvPr/>
          </p:nvSpPr>
          <p:spPr>
            <a:xfrm>
              <a:off x="209263" y="6041493"/>
              <a:ext cx="138093" cy="476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17" name="圓角矩形 116"/>
            <p:cNvSpPr/>
            <p:nvPr/>
          </p:nvSpPr>
          <p:spPr>
            <a:xfrm>
              <a:off x="136248" y="6035145"/>
              <a:ext cx="125395" cy="603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138" name="弧形 137"/>
          <p:cNvSpPr/>
          <p:nvPr/>
        </p:nvSpPr>
        <p:spPr>
          <a:xfrm>
            <a:off x="6867525" y="6346825"/>
            <a:ext cx="588963" cy="676275"/>
          </a:xfrm>
          <a:prstGeom prst="arc">
            <a:avLst>
              <a:gd name="adj1" fmla="val 1900343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200873" y="166505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Homework 7 (Chap 9)</a:t>
            </a:r>
          </a:p>
          <a:p>
            <a:endParaRPr lang="zh-TW" altLang="en-US" dirty="0"/>
          </a:p>
        </p:txBody>
      </p:sp>
      <p:sp>
        <p:nvSpPr>
          <p:cNvPr id="27" name="文字方塊 53"/>
          <p:cNvSpPr txBox="1"/>
          <p:nvPr/>
        </p:nvSpPr>
        <p:spPr>
          <a:xfrm>
            <a:off x="0" y="5885160"/>
            <a:ext cx="9019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US" altLang="zh-TW" sz="1600" dirty="0"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A of mass </a:t>
            </a:r>
            <a:r>
              <a:rPr lang="en-US" altLang="zh-TW" sz="16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 is released from rest at the top of height </a:t>
            </a:r>
            <a:r>
              <a:rPr lang="en-US" altLang="zh-TW" sz="16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, shown in Fig. 3. It collides with box B of mass 2</a:t>
            </a:r>
            <a:r>
              <a:rPr lang="en-US" altLang="zh-TW" sz="16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 elastically, and the Box B move along a circular vertical loop. What is the minimum height </a:t>
            </a:r>
            <a:r>
              <a:rPr lang="en-US" altLang="zh-TW" sz="1600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sz="1600" dirty="0" smtClean="0">
                <a:latin typeface="Times New Roman" pitchFamily="18" charset="0"/>
                <a:cs typeface="Times New Roman" pitchFamily="18" charset="0"/>
              </a:rPr>
              <a:t> such that the box B can complete the circular motion? </a:t>
            </a:r>
          </a:p>
        </p:txBody>
      </p:sp>
      <p:sp>
        <p:nvSpPr>
          <p:cNvPr id="28" name="TextBox 56"/>
          <p:cNvSpPr txBox="1">
            <a:spLocks noChangeArrowheads="1"/>
          </p:cNvSpPr>
          <p:nvPr/>
        </p:nvSpPr>
        <p:spPr bwMode="auto">
          <a:xfrm>
            <a:off x="3747524" y="1991737"/>
            <a:ext cx="665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56"/>
          <p:cNvSpPr txBox="1">
            <a:spLocks noChangeArrowheads="1"/>
          </p:cNvSpPr>
          <p:nvPr/>
        </p:nvSpPr>
        <p:spPr bwMode="auto">
          <a:xfrm>
            <a:off x="7788610" y="1786176"/>
            <a:ext cx="6651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Fig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群組 4"/>
          <p:cNvGrpSpPr/>
          <p:nvPr/>
        </p:nvGrpSpPr>
        <p:grpSpPr>
          <a:xfrm>
            <a:off x="3511775" y="1988990"/>
            <a:ext cx="2511137" cy="1223570"/>
            <a:chOff x="4804063" y="5795158"/>
            <a:chExt cx="2511136" cy="867312"/>
          </a:xfrm>
        </p:grpSpPr>
        <p:grpSp>
          <p:nvGrpSpPr>
            <p:cNvPr id="38" name="Group 64"/>
            <p:cNvGrpSpPr>
              <a:grpSpLocks/>
            </p:cNvGrpSpPr>
            <p:nvPr/>
          </p:nvGrpSpPr>
          <p:grpSpPr bwMode="auto">
            <a:xfrm>
              <a:off x="4804063" y="5821095"/>
              <a:ext cx="2362200" cy="841375"/>
              <a:chOff x="5340" y="12964"/>
              <a:chExt cx="3720" cy="1326"/>
            </a:xfrm>
          </p:grpSpPr>
          <p:sp>
            <p:nvSpPr>
              <p:cNvPr id="45" name="Arc 65"/>
              <p:cNvSpPr>
                <a:spLocks/>
              </p:cNvSpPr>
              <p:nvPr/>
            </p:nvSpPr>
            <p:spPr bwMode="auto">
              <a:xfrm rot="10800000" flipH="1">
                <a:off x="6660" y="13320"/>
                <a:ext cx="1547" cy="8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29"/>
                  <a:gd name="T1" fmla="*/ 0 h 21600"/>
                  <a:gd name="T2" fmla="*/ 21429 w 21429"/>
                  <a:gd name="T3" fmla="*/ 18888 h 21600"/>
                  <a:gd name="T4" fmla="*/ 0 w 2142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29" h="21600" fill="none" extrusionOk="0">
                    <a:moveTo>
                      <a:pt x="-1" y="0"/>
                    </a:moveTo>
                    <a:cubicBezTo>
                      <a:pt x="10880" y="0"/>
                      <a:pt x="20062" y="8093"/>
                      <a:pt x="21429" y="18887"/>
                    </a:cubicBezTo>
                  </a:path>
                  <a:path w="21429" h="21600" stroke="0" extrusionOk="0">
                    <a:moveTo>
                      <a:pt x="-1" y="0"/>
                    </a:moveTo>
                    <a:cubicBezTo>
                      <a:pt x="10880" y="0"/>
                      <a:pt x="20062" y="8093"/>
                      <a:pt x="21429" y="1888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cxnSp>
            <p:nvCxnSpPr>
              <p:cNvPr id="46" name="AutoShape 66"/>
              <p:cNvCxnSpPr>
                <a:cxnSpLocks noChangeShapeType="1"/>
              </p:cNvCxnSpPr>
              <p:nvPr/>
            </p:nvCxnSpPr>
            <p:spPr bwMode="auto">
              <a:xfrm>
                <a:off x="8811" y="12964"/>
                <a:ext cx="1" cy="11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7" name="Arc 67"/>
              <p:cNvSpPr>
                <a:spLocks/>
              </p:cNvSpPr>
              <p:nvPr/>
            </p:nvSpPr>
            <p:spPr bwMode="auto">
              <a:xfrm rot="16200000">
                <a:off x="8108" y="13063"/>
                <a:ext cx="802" cy="604"/>
              </a:xfrm>
              <a:custGeom>
                <a:avLst/>
                <a:gdLst>
                  <a:gd name="G0" fmla="+- 0 0 0"/>
                  <a:gd name="G1" fmla="+- 19315 0 0"/>
                  <a:gd name="G2" fmla="+- 21600 0 0"/>
                  <a:gd name="T0" fmla="*/ 9669 w 21596"/>
                  <a:gd name="T1" fmla="*/ 0 h 19315"/>
                  <a:gd name="T2" fmla="*/ 21596 w 21596"/>
                  <a:gd name="T3" fmla="*/ 18918 h 19315"/>
                  <a:gd name="T4" fmla="*/ 0 w 21596"/>
                  <a:gd name="T5" fmla="*/ 19315 h 19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6" h="19315" fill="none" extrusionOk="0">
                    <a:moveTo>
                      <a:pt x="9669" y="-1"/>
                    </a:moveTo>
                    <a:cubicBezTo>
                      <a:pt x="16853" y="3596"/>
                      <a:pt x="21448" y="10884"/>
                      <a:pt x="21596" y="18917"/>
                    </a:cubicBezTo>
                  </a:path>
                  <a:path w="21596" h="19315" stroke="0" extrusionOk="0">
                    <a:moveTo>
                      <a:pt x="9669" y="-1"/>
                    </a:moveTo>
                    <a:cubicBezTo>
                      <a:pt x="16853" y="3596"/>
                      <a:pt x="21448" y="10884"/>
                      <a:pt x="21596" y="18917"/>
                    </a:cubicBezTo>
                    <a:lnTo>
                      <a:pt x="0" y="1931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48" name="AutoShape 68"/>
              <p:cNvSpPr>
                <a:spLocks noChangeArrowheads="1"/>
              </p:cNvSpPr>
              <p:nvPr/>
            </p:nvSpPr>
            <p:spPr bwMode="auto">
              <a:xfrm>
                <a:off x="5340" y="14147"/>
                <a:ext cx="3720" cy="143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49" name="Rectangle 69"/>
              <p:cNvSpPr>
                <a:spLocks noChangeArrowheads="1"/>
              </p:cNvSpPr>
              <p:nvPr/>
            </p:nvSpPr>
            <p:spPr bwMode="auto">
              <a:xfrm>
                <a:off x="5445" y="13766"/>
                <a:ext cx="675" cy="3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39" name="直線單箭頭接點 6"/>
            <p:cNvCxnSpPr/>
            <p:nvPr/>
          </p:nvCxnSpPr>
          <p:spPr>
            <a:xfrm flipH="1">
              <a:off x="7101444" y="5795158"/>
              <a:ext cx="23751" cy="72439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7"/>
            <p:cNvSpPr txBox="1"/>
            <p:nvPr/>
          </p:nvSpPr>
          <p:spPr>
            <a:xfrm>
              <a:off x="7089568" y="5973288"/>
              <a:ext cx="225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i="1" dirty="0" smtClean="0"/>
                <a:t>H</a:t>
              </a:r>
              <a:endParaRPr lang="zh-TW" altLang="en-US" b="1" i="1" dirty="0"/>
            </a:p>
          </p:txBody>
        </p:sp>
        <p:sp>
          <p:nvSpPr>
            <p:cNvPr id="41" name="矩形 8"/>
            <p:cNvSpPr/>
            <p:nvPr/>
          </p:nvSpPr>
          <p:spPr>
            <a:xfrm>
              <a:off x="6592298" y="6094412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i="1" dirty="0" smtClean="0">
                  <a:latin typeface="Times New Roman" pitchFamily="18" charset="0"/>
                  <a:cs typeface="Times New Roman" pitchFamily="18" charset="0"/>
                </a:rPr>
                <a:t>3m</a:t>
              </a:r>
              <a:endParaRPr lang="zh-TW" altLang="en-US" b="1" dirty="0"/>
            </a:p>
          </p:txBody>
        </p:sp>
        <p:sp>
          <p:nvSpPr>
            <p:cNvPr id="42" name="矩形 9"/>
            <p:cNvSpPr/>
            <p:nvPr/>
          </p:nvSpPr>
          <p:spPr>
            <a:xfrm>
              <a:off x="4900538" y="6248791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TW" altLang="en-US" dirty="0"/>
            </a:p>
          </p:txBody>
        </p:sp>
        <p:cxnSp>
          <p:nvCxnSpPr>
            <p:cNvPr id="43" name="直線單箭頭接點 10"/>
            <p:cNvCxnSpPr/>
            <p:nvPr/>
          </p:nvCxnSpPr>
          <p:spPr>
            <a:xfrm flipV="1">
              <a:off x="5308270" y="6460177"/>
              <a:ext cx="36813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11"/>
            <p:cNvSpPr/>
            <p:nvPr/>
          </p:nvSpPr>
          <p:spPr>
            <a:xfrm>
              <a:off x="5304299" y="6118163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b="1" i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TW" altLang="en-US" dirty="0"/>
            </a:p>
          </p:txBody>
        </p:sp>
      </p:grpSp>
      <p:sp>
        <p:nvSpPr>
          <p:cNvPr id="50" name="文字方塊 77"/>
          <p:cNvSpPr txBox="1"/>
          <p:nvPr/>
        </p:nvSpPr>
        <p:spPr>
          <a:xfrm>
            <a:off x="0" y="3254878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eaLnBrk="0" hangingPunct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2.(15pts) As shown in Fig. 2, a block of mass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3m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with height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sits at rest on a frictionless table. A small cube of mass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with velocity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moves toward the block. Assume that all the surfaces between the inclined block, cube and the table are frictionless.</a:t>
            </a:r>
          </a:p>
          <a:p>
            <a:pPr marL="450850" indent="-273050" eaLnBrk="0" hangingPunct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(A) (4pts) What are the velocities of the cube and the block respectively when the cube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reach the highest position on the block but remains on the block?</a:t>
            </a:r>
          </a:p>
          <a:p>
            <a:pPr marL="450850" indent="-273050" eaLnBrk="0" hangingPunct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(B) (6pts) What is the maximum velocity of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such that the cube reaches the height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but does not run over it? Write your answer in terms of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and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 marL="534988" indent="-357188" eaLnBrk="0" hangingPunct="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(C) (5pts) Once the cube reach the height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it begins to slide down. What are the velocities of cub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and the block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b="1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when they separate. Write your answer in terms of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群組 3"/>
          <p:cNvGrpSpPr>
            <a:grpSpLocks/>
          </p:cNvGrpSpPr>
          <p:nvPr/>
        </p:nvGrpSpPr>
        <p:grpSpPr bwMode="auto">
          <a:xfrm>
            <a:off x="6564313" y="614363"/>
            <a:ext cx="2493962" cy="1098550"/>
            <a:chOff x="126724" y="5560632"/>
            <a:chExt cx="2495211" cy="1098206"/>
          </a:xfrm>
        </p:grpSpPr>
        <p:grpSp>
          <p:nvGrpSpPr>
            <p:cNvPr id="11311" name="群組 4"/>
            <p:cNvGrpSpPr>
              <a:grpSpLocks/>
            </p:cNvGrpSpPr>
            <p:nvPr/>
          </p:nvGrpSpPr>
          <p:grpSpPr bwMode="auto">
            <a:xfrm>
              <a:off x="126724" y="5560632"/>
              <a:ext cx="2495211" cy="1098206"/>
              <a:chOff x="6537730" y="1489607"/>
              <a:chExt cx="2495211" cy="1098206"/>
            </a:xfrm>
          </p:grpSpPr>
          <p:sp>
            <p:nvSpPr>
              <p:cNvPr id="8" name="梯形 7"/>
              <p:cNvSpPr/>
              <p:nvPr/>
            </p:nvSpPr>
            <p:spPr>
              <a:xfrm>
                <a:off x="7007865" y="2095842"/>
                <a:ext cx="1542234" cy="433251"/>
              </a:xfrm>
              <a:prstGeom prst="trapezoid">
                <a:avLst>
                  <a:gd name="adj" fmla="val 75951"/>
                </a:avLst>
              </a:prstGeom>
              <a:blipFill>
                <a:blip r:embed="rId3" cstate="print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直線接點 8"/>
              <p:cNvCxnSpPr/>
              <p:nvPr/>
            </p:nvCxnSpPr>
            <p:spPr>
              <a:xfrm>
                <a:off x="6537730" y="2568769"/>
                <a:ext cx="2287145" cy="19044"/>
              </a:xfrm>
              <a:prstGeom prst="line">
                <a:avLst/>
              </a:prstGeom>
              <a:ln w="85725" cmpd="thickThin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圓角矩形 9"/>
              <p:cNvSpPr/>
              <p:nvPr/>
            </p:nvSpPr>
            <p:spPr>
              <a:xfrm>
                <a:off x="7541532" y="1924446"/>
                <a:ext cx="408191" cy="16822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17" name="文字方塊 10"/>
              <p:cNvSpPr txBox="1">
                <a:spLocks noChangeArrowheads="1"/>
              </p:cNvSpPr>
              <p:nvPr/>
            </p:nvSpPr>
            <p:spPr bwMode="auto">
              <a:xfrm>
                <a:off x="7569968" y="1489607"/>
                <a:ext cx="3513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zh-TW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18" name="文字方塊 11"/>
              <p:cNvSpPr txBox="1">
                <a:spLocks noChangeArrowheads="1"/>
              </p:cNvSpPr>
              <p:nvPr/>
            </p:nvSpPr>
            <p:spPr bwMode="auto">
              <a:xfrm>
                <a:off x="7609597" y="2181731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TW" altLang="en-US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直線接點 12"/>
              <p:cNvCxnSpPr/>
              <p:nvPr/>
            </p:nvCxnSpPr>
            <p:spPr>
              <a:xfrm flipH="1">
                <a:off x="8294384" y="2087907"/>
                <a:ext cx="738557" cy="634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20" name="文字方塊 13"/>
              <p:cNvSpPr txBox="1">
                <a:spLocks noChangeArrowheads="1"/>
              </p:cNvSpPr>
              <p:nvPr/>
            </p:nvSpPr>
            <p:spPr bwMode="auto">
              <a:xfrm>
                <a:off x="8562831" y="2169810"/>
                <a:ext cx="32412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i="1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zh-TW" altLang="en-US" sz="1400" b="1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" name="直線單箭頭接點 14"/>
              <p:cNvCxnSpPr/>
              <p:nvPr/>
            </p:nvCxnSpPr>
            <p:spPr>
              <a:xfrm>
                <a:off x="8729577" y="2419591"/>
                <a:ext cx="0" cy="1206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8727988" y="2097429"/>
                <a:ext cx="3177" cy="1491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>
                <a:off x="6807740" y="1994274"/>
                <a:ext cx="14453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24" name="文字方塊 17"/>
              <p:cNvSpPr txBox="1">
                <a:spLocks noChangeArrowheads="1"/>
              </p:cNvSpPr>
              <p:nvPr/>
            </p:nvSpPr>
            <p:spPr bwMode="auto">
              <a:xfrm>
                <a:off x="6650357" y="1612718"/>
                <a:ext cx="3642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b="1" i="1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TW" b="1" i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zh-TW" altLang="en-US" b="1" i="1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" name="橢圓 5"/>
            <p:cNvSpPr/>
            <p:nvPr/>
          </p:nvSpPr>
          <p:spPr>
            <a:xfrm>
              <a:off x="209315" y="6041493"/>
              <a:ext cx="138181" cy="476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36254" y="6035145"/>
              <a:ext cx="125475" cy="6030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cxnSp>
        <p:nvCxnSpPr>
          <p:cNvPr id="20" name="直線接點 19"/>
          <p:cNvCxnSpPr/>
          <p:nvPr/>
        </p:nvCxnSpPr>
        <p:spPr>
          <a:xfrm>
            <a:off x="4519613" y="1941513"/>
            <a:ext cx="0" cy="49164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文字方塊 21"/>
          <p:cNvSpPr txBox="1">
            <a:spLocks noChangeArrowheads="1"/>
          </p:cNvSpPr>
          <p:nvPr/>
        </p:nvSpPr>
        <p:spPr bwMode="auto">
          <a:xfrm>
            <a:off x="-17463" y="2297113"/>
            <a:ext cx="3090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(a) Embedded process: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69" name="物件 22"/>
          <p:cNvGraphicFramePr>
            <a:graphicFrameLocks noChangeAspect="1"/>
          </p:cNvGraphicFramePr>
          <p:nvPr/>
        </p:nvGraphicFramePr>
        <p:xfrm>
          <a:off x="3054350" y="2667000"/>
          <a:ext cx="7127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" name="Equation" r:id="rId4" imgW="457200" imgH="241300" progId="Equation.DSMT4">
                  <p:embed/>
                </p:oleObj>
              </mc:Choice>
              <mc:Fallback>
                <p:oleObj name="Equation" r:id="rId4" imgW="45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667000"/>
                        <a:ext cx="71278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物件 23"/>
          <p:cNvGraphicFramePr>
            <a:graphicFrameLocks noChangeAspect="1"/>
          </p:cNvGraphicFramePr>
          <p:nvPr/>
        </p:nvGraphicFramePr>
        <p:xfrm>
          <a:off x="738188" y="3105150"/>
          <a:ext cx="27495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9" name="Equation" r:id="rId6" imgW="1765300" imgH="254000" progId="Equation.DSMT4">
                  <p:embed/>
                </p:oleObj>
              </mc:Choice>
              <mc:Fallback>
                <p:oleObj name="Equation" r:id="rId6" imgW="1765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105150"/>
                        <a:ext cx="274955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向右箭號 24"/>
          <p:cNvSpPr/>
          <p:nvPr/>
        </p:nvSpPr>
        <p:spPr>
          <a:xfrm>
            <a:off x="790575" y="3678238"/>
            <a:ext cx="666750" cy="223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11272" name="物件 25"/>
          <p:cNvGraphicFramePr>
            <a:graphicFrameLocks noChangeAspect="1"/>
          </p:cNvGraphicFramePr>
          <p:nvPr/>
        </p:nvGraphicFramePr>
        <p:xfrm>
          <a:off x="1733550" y="3597275"/>
          <a:ext cx="692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0" name="Equation" r:id="rId8" imgW="444307" imgH="228501" progId="Equation.DSMT4">
                  <p:embed/>
                </p:oleObj>
              </mc:Choice>
              <mc:Fallback>
                <p:oleObj name="Equation" r:id="rId8" imgW="44430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3597275"/>
                        <a:ext cx="6921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文字方塊 26"/>
          <p:cNvSpPr txBox="1">
            <a:spLocks noChangeArrowheads="1"/>
          </p:cNvSpPr>
          <p:nvPr/>
        </p:nvSpPr>
        <p:spPr bwMode="auto">
          <a:xfrm>
            <a:off x="225425" y="2627313"/>
            <a:ext cx="2605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Momentum conservation: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4" name="文字方塊 27"/>
          <p:cNvSpPr txBox="1">
            <a:spLocks noChangeArrowheads="1"/>
          </p:cNvSpPr>
          <p:nvPr/>
        </p:nvSpPr>
        <p:spPr bwMode="auto">
          <a:xfrm>
            <a:off x="-79375" y="3922713"/>
            <a:ext cx="3090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(b) After separation: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75" name="物件 28"/>
          <p:cNvGraphicFramePr>
            <a:graphicFrameLocks noChangeAspect="1"/>
          </p:cNvGraphicFramePr>
          <p:nvPr/>
        </p:nvGraphicFramePr>
        <p:xfrm>
          <a:off x="3176588" y="4398963"/>
          <a:ext cx="7127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1" name="Equation" r:id="rId10" imgW="457200" imgH="241300" progId="Equation.DSMT4">
                  <p:embed/>
                </p:oleObj>
              </mc:Choice>
              <mc:Fallback>
                <p:oleObj name="Equation" r:id="rId10" imgW="45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4398963"/>
                        <a:ext cx="712787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文字方塊 29"/>
          <p:cNvSpPr txBox="1">
            <a:spLocks noChangeArrowheads="1"/>
          </p:cNvSpPr>
          <p:nvPr/>
        </p:nvSpPr>
        <p:spPr bwMode="auto">
          <a:xfrm>
            <a:off x="373063" y="4398963"/>
            <a:ext cx="26050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Momentum conservation: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77" name="物件 30"/>
          <p:cNvGraphicFramePr>
            <a:graphicFrameLocks noChangeAspect="1"/>
          </p:cNvGraphicFramePr>
          <p:nvPr/>
        </p:nvGraphicFramePr>
        <p:xfrm>
          <a:off x="1123950" y="4862513"/>
          <a:ext cx="16843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2" name="Equation" r:id="rId11" imgW="1079500" imgH="228600" progId="Equation.DSMT4">
                  <p:embed/>
                </p:oleObj>
              </mc:Choice>
              <mc:Fallback>
                <p:oleObj name="Equation" r:id="rId11" imgW="1079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862513"/>
                        <a:ext cx="168433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物件 31"/>
          <p:cNvGraphicFramePr>
            <a:graphicFrameLocks noChangeAspect="1"/>
          </p:cNvGraphicFramePr>
          <p:nvPr/>
        </p:nvGraphicFramePr>
        <p:xfrm>
          <a:off x="3544888" y="5299075"/>
          <a:ext cx="7731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3" name="Equation" r:id="rId13" imgW="495085" imgH="241195" progId="Equation.DSMT4">
                  <p:embed/>
                </p:oleObj>
              </mc:Choice>
              <mc:Fallback>
                <p:oleObj name="Equation" r:id="rId13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5299075"/>
                        <a:ext cx="773112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文字方塊 32"/>
          <p:cNvSpPr txBox="1">
            <a:spLocks noChangeArrowheads="1"/>
          </p:cNvSpPr>
          <p:nvPr/>
        </p:nvSpPr>
        <p:spPr bwMode="auto">
          <a:xfrm>
            <a:off x="233363" y="5284788"/>
            <a:ext cx="3544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Mechanical Energy conservation: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80" name="物件 33"/>
          <p:cNvGraphicFramePr>
            <a:graphicFrameLocks noChangeAspect="1"/>
          </p:cNvGraphicFramePr>
          <p:nvPr/>
        </p:nvGraphicFramePr>
        <p:xfrm>
          <a:off x="488950" y="5676900"/>
          <a:ext cx="31877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4" name="Equation" r:id="rId15" imgW="2044700" imgH="393700" progId="Equation.DSMT4">
                  <p:embed/>
                </p:oleObj>
              </mc:Choice>
              <mc:Fallback>
                <p:oleObj name="Equation" r:id="rId15" imgW="2044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5676900"/>
                        <a:ext cx="31877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文字方塊 34"/>
          <p:cNvSpPr txBox="1">
            <a:spLocks noChangeArrowheads="1"/>
          </p:cNvSpPr>
          <p:nvPr/>
        </p:nvSpPr>
        <p:spPr bwMode="auto">
          <a:xfrm>
            <a:off x="3398838" y="4778375"/>
            <a:ext cx="1054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--- (1)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82" name="文字方塊 35"/>
          <p:cNvSpPr txBox="1">
            <a:spLocks noChangeArrowheads="1"/>
          </p:cNvSpPr>
          <p:nvPr/>
        </p:nvSpPr>
        <p:spPr bwMode="auto">
          <a:xfrm>
            <a:off x="3778250" y="5919788"/>
            <a:ext cx="1054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--- (2)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83" name="文字方塊 36"/>
          <p:cNvSpPr txBox="1">
            <a:spLocks noChangeArrowheads="1"/>
          </p:cNvSpPr>
          <p:nvPr/>
        </p:nvSpPr>
        <p:spPr bwMode="auto">
          <a:xfrm>
            <a:off x="4826000" y="2752725"/>
            <a:ext cx="10525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altLang="zh-TW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84" name="物件 37"/>
          <p:cNvGraphicFramePr>
            <a:graphicFrameLocks noChangeAspect="1"/>
          </p:cNvGraphicFramePr>
          <p:nvPr/>
        </p:nvGraphicFramePr>
        <p:xfrm>
          <a:off x="5702300" y="2765425"/>
          <a:ext cx="1168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5" name="Equation" r:id="rId17" imgW="749300" imgH="228600" progId="Equation.DSMT4">
                  <p:embed/>
                </p:oleObj>
              </mc:Choice>
              <mc:Fallback>
                <p:oleObj name="Equation" r:id="rId17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2765425"/>
                        <a:ext cx="11684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文字方塊 40"/>
          <p:cNvSpPr txBox="1">
            <a:spLocks noChangeArrowheads="1"/>
          </p:cNvSpPr>
          <p:nvPr/>
        </p:nvSpPr>
        <p:spPr bwMode="auto">
          <a:xfrm>
            <a:off x="8531225" y="2716213"/>
            <a:ext cx="1054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--- (3)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86" name="文字方塊 41"/>
          <p:cNvSpPr txBox="1">
            <a:spLocks noChangeArrowheads="1"/>
          </p:cNvSpPr>
          <p:nvPr/>
        </p:nvSpPr>
        <p:spPr bwMode="auto">
          <a:xfrm>
            <a:off x="4826000" y="3251200"/>
            <a:ext cx="1052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US" altLang="zh-TW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287" name="物件 42"/>
          <p:cNvGraphicFramePr>
            <a:graphicFrameLocks noChangeAspect="1"/>
          </p:cNvGraphicFramePr>
          <p:nvPr/>
        </p:nvGraphicFramePr>
        <p:xfrm>
          <a:off x="5780088" y="3251200"/>
          <a:ext cx="20018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6" name="Equation" r:id="rId19" imgW="1282700" imgH="241300" progId="Equation.DSMT4">
                  <p:embed/>
                </p:oleObj>
              </mc:Choice>
              <mc:Fallback>
                <p:oleObj name="Equation" r:id="rId19" imgW="128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3251200"/>
                        <a:ext cx="200183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矩形 43"/>
          <p:cNvSpPr>
            <a:spLocks noChangeArrowheads="1"/>
          </p:cNvSpPr>
          <p:nvPr/>
        </p:nvSpPr>
        <p:spPr bwMode="auto">
          <a:xfrm>
            <a:off x="6965950" y="2763838"/>
            <a:ext cx="431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endParaRPr lang="zh-TW" altLang="en-US"/>
          </a:p>
        </p:txBody>
      </p:sp>
      <p:graphicFrame>
        <p:nvGraphicFramePr>
          <p:cNvPr id="11289" name="物件 44"/>
          <p:cNvGraphicFramePr>
            <a:graphicFrameLocks noChangeAspect="1"/>
          </p:cNvGraphicFramePr>
          <p:nvPr/>
        </p:nvGraphicFramePr>
        <p:xfrm>
          <a:off x="7253288" y="3722688"/>
          <a:ext cx="2117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7" name="Equation" r:id="rId21" imgW="1358900" imgH="279400" progId="Equation.DSMT4">
                  <p:embed/>
                </p:oleObj>
              </mc:Choice>
              <mc:Fallback>
                <p:oleObj name="Equation" r:id="rId21" imgW="1358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3722688"/>
                        <a:ext cx="211772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物件 45"/>
          <p:cNvGraphicFramePr>
            <a:graphicFrameLocks noChangeAspect="1"/>
          </p:cNvGraphicFramePr>
          <p:nvPr/>
        </p:nvGraphicFramePr>
        <p:xfrm>
          <a:off x="7397750" y="2728913"/>
          <a:ext cx="11493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" name="Equation" r:id="rId23" imgW="736600" imgH="228600" progId="Equation.DSMT4">
                  <p:embed/>
                </p:oleObj>
              </mc:Choice>
              <mc:Fallback>
                <p:oleObj name="Equation" r:id="rId23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0" y="2728913"/>
                        <a:ext cx="11493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文字方塊 46"/>
          <p:cNvSpPr txBox="1">
            <a:spLocks noChangeArrowheads="1"/>
          </p:cNvSpPr>
          <p:nvPr/>
        </p:nvSpPr>
        <p:spPr bwMode="auto">
          <a:xfrm>
            <a:off x="4826000" y="3754438"/>
            <a:ext cx="2355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TW" b="1" i="1" baseline="-2500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 is Replaced  by (3):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92" name="矩形 47"/>
          <p:cNvSpPr>
            <a:spLocks noChangeArrowheads="1"/>
          </p:cNvSpPr>
          <p:nvPr/>
        </p:nvSpPr>
        <p:spPr bwMode="auto">
          <a:xfrm>
            <a:off x="5346700" y="4406900"/>
            <a:ext cx="43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endParaRPr lang="zh-TW" altLang="en-US"/>
          </a:p>
        </p:txBody>
      </p:sp>
      <p:graphicFrame>
        <p:nvGraphicFramePr>
          <p:cNvPr id="11293" name="物件 48"/>
          <p:cNvGraphicFramePr>
            <a:graphicFrameLocks noChangeAspect="1"/>
          </p:cNvGraphicFramePr>
          <p:nvPr/>
        </p:nvGraphicFramePr>
        <p:xfrm>
          <a:off x="5867400" y="4381500"/>
          <a:ext cx="21986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9" name="Equation" r:id="rId25" imgW="1409088" imgH="241195" progId="Equation.DSMT4">
                  <p:embed/>
                </p:oleObj>
              </mc:Choice>
              <mc:Fallback>
                <p:oleObj name="Equation" r:id="rId25" imgW="140908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81500"/>
                        <a:ext cx="219868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物件 49"/>
          <p:cNvGraphicFramePr>
            <a:graphicFrameLocks noChangeAspect="1"/>
          </p:cNvGraphicFramePr>
          <p:nvPr/>
        </p:nvGraphicFramePr>
        <p:xfrm>
          <a:off x="488950" y="6289675"/>
          <a:ext cx="32670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0" name="Equation" r:id="rId27" imgW="2095500" imgH="393700" progId="Equation.DSMT4">
                  <p:embed/>
                </p:oleObj>
              </mc:Choice>
              <mc:Fallback>
                <p:oleObj name="Equation" r:id="rId27" imgW="2095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6289675"/>
                        <a:ext cx="32670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物件 50"/>
          <p:cNvGraphicFramePr>
            <a:graphicFrameLocks noChangeAspect="1"/>
          </p:cNvGraphicFramePr>
          <p:nvPr/>
        </p:nvGraphicFramePr>
        <p:xfrm>
          <a:off x="5811838" y="4889500"/>
          <a:ext cx="22177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1" name="Equation" r:id="rId29" imgW="1422400" imgH="254000" progId="Equation.DSMT4">
                  <p:embed/>
                </p:oleObj>
              </mc:Choice>
              <mc:Fallback>
                <p:oleObj name="Equation" r:id="rId29" imgW="1422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4889500"/>
                        <a:ext cx="221773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物件 52"/>
          <p:cNvGraphicFramePr>
            <a:graphicFrameLocks noChangeAspect="1"/>
          </p:cNvGraphicFramePr>
          <p:nvPr/>
        </p:nvGraphicFramePr>
        <p:xfrm>
          <a:off x="5656263" y="6165850"/>
          <a:ext cx="8318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2" name="Equation" r:id="rId31" imgW="533169" imgH="228501" progId="Equation.DSMT4">
                  <p:embed/>
                </p:oleObj>
              </mc:Choice>
              <mc:Fallback>
                <p:oleObj name="Equation" r:id="rId31" imgW="5331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6165850"/>
                        <a:ext cx="83185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物件 53"/>
          <p:cNvGraphicFramePr>
            <a:graphicFrameLocks noChangeAspect="1"/>
          </p:cNvGraphicFramePr>
          <p:nvPr/>
        </p:nvGraphicFramePr>
        <p:xfrm>
          <a:off x="5635625" y="5672138"/>
          <a:ext cx="85248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" name="Equation" r:id="rId33" imgW="545863" imgH="228501" progId="Equation.DSMT4">
                  <p:embed/>
                </p:oleObj>
              </mc:Choice>
              <mc:Fallback>
                <p:oleObj name="Equation" r:id="rId33" imgW="54586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5672138"/>
                        <a:ext cx="852488" cy="354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文字方塊 54"/>
          <p:cNvSpPr txBox="1">
            <a:spLocks noChangeArrowheads="1"/>
          </p:cNvSpPr>
          <p:nvPr/>
        </p:nvSpPr>
        <p:spPr bwMode="auto">
          <a:xfrm>
            <a:off x="6618288" y="5653088"/>
            <a:ext cx="22653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400">
                <a:latin typeface="Times New Roman" pitchFamily="18" charset="0"/>
                <a:cs typeface="Times New Roman" pitchFamily="18" charset="0"/>
              </a:rPr>
              <a:t>Make no sense, since block A is moving to the right.</a:t>
            </a:r>
            <a:endParaRPr lang="zh-TW" alt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左大括弧 55"/>
          <p:cNvSpPr/>
          <p:nvPr/>
        </p:nvSpPr>
        <p:spPr>
          <a:xfrm>
            <a:off x="5338763" y="5630863"/>
            <a:ext cx="214312" cy="8683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11300" name="物件 56"/>
          <p:cNvGraphicFramePr>
            <a:graphicFrameLocks noChangeAspect="1"/>
          </p:cNvGraphicFramePr>
          <p:nvPr/>
        </p:nvGraphicFramePr>
        <p:xfrm>
          <a:off x="7324725" y="6175375"/>
          <a:ext cx="8509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4" name="Equation" r:id="rId35" imgW="545863" imgH="228501" progId="Equation.DSMT4">
                  <p:embed/>
                </p:oleObj>
              </mc:Choice>
              <mc:Fallback>
                <p:oleObj name="Equation" r:id="rId35" imgW="54586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6175375"/>
                        <a:ext cx="8509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1" name="文字方塊 58"/>
          <p:cNvSpPr txBox="1">
            <a:spLocks noChangeArrowheads="1"/>
          </p:cNvSpPr>
          <p:nvPr/>
        </p:nvSpPr>
        <p:spPr bwMode="auto">
          <a:xfrm>
            <a:off x="6618288" y="6175375"/>
            <a:ext cx="542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latin typeface="Times New Roman" pitchFamily="18" charset="0"/>
                <a:cs typeface="Times New Roman" pitchFamily="18" charset="0"/>
              </a:rPr>
              <a:t>and</a:t>
            </a:r>
            <a:endParaRPr lang="zh-TW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-17463" y="171450"/>
            <a:ext cx="6669088" cy="1924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0975" indent="-180975">
              <a:defRPr/>
            </a:pP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TW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with mass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 m 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 block B with mass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Both are initially at rest. Now a bullet with mass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0.2m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17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hits and is 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embedded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block A. Assume all the surface are frictionless.</a:t>
            </a:r>
          </a:p>
          <a:p>
            <a:pPr>
              <a:defRPr/>
            </a:pP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a) 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is the velocity </a:t>
            </a:r>
            <a:r>
              <a:rPr lang="en-US" altLang="zh-TW" sz="1700" b="1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1700" b="1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of block A immediately after the collision?  </a:t>
            </a:r>
          </a:p>
          <a:p>
            <a:pPr marL="180975" indent="-180975">
              <a:defRPr/>
            </a:pP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b) </a:t>
            </a:r>
            <a:r>
              <a:rPr lang="en-US" altLang="zh-TW" sz="17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Eventually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the block A slides down block B. </a:t>
            </a:r>
            <a:r>
              <a:rPr lang="en-US" altLang="zh-TW" sz="1700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Assume the height </a:t>
            </a:r>
            <a:r>
              <a:rPr lang="en-US" altLang="zh-TW" sz="1700" b="1" i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 = 2v</a:t>
            </a:r>
            <a:r>
              <a:rPr lang="en-US" altLang="zh-TW" sz="1700" b="1" i="1" u="sng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1700" b="1" i="1" u="sng" baseline="30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sz="1700" b="1" i="1" u="sng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/g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what is the velocity </a:t>
            </a:r>
            <a:r>
              <a:rPr lang="en-US" altLang="zh-TW" sz="1700" b="1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sz="1700" b="1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of block A and  velocity </a:t>
            </a:r>
            <a:r>
              <a:rPr lang="en-US" altLang="zh-TW" sz="1700" b="1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sz="1700" b="1" i="1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17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of block B after separation? .                 .</a:t>
            </a:r>
            <a:endParaRPr lang="zh-TW" altLang="en-US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2.(A)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243938" y="451262"/>
            <a:ext cx="2511137" cy="1223570"/>
            <a:chOff x="4804063" y="5795158"/>
            <a:chExt cx="2511136" cy="867312"/>
          </a:xfrm>
        </p:grpSpPr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4804063" y="5821095"/>
              <a:ext cx="2362200" cy="841375"/>
              <a:chOff x="5340" y="12964"/>
              <a:chExt cx="3720" cy="1326"/>
            </a:xfrm>
          </p:grpSpPr>
          <p:sp>
            <p:nvSpPr>
              <p:cNvPr id="11" name="Arc 65"/>
              <p:cNvSpPr>
                <a:spLocks/>
              </p:cNvSpPr>
              <p:nvPr/>
            </p:nvSpPr>
            <p:spPr bwMode="auto">
              <a:xfrm rot="10800000" flipH="1">
                <a:off x="6660" y="13320"/>
                <a:ext cx="1547" cy="82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29"/>
                  <a:gd name="T1" fmla="*/ 0 h 21600"/>
                  <a:gd name="T2" fmla="*/ 21429 w 21429"/>
                  <a:gd name="T3" fmla="*/ 18888 h 21600"/>
                  <a:gd name="T4" fmla="*/ 0 w 2142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29" h="21600" fill="none" extrusionOk="0">
                    <a:moveTo>
                      <a:pt x="-1" y="0"/>
                    </a:moveTo>
                    <a:cubicBezTo>
                      <a:pt x="10880" y="0"/>
                      <a:pt x="20062" y="8093"/>
                      <a:pt x="21429" y="18887"/>
                    </a:cubicBezTo>
                  </a:path>
                  <a:path w="21429" h="21600" stroke="0" extrusionOk="0">
                    <a:moveTo>
                      <a:pt x="-1" y="0"/>
                    </a:moveTo>
                    <a:cubicBezTo>
                      <a:pt x="10880" y="0"/>
                      <a:pt x="20062" y="8093"/>
                      <a:pt x="21429" y="18887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cxnSp>
            <p:nvCxnSpPr>
              <p:cNvPr id="12" name="AutoShape 66"/>
              <p:cNvCxnSpPr>
                <a:cxnSpLocks noChangeShapeType="1"/>
              </p:cNvCxnSpPr>
              <p:nvPr/>
            </p:nvCxnSpPr>
            <p:spPr bwMode="auto">
              <a:xfrm>
                <a:off x="8811" y="12964"/>
                <a:ext cx="1" cy="11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" name="Arc 67"/>
              <p:cNvSpPr>
                <a:spLocks/>
              </p:cNvSpPr>
              <p:nvPr/>
            </p:nvSpPr>
            <p:spPr bwMode="auto">
              <a:xfrm rot="16200000">
                <a:off x="8108" y="13063"/>
                <a:ext cx="802" cy="604"/>
              </a:xfrm>
              <a:custGeom>
                <a:avLst/>
                <a:gdLst>
                  <a:gd name="G0" fmla="+- 0 0 0"/>
                  <a:gd name="G1" fmla="+- 19315 0 0"/>
                  <a:gd name="G2" fmla="+- 21600 0 0"/>
                  <a:gd name="T0" fmla="*/ 9669 w 21596"/>
                  <a:gd name="T1" fmla="*/ 0 h 19315"/>
                  <a:gd name="T2" fmla="*/ 21596 w 21596"/>
                  <a:gd name="T3" fmla="*/ 18918 h 19315"/>
                  <a:gd name="T4" fmla="*/ 0 w 21596"/>
                  <a:gd name="T5" fmla="*/ 19315 h 19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6" h="19315" fill="none" extrusionOk="0">
                    <a:moveTo>
                      <a:pt x="9669" y="-1"/>
                    </a:moveTo>
                    <a:cubicBezTo>
                      <a:pt x="16853" y="3596"/>
                      <a:pt x="21448" y="10884"/>
                      <a:pt x="21596" y="18917"/>
                    </a:cubicBezTo>
                  </a:path>
                  <a:path w="21596" h="19315" stroke="0" extrusionOk="0">
                    <a:moveTo>
                      <a:pt x="9669" y="-1"/>
                    </a:moveTo>
                    <a:cubicBezTo>
                      <a:pt x="16853" y="3596"/>
                      <a:pt x="21448" y="10884"/>
                      <a:pt x="21596" y="18917"/>
                    </a:cubicBezTo>
                    <a:lnTo>
                      <a:pt x="0" y="1931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4" name="AutoShape 68"/>
              <p:cNvSpPr>
                <a:spLocks noChangeArrowheads="1"/>
              </p:cNvSpPr>
              <p:nvPr/>
            </p:nvSpPr>
            <p:spPr bwMode="auto">
              <a:xfrm>
                <a:off x="5340" y="14147"/>
                <a:ext cx="3720" cy="143"/>
              </a:xfrm>
              <a:prstGeom prst="roundRect">
                <a:avLst>
                  <a:gd name="adj" fmla="val 16667"/>
                </a:avLst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  <p:sp>
            <p:nvSpPr>
              <p:cNvPr id="15" name="Rectangle 69"/>
              <p:cNvSpPr>
                <a:spLocks noChangeArrowheads="1"/>
              </p:cNvSpPr>
              <p:nvPr/>
            </p:nvSpPr>
            <p:spPr bwMode="auto">
              <a:xfrm>
                <a:off x="5445" y="13766"/>
                <a:ext cx="675" cy="38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5" name="直線單箭頭接點 4"/>
            <p:cNvCxnSpPr/>
            <p:nvPr/>
          </p:nvCxnSpPr>
          <p:spPr>
            <a:xfrm flipH="1">
              <a:off x="7101444" y="5795158"/>
              <a:ext cx="23751" cy="72439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7089568" y="5973288"/>
              <a:ext cx="225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i="1" dirty="0" smtClean="0"/>
                <a:t>H</a:t>
              </a:r>
              <a:endParaRPr lang="zh-TW" altLang="en-US" b="1" i="1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592298" y="6094412"/>
              <a:ext cx="4796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i="1" dirty="0" smtClean="0">
                  <a:latin typeface="Times New Roman" pitchFamily="18" charset="0"/>
                  <a:cs typeface="Times New Roman" pitchFamily="18" charset="0"/>
                </a:rPr>
                <a:t>3m</a:t>
              </a:r>
              <a:endParaRPr lang="zh-TW" altLang="en-US" b="1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900538" y="6248791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i="1" dirty="0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TW" altLang="en-US" dirty="0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V="1">
              <a:off x="5308270" y="6460177"/>
              <a:ext cx="36813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5304299" y="6118163"/>
              <a:ext cx="364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b="1" i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TW" altLang="en-US" dirty="0"/>
            </a:p>
          </p:txBody>
        </p:sp>
      </p:grpSp>
      <p:cxnSp>
        <p:nvCxnSpPr>
          <p:cNvPr id="16" name="直線接點 15"/>
          <p:cNvCxnSpPr/>
          <p:nvPr/>
        </p:nvCxnSpPr>
        <p:spPr>
          <a:xfrm>
            <a:off x="311133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00693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133106" y="0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2.(B)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54436" y="0"/>
            <a:ext cx="74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2.(C)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698" name="Object 21"/>
          <p:cNvGraphicFramePr>
            <a:graphicFrameLocks noChangeAspect="1"/>
          </p:cNvGraphicFramePr>
          <p:nvPr/>
        </p:nvGraphicFramePr>
        <p:xfrm>
          <a:off x="230826" y="2899129"/>
          <a:ext cx="2533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" name="Equation" r:id="rId3" imgW="1143000" imgH="457200" progId="Equation.DSMT4">
                  <p:embed/>
                </p:oleObj>
              </mc:Choice>
              <mc:Fallback>
                <p:oleObj name="Equation" r:id="rId3" imgW="1143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6" y="2899129"/>
                        <a:ext cx="253365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0" y="4059847"/>
            <a:ext cx="31469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When the cube</a:t>
            </a:r>
            <a:r>
              <a:rPr lang="en-US" altLang="zh-TW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reach the highest position on the block</a:t>
            </a:r>
            <a:endParaRPr lang="zh-TW" altLang="en-US" sz="2000" dirty="0"/>
          </a:p>
        </p:txBody>
      </p:sp>
      <p:graphicFrame>
        <p:nvGraphicFramePr>
          <p:cNvPr id="29699" name="Object 21"/>
          <p:cNvGraphicFramePr>
            <a:graphicFrameLocks noChangeAspect="1"/>
          </p:cNvGraphicFramePr>
          <p:nvPr/>
        </p:nvGraphicFramePr>
        <p:xfrm>
          <a:off x="0" y="4817716"/>
          <a:ext cx="3080214" cy="50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3" name="Equation" r:id="rId5" imgW="1409400" imgH="228600" progId="Equation.DSMT4">
                  <p:embed/>
                </p:oleObj>
              </mc:Choice>
              <mc:Fallback>
                <p:oleObj name="Equation" r:id="rId5" imgW="140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17716"/>
                        <a:ext cx="3080214" cy="502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0" y="1805049"/>
            <a:ext cx="308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Momentum conservation: 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700" name="Object 21"/>
          <p:cNvGraphicFramePr>
            <a:graphicFrameLocks noChangeAspect="1"/>
          </p:cNvGraphicFramePr>
          <p:nvPr/>
        </p:nvGraphicFramePr>
        <p:xfrm>
          <a:off x="874879" y="2226481"/>
          <a:ext cx="10128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4" name="Equation" r:id="rId7" imgW="457200" imgH="241200" progId="Equation.DSMT4">
                  <p:embed/>
                </p:oleObj>
              </mc:Choice>
              <mc:Fallback>
                <p:oleObj name="Equation" r:id="rId7" imgW="45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879" y="2226481"/>
                        <a:ext cx="101282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68"/>
          <p:cNvSpPr txBox="1">
            <a:spLocks noChangeArrowheads="1"/>
          </p:cNvSpPr>
          <p:nvPr/>
        </p:nvSpPr>
        <p:spPr bwMode="auto">
          <a:xfrm>
            <a:off x="2326037" y="2348162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1 pt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26" name="文字方塊 68"/>
          <p:cNvSpPr txBox="1">
            <a:spLocks noChangeArrowheads="1"/>
          </p:cNvSpPr>
          <p:nvPr/>
        </p:nvSpPr>
        <p:spPr bwMode="auto">
          <a:xfrm>
            <a:off x="2349789" y="3559445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3 pts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275610" y="544286"/>
            <a:ext cx="2495797" cy="40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Energy conservation: 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3324802" y="1042287"/>
          <a:ext cx="25320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5" name="Equation" r:id="rId9" imgW="1143000" imgH="241200" progId="Equation.DSMT4">
                  <p:embed/>
                </p:oleObj>
              </mc:Choice>
              <mc:Fallback>
                <p:oleObj name="Equation" r:id="rId9" imgW="114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802" y="1042287"/>
                        <a:ext cx="2532063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111336" y="1880488"/>
          <a:ext cx="2882906" cy="7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6" name="Equation" r:id="rId11" imgW="1765080" imgH="469800" progId="Equation.DSMT4">
                  <p:embed/>
                </p:oleObj>
              </mc:Choice>
              <mc:Fallback>
                <p:oleObj name="Equation" r:id="rId11" imgW="17650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336" y="1880488"/>
                        <a:ext cx="2882906" cy="7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3527012" y="2985801"/>
          <a:ext cx="2060353" cy="588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7" name="Equation" r:id="rId13" imgW="850680" imgH="241200" progId="Equation.DSMT4">
                  <p:embed/>
                </p:oleObj>
              </mc:Choice>
              <mc:Fallback>
                <p:oleObj name="Equation" r:id="rId13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012" y="2985801"/>
                        <a:ext cx="2060353" cy="588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3464400" y="3856079"/>
          <a:ext cx="2105127" cy="90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name="Equation" r:id="rId15" imgW="1041120" imgH="444240" progId="Equation.DSMT4">
                  <p:embed/>
                </p:oleObj>
              </mc:Choice>
              <mc:Fallback>
                <p:oleObj name="Equation" r:id="rId15" imgW="1041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400" y="3856079"/>
                        <a:ext cx="2105127" cy="9054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6056416" y="508660"/>
            <a:ext cx="308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Momentum conservation: 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99957" y="2145477"/>
            <a:ext cx="2495797" cy="40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Energy conservation: </a:t>
            </a:r>
            <a:endParaRPr lang="zh-TW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708" name="Object 21"/>
          <p:cNvGraphicFramePr>
            <a:graphicFrameLocks noChangeAspect="1"/>
          </p:cNvGraphicFramePr>
          <p:nvPr/>
        </p:nvGraphicFramePr>
        <p:xfrm>
          <a:off x="6145812" y="984600"/>
          <a:ext cx="239236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Equation" r:id="rId17" imgW="1079280" imgH="482400" progId="Equation.DSMT4">
                  <p:embed/>
                </p:oleObj>
              </mc:Choice>
              <mc:Fallback>
                <p:oleObj name="Equation" r:id="rId17" imgW="1079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812" y="984600"/>
                        <a:ext cx="2392363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68"/>
          <p:cNvSpPr txBox="1">
            <a:spLocks noChangeArrowheads="1"/>
          </p:cNvSpPr>
          <p:nvPr/>
        </p:nvSpPr>
        <p:spPr bwMode="auto">
          <a:xfrm>
            <a:off x="8574613" y="1075523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1 pt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39" name="文字方塊 68"/>
          <p:cNvSpPr txBox="1">
            <a:spLocks noChangeArrowheads="1"/>
          </p:cNvSpPr>
          <p:nvPr/>
        </p:nvSpPr>
        <p:spPr bwMode="auto">
          <a:xfrm>
            <a:off x="5259418" y="1584183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1 pt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40" name="文字方塊 68"/>
          <p:cNvSpPr txBox="1">
            <a:spLocks noChangeArrowheads="1"/>
          </p:cNvSpPr>
          <p:nvPr/>
        </p:nvSpPr>
        <p:spPr bwMode="auto">
          <a:xfrm>
            <a:off x="5295044" y="2462957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2pts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41" name="文字方塊 68"/>
          <p:cNvSpPr txBox="1">
            <a:spLocks noChangeArrowheads="1"/>
          </p:cNvSpPr>
          <p:nvPr/>
        </p:nvSpPr>
        <p:spPr bwMode="auto">
          <a:xfrm>
            <a:off x="5388067" y="4574786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3pts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6102454" y="2642796"/>
          <a:ext cx="25098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0" name="Equation" r:id="rId19" imgW="1536480" imgH="253800" progId="Equation.DSMT4">
                  <p:embed/>
                </p:oleObj>
              </mc:Choice>
              <mc:Fallback>
                <p:oleObj name="Equation" r:id="rId19" imgW="1536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454" y="2642796"/>
                        <a:ext cx="250983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字方塊 68"/>
          <p:cNvSpPr txBox="1">
            <a:spLocks noChangeArrowheads="1"/>
          </p:cNvSpPr>
          <p:nvPr/>
        </p:nvSpPr>
        <p:spPr bwMode="auto">
          <a:xfrm>
            <a:off x="8574613" y="2617335"/>
            <a:ext cx="569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1 pt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6376535" y="3206791"/>
          <a:ext cx="19891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" name="Equation" r:id="rId21" imgW="1218960" imgH="279360" progId="Equation.DSMT4">
                  <p:embed/>
                </p:oleObj>
              </mc:Choice>
              <mc:Fallback>
                <p:oleObj name="Equation" r:id="rId21" imgW="1218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535" y="3206791"/>
                        <a:ext cx="1989137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6301922" y="3643273"/>
          <a:ext cx="20716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Equation" r:id="rId23" imgW="1269720" imgH="241200" progId="Equation.DSMT4">
                  <p:embed/>
                </p:oleObj>
              </mc:Choice>
              <mc:Fallback>
                <p:oleObj name="Equation" r:id="rId23" imgW="1269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922" y="3643273"/>
                        <a:ext cx="2071688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6347712" y="4193556"/>
          <a:ext cx="21748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Equation" r:id="rId25" imgW="1333440" imgH="253800" progId="Equation.DSMT4">
                  <p:embed/>
                </p:oleObj>
              </mc:Choice>
              <mc:Fallback>
                <p:oleObj name="Equation" r:id="rId25" imgW="1333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712" y="4193556"/>
                        <a:ext cx="21748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6274954" y="4842350"/>
          <a:ext cx="11604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Equation" r:id="rId27" imgW="711000" imgH="482400" progId="Equation.DSMT4">
                  <p:embed/>
                </p:oleObj>
              </mc:Choice>
              <mc:Fallback>
                <p:oleObj name="Equation" r:id="rId27" imgW="711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4954" y="4842350"/>
                        <a:ext cx="1160463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6290067" y="5810457"/>
          <a:ext cx="26304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Equation" r:id="rId29" imgW="1612800" imgH="507960" progId="Equation.DSMT4">
                  <p:embed/>
                </p:oleObj>
              </mc:Choice>
              <mc:Fallback>
                <p:oleObj name="Equation" r:id="rId29" imgW="16128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067" y="5810457"/>
                        <a:ext cx="2630487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字方塊 68"/>
          <p:cNvSpPr txBox="1">
            <a:spLocks noChangeArrowheads="1"/>
          </p:cNvSpPr>
          <p:nvPr/>
        </p:nvSpPr>
        <p:spPr bwMode="auto">
          <a:xfrm>
            <a:off x="7871990" y="5075527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</a:rPr>
              <a:t>3 pts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6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0" y="116632"/>
            <a:ext cx="6749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Box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 of mass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starts release from rest at the top of height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, as shown in Fig. 1. It collides with box B of mass 2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elastically, and the Box B move along a circular vertical loop. What is the minimum height </a:t>
            </a:r>
            <a:r>
              <a:rPr lang="en-US" altLang="zh-TW" b="1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such that the box B can pass the top of the loop? </a:t>
            </a:r>
          </a:p>
        </p:txBody>
      </p:sp>
      <p:cxnSp>
        <p:nvCxnSpPr>
          <p:cNvPr id="1031" name="直線接點 1030"/>
          <p:cNvCxnSpPr/>
          <p:nvPr/>
        </p:nvCxnSpPr>
        <p:spPr>
          <a:xfrm>
            <a:off x="4625478" y="1724206"/>
            <a:ext cx="0" cy="50457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2" name="物件 1031"/>
          <p:cNvGraphicFramePr>
            <a:graphicFrameLocks noChangeAspect="1"/>
          </p:cNvGraphicFramePr>
          <p:nvPr>
            <p:extLst/>
          </p:nvPr>
        </p:nvGraphicFramePr>
        <p:xfrm>
          <a:off x="1465263" y="2693988"/>
          <a:ext cx="13890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3" imgW="1054080" imgH="393480" progId="Equation.DSMT4">
                  <p:embed/>
                </p:oleObj>
              </mc:Choice>
              <mc:Fallback>
                <p:oleObj name="Equation" r:id="rId3" imgW="1054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5263" y="2693988"/>
                        <a:ext cx="1389062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0" y="1627560"/>
            <a:ext cx="464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problem can be separated into three stages.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-6493" y="1983594"/>
            <a:ext cx="464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Stages I: the box A moves down.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process is energy conservation. 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115616" y="3429000"/>
            <a:ext cx="36004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/>
          </p:nvPr>
        </p:nvGraphicFramePr>
        <p:xfrm>
          <a:off x="1691680" y="3253581"/>
          <a:ext cx="98901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5" imgW="749160" imgH="266400" progId="Equation.DSMT4">
                  <p:embed/>
                </p:oleObj>
              </mc:Choice>
              <mc:Fallback>
                <p:oleObj name="Equation" r:id="rId5" imgW="749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253581"/>
                        <a:ext cx="98901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文字方塊 103"/>
          <p:cNvSpPr txBox="1"/>
          <p:nvPr/>
        </p:nvSpPr>
        <p:spPr>
          <a:xfrm>
            <a:off x="35969" y="3702347"/>
            <a:ext cx="464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Stages II: Box A collides with box B.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process is elastic. 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/>
          </p:nvPr>
        </p:nvGraphicFramePr>
        <p:xfrm>
          <a:off x="467544" y="4487784"/>
          <a:ext cx="3419476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7" imgW="2590560" imgH="431640" progId="Equation.DSMT4">
                  <p:embed/>
                </p:oleObj>
              </mc:Choice>
              <mc:Fallback>
                <p:oleObj name="Equation" r:id="rId7" imgW="2590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487784"/>
                        <a:ext cx="3419476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/>
          </p:nvPr>
        </p:nvGraphicFramePr>
        <p:xfrm>
          <a:off x="467544" y="5204515"/>
          <a:ext cx="32861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9" imgW="2489040" imgH="431640" progId="Equation.DSMT4">
                  <p:embed/>
                </p:oleObj>
              </mc:Choice>
              <mc:Fallback>
                <p:oleObj name="Equation" r:id="rId9" imgW="2489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204515"/>
                        <a:ext cx="32861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文字方塊 104"/>
          <p:cNvSpPr txBox="1"/>
          <p:nvPr/>
        </p:nvSpPr>
        <p:spPr>
          <a:xfrm>
            <a:off x="4688657" y="1660428"/>
            <a:ext cx="421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Stages III: the box B moves along the loop.</a:t>
            </a:r>
          </a:p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 criteria that the box B move to the top.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71" name="Picture 34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227530"/>
            <a:ext cx="1472522" cy="136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矩形 105"/>
          <p:cNvSpPr/>
          <p:nvPr/>
        </p:nvSpPr>
        <p:spPr>
          <a:xfrm>
            <a:off x="8082927" y="2348880"/>
            <a:ext cx="89473" cy="6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45" name="群組 1344"/>
          <p:cNvGrpSpPr/>
          <p:nvPr/>
        </p:nvGrpSpPr>
        <p:grpSpPr>
          <a:xfrm>
            <a:off x="6690047" y="-5769"/>
            <a:ext cx="2418457" cy="1633329"/>
            <a:chOff x="6690047" y="-5769"/>
            <a:chExt cx="2418457" cy="1633329"/>
          </a:xfrm>
        </p:grpSpPr>
        <p:grpSp>
          <p:nvGrpSpPr>
            <p:cNvPr id="2" name="群組 1"/>
            <p:cNvGrpSpPr/>
            <p:nvPr/>
          </p:nvGrpSpPr>
          <p:grpSpPr>
            <a:xfrm>
              <a:off x="6690047" y="116632"/>
              <a:ext cx="2418457" cy="1510928"/>
              <a:chOff x="6525200" y="116632"/>
              <a:chExt cx="2418457" cy="1510928"/>
            </a:xfrm>
          </p:grpSpPr>
          <p:pic>
            <p:nvPicPr>
              <p:cNvPr id="1349" name="Picture 325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5200" y="132694"/>
                <a:ext cx="2418457" cy="1494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0" name="矩形 99"/>
              <p:cNvSpPr/>
              <p:nvPr/>
            </p:nvSpPr>
            <p:spPr>
              <a:xfrm>
                <a:off x="6585054" y="116632"/>
                <a:ext cx="89473" cy="629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8298951" y="1528116"/>
                <a:ext cx="89473" cy="629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44" name="矩形 1343"/>
            <p:cNvSpPr/>
            <p:nvPr/>
          </p:nvSpPr>
          <p:spPr>
            <a:xfrm>
              <a:off x="6844519" y="-5769"/>
              <a:ext cx="6492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latin typeface="Times New Roman" pitchFamily="18" charset="0"/>
                  <a:cs typeface="Times New Roman" pitchFamily="18" charset="0"/>
                </a:rPr>
                <a:t>Box A</a:t>
              </a:r>
              <a:endParaRPr lang="zh-TW" altLang="en-US" sz="1400" dirty="0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8243200" y="1249015"/>
              <a:ext cx="64928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>
                  <a:latin typeface="Times New Roman" pitchFamily="18" charset="0"/>
                  <a:cs typeface="Times New Roman" pitchFamily="18" charset="0"/>
                </a:rPr>
                <a:t>Box </a:t>
              </a:r>
              <a:r>
                <a:rPr lang="en-US" altLang="zh-TW" sz="1400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TW" altLang="en-US" sz="1400" dirty="0"/>
            </a:p>
          </p:txBody>
        </p:sp>
      </p:grpSp>
      <p:cxnSp>
        <p:nvCxnSpPr>
          <p:cNvPr id="1347" name="直線單箭頭接點 1346"/>
          <p:cNvCxnSpPr/>
          <p:nvPr/>
        </p:nvCxnSpPr>
        <p:spPr>
          <a:xfrm flipH="1">
            <a:off x="8155304" y="2417580"/>
            <a:ext cx="1" cy="297064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 flipH="1">
            <a:off x="8111301" y="2382389"/>
            <a:ext cx="2" cy="230962"/>
          </a:xfrm>
          <a:prstGeom prst="straightConnector1">
            <a:avLst/>
          </a:prstGeom>
          <a:ln w="381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H="1">
            <a:off x="7763235" y="2373546"/>
            <a:ext cx="36442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1" name="物件 1350"/>
          <p:cNvGraphicFramePr>
            <a:graphicFrameLocks noChangeAspect="1"/>
          </p:cNvGraphicFramePr>
          <p:nvPr>
            <p:extLst/>
          </p:nvPr>
        </p:nvGraphicFramePr>
        <p:xfrm>
          <a:off x="8195925" y="2629925"/>
          <a:ext cx="241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13" imgW="241200" imgH="164880" progId="Equation.DSMT4">
                  <p:embed/>
                </p:oleObj>
              </mc:Choice>
              <mc:Fallback>
                <p:oleObj name="Equation" r:id="rId13" imgW="2412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95925" y="2629925"/>
                        <a:ext cx="241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" name="物件 1351"/>
          <p:cNvGraphicFramePr>
            <a:graphicFrameLocks noChangeAspect="1"/>
          </p:cNvGraphicFramePr>
          <p:nvPr>
            <p:extLst/>
          </p:nvPr>
        </p:nvGraphicFramePr>
        <p:xfrm>
          <a:off x="7933501" y="2566112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15" imgW="177480" imgH="177480" progId="Equation.DSMT4">
                  <p:embed/>
                </p:oleObj>
              </mc:Choice>
              <mc:Fallback>
                <p:oleObj name="Equation" r:id="rId15" imgW="177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501" y="2566112"/>
                        <a:ext cx="1778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3" name="物件 1352"/>
          <p:cNvGraphicFramePr>
            <a:graphicFrameLocks noChangeAspect="1"/>
          </p:cNvGraphicFramePr>
          <p:nvPr>
            <p:extLst/>
          </p:nvPr>
        </p:nvGraphicFramePr>
        <p:xfrm>
          <a:off x="7380312" y="2212833"/>
          <a:ext cx="317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17" imgW="317160" imgH="241200" progId="Equation.DSMT4">
                  <p:embed/>
                </p:oleObj>
              </mc:Choice>
              <mc:Fallback>
                <p:oleObj name="Equation" r:id="rId17" imgW="317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2212833"/>
                        <a:ext cx="317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4" name="物件 1353"/>
          <p:cNvGraphicFramePr>
            <a:graphicFrameLocks noChangeAspect="1"/>
          </p:cNvGraphicFramePr>
          <p:nvPr>
            <p:extLst/>
          </p:nvPr>
        </p:nvGraphicFramePr>
        <p:xfrm>
          <a:off x="4741343" y="2323537"/>
          <a:ext cx="24876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19" imgW="1752480" imgH="431640" progId="Equation.DSMT4">
                  <p:embed/>
                </p:oleObj>
              </mc:Choice>
              <mc:Fallback>
                <p:oleObj name="Equation" r:id="rId19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343" y="2323537"/>
                        <a:ext cx="24876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向右箭號 110"/>
          <p:cNvSpPr/>
          <p:nvPr/>
        </p:nvSpPr>
        <p:spPr>
          <a:xfrm>
            <a:off x="4924553" y="3228810"/>
            <a:ext cx="36004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55" name="物件 1354"/>
          <p:cNvGraphicFramePr>
            <a:graphicFrameLocks noChangeAspect="1"/>
          </p:cNvGraphicFramePr>
          <p:nvPr>
            <p:extLst/>
          </p:nvPr>
        </p:nvGraphicFramePr>
        <p:xfrm>
          <a:off x="5491802" y="3093649"/>
          <a:ext cx="14970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21" imgW="1054080" imgH="291960" progId="Equation.DSMT4">
                  <p:embed/>
                </p:oleObj>
              </mc:Choice>
              <mc:Fallback>
                <p:oleObj name="Equation" r:id="rId21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802" y="3093649"/>
                        <a:ext cx="14970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文字方塊 112"/>
          <p:cNvSpPr txBox="1"/>
          <p:nvPr/>
        </p:nvSpPr>
        <p:spPr>
          <a:xfrm>
            <a:off x="4865803" y="3863116"/>
            <a:ext cx="42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Along the loop, energy is conserved</a:t>
            </a:r>
          </a:p>
        </p:txBody>
      </p:sp>
      <p:graphicFrame>
        <p:nvGraphicFramePr>
          <p:cNvPr id="1356" name="物件 1355"/>
          <p:cNvGraphicFramePr>
            <a:graphicFrameLocks noChangeAspect="1"/>
          </p:cNvGraphicFramePr>
          <p:nvPr>
            <p:extLst/>
          </p:nvPr>
        </p:nvGraphicFramePr>
        <p:xfrm>
          <a:off x="5228568" y="4318781"/>
          <a:ext cx="31321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23" imgW="2374560" imgH="393480" progId="Equation.DSMT4">
                  <p:embed/>
                </p:oleObj>
              </mc:Choice>
              <mc:Fallback>
                <p:oleObj name="Equation" r:id="rId23" imgW="2374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568" y="4318781"/>
                        <a:ext cx="313213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向右箭號 115"/>
          <p:cNvSpPr/>
          <p:nvPr/>
        </p:nvSpPr>
        <p:spPr>
          <a:xfrm>
            <a:off x="5911962" y="6093296"/>
            <a:ext cx="36004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58" name="物件 1357"/>
          <p:cNvGraphicFramePr>
            <a:graphicFrameLocks noChangeAspect="1"/>
          </p:cNvGraphicFramePr>
          <p:nvPr>
            <p:extLst/>
          </p:nvPr>
        </p:nvGraphicFramePr>
        <p:xfrm>
          <a:off x="6467487" y="5819062"/>
          <a:ext cx="7540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25" imgW="571320" imgH="393480" progId="Equation.DSMT4">
                  <p:embed/>
                </p:oleObj>
              </mc:Choice>
              <mc:Fallback>
                <p:oleObj name="Equation" r:id="rId25" imgW="57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87" y="5819062"/>
                        <a:ext cx="7540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9" name="文字方塊 1358"/>
          <p:cNvSpPr txBox="1"/>
          <p:nvPr/>
        </p:nvSpPr>
        <p:spPr>
          <a:xfrm>
            <a:off x="6839374" y="1190272"/>
            <a:ext cx="112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60" name="物件 1359"/>
          <p:cNvGraphicFramePr>
            <a:graphicFrameLocks noChangeAspect="1"/>
          </p:cNvGraphicFramePr>
          <p:nvPr>
            <p:extLst/>
          </p:nvPr>
        </p:nvGraphicFramePr>
        <p:xfrm>
          <a:off x="5249197" y="4937156"/>
          <a:ext cx="38560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27" imgW="2920680" imgH="482400" progId="Equation.DSMT4">
                  <p:embed/>
                </p:oleObj>
              </mc:Choice>
              <mc:Fallback>
                <p:oleObj name="Equation" r:id="rId27" imgW="2920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197" y="4937156"/>
                        <a:ext cx="385603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188426" y="3479266"/>
            <a:ext cx="90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when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5956660" y="3570076"/>
          <a:ext cx="56038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Equation" r:id="rId29" imgW="393480" imgH="177480" progId="Equation.DSMT4">
                  <p:embed/>
                </p:oleObj>
              </mc:Choice>
              <mc:Fallback>
                <p:oleObj name="Equation" r:id="rId29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660" y="3570076"/>
                        <a:ext cx="56038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664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1.2"/>
  <p:tag name="PPTVERSION" val="15"/>
  <p:tag name="TPOS" val="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8138</TotalTime>
  <Words>726</Words>
  <Application>Microsoft Office PowerPoint</Application>
  <PresentationFormat>如螢幕大小 (4:3)</PresentationFormat>
  <Paragraphs>78</Paragraphs>
  <Slides>4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Default Design</vt:lpstr>
      <vt:lpstr>Equation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Hung-Chih Kan</dc:creator>
  <cp:lastModifiedBy>wws</cp:lastModifiedBy>
  <cp:revision>108</cp:revision>
  <cp:lastPrinted>2018-08-22T04:47:46Z</cp:lastPrinted>
  <dcterms:created xsi:type="dcterms:W3CDTF">2018-08-17T11:56:31Z</dcterms:created>
  <dcterms:modified xsi:type="dcterms:W3CDTF">2018-11-07T03:12:11Z</dcterms:modified>
</cp:coreProperties>
</file>