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0" r:id="rId2"/>
    <p:sldId id="281" r:id="rId3"/>
    <p:sldId id="280" r:id="rId4"/>
    <p:sldId id="295" r:id="rId5"/>
    <p:sldId id="296" r:id="rId6"/>
    <p:sldId id="297" r:id="rId7"/>
    <p:sldId id="298" r:id="rId8"/>
  </p:sldIdLst>
  <p:sldSz cx="9144000" cy="6858000" type="screen4x3"/>
  <p:notesSz cx="6797675" cy="9928225"/>
  <p:custDataLst>
    <p:tags r:id="rId10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4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-732" y="594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7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17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1.wmf"/><Relationship Id="rId11" Type="http://schemas.openxmlformats.org/officeDocument/2006/relationships/image" Target="../media/image42.wmf"/><Relationship Id="rId5" Type="http://schemas.openxmlformats.org/officeDocument/2006/relationships/image" Target="../media/image20.wmf"/><Relationship Id="rId10" Type="http://schemas.openxmlformats.org/officeDocument/2006/relationships/image" Target="../media/image41.wmf"/><Relationship Id="rId4" Type="http://schemas.openxmlformats.org/officeDocument/2006/relationships/image" Target="../media/image18.wmf"/><Relationship Id="rId9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E2CD8-258B-4E9E-96B2-1850E4368591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B80B1-0A8A-4692-B49F-FADF4B202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4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28F1-D46A-4425-9501-245924D07EB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4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A4654-B071-4455-A8A0-62B62D61CD0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639E3-E8F0-4586-AC82-54DBF68A7EA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0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D979-3BAE-4D49-9AC7-D56AEEAE128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EF53-7ADE-4B66-A044-D8CBC06C938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696FF-D47C-4EB9-9585-ACF801DD25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7DE00-B789-42E7-80D7-1C82FEBB0F6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4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25BDF-F87B-4A6B-BC58-5C835D44FCF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0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CAD5B-2BCA-417D-BA5C-7EBF6C09CD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7F917-118B-4461-A08E-87A7187E388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BC45-9AAF-4400-9985-967121444EF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781BF-F65A-46E1-9D49-0507861925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9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4423E8-CFD0-4B40-B7EE-A664F7DB9570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6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8.jpe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3" Type="http://schemas.openxmlformats.org/officeDocument/2006/relationships/image" Target="../media/image19.jpe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8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5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44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21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2"/>
          <p:cNvGrpSpPr>
            <a:grpSpLocks/>
          </p:cNvGrpSpPr>
          <p:nvPr/>
        </p:nvGrpSpPr>
        <p:grpSpPr bwMode="auto">
          <a:xfrm>
            <a:off x="7008448" y="571022"/>
            <a:ext cx="2095500" cy="1585912"/>
            <a:chOff x="5940100" y="894450"/>
            <a:chExt cx="2312470" cy="1665485"/>
          </a:xfrm>
        </p:grpSpPr>
        <p:sp>
          <p:nvSpPr>
            <p:cNvPr id="3" name="文字方塊 3"/>
            <p:cNvSpPr txBox="1">
              <a:spLocks noChangeArrowheads="1"/>
            </p:cNvSpPr>
            <p:nvPr/>
          </p:nvSpPr>
          <p:spPr bwMode="auto">
            <a:xfrm>
              <a:off x="6432478" y="2190603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TW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文字方塊 4"/>
            <p:cNvSpPr txBox="1">
              <a:spLocks noChangeArrowheads="1"/>
            </p:cNvSpPr>
            <p:nvPr/>
          </p:nvSpPr>
          <p:spPr bwMode="auto">
            <a:xfrm>
              <a:off x="7965312" y="1772856"/>
              <a:ext cx="2872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TW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文字方塊 5"/>
            <p:cNvSpPr txBox="1">
              <a:spLocks noChangeArrowheads="1"/>
            </p:cNvSpPr>
            <p:nvPr/>
          </p:nvSpPr>
          <p:spPr bwMode="auto">
            <a:xfrm>
              <a:off x="6732559" y="894450"/>
              <a:ext cx="274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TW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6"/>
            <p:cNvSpPr/>
            <p:nvPr/>
          </p:nvSpPr>
          <p:spPr>
            <a:xfrm rot="5400000">
              <a:off x="7107005" y="1553201"/>
              <a:ext cx="833576" cy="5956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" name="矩形 7"/>
            <p:cNvSpPr/>
            <p:nvPr/>
          </p:nvSpPr>
          <p:spPr>
            <a:xfrm rot="9284353">
              <a:off x="5940100" y="2119807"/>
              <a:ext cx="833891" cy="58351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8" name="直線單箭頭接點 8"/>
            <p:cNvCxnSpPr/>
            <p:nvPr/>
          </p:nvCxnSpPr>
          <p:spPr>
            <a:xfrm flipH="1">
              <a:off x="6146821" y="1609658"/>
              <a:ext cx="1769390" cy="8319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9"/>
            <p:cNvCxnSpPr/>
            <p:nvPr/>
          </p:nvCxnSpPr>
          <p:spPr>
            <a:xfrm rot="16200000">
              <a:off x="6344476" y="1773039"/>
              <a:ext cx="157379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10"/>
            <p:cNvCxnSpPr/>
            <p:nvPr/>
          </p:nvCxnSpPr>
          <p:spPr>
            <a:xfrm>
              <a:off x="6446391" y="1979766"/>
              <a:ext cx="15749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1"/>
            <p:cNvSpPr txBox="1">
              <a:spLocks noChangeArrowheads="1"/>
            </p:cNvSpPr>
            <p:nvPr/>
          </p:nvSpPr>
          <p:spPr bwMode="auto">
            <a:xfrm>
              <a:off x="6055166" y="1815675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文字方塊 12"/>
            <p:cNvSpPr txBox="1">
              <a:spLocks noChangeArrowheads="1"/>
            </p:cNvSpPr>
            <p:nvPr/>
          </p:nvSpPr>
          <p:spPr bwMode="auto">
            <a:xfrm>
              <a:off x="6776331" y="1552438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TW" altLang="en-US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文字方塊 13"/>
            <p:cNvSpPr txBox="1">
              <a:spLocks noChangeArrowheads="1"/>
            </p:cNvSpPr>
            <p:nvPr/>
          </p:nvSpPr>
          <p:spPr bwMode="auto">
            <a:xfrm>
              <a:off x="7524477" y="1333682"/>
              <a:ext cx="2872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TW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4"/>
            <p:cNvSpPr/>
            <p:nvPr/>
          </p:nvSpPr>
          <p:spPr>
            <a:xfrm>
              <a:off x="6712676" y="1944756"/>
              <a:ext cx="833891" cy="5835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15" name="文字方塊 15"/>
          <p:cNvSpPr txBox="1">
            <a:spLocks noChangeArrowheads="1"/>
          </p:cNvSpPr>
          <p:nvPr/>
        </p:nvSpPr>
        <p:spPr bwMode="auto">
          <a:xfrm>
            <a:off x="246691" y="991150"/>
            <a:ext cx="6811963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/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2. As 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shown in Fig. </a:t>
            </a:r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three thin rods,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 are joined together such that rod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 is parallel to the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-axis, rod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 lies on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-axis with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-axis passing its mid-point, and rod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 is parallel to the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-axis. Each rod has the same mass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 and length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, what would be the moment of inertia if the joined rod structure rotates around the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-axis?  (Assume the radius of the rod is nearly zero)</a:t>
            </a:r>
            <a:endParaRPr lang="zh-TW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56"/>
          <p:cNvSpPr txBox="1">
            <a:spLocks noChangeArrowheads="1"/>
          </p:cNvSpPr>
          <p:nvPr/>
        </p:nvSpPr>
        <p:spPr bwMode="auto">
          <a:xfrm>
            <a:off x="8225903" y="1952885"/>
            <a:ext cx="66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873" y="16650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Homework 8 (Chap 10)</a:t>
            </a:r>
          </a:p>
          <a:p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1918" y="504505"/>
            <a:ext cx="86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en-US" altLang="zh-TW" dirty="0" err="1" smtClean="0"/>
              <a:t>Gioncoli</a:t>
            </a:r>
            <a:r>
              <a:rPr lang="en-US" altLang="zh-TW" dirty="0" smtClean="0"/>
              <a:t> Textbook, problem 86. page 281</a:t>
            </a:r>
            <a:endParaRPr lang="zh-TW" altLang="en-US" dirty="0"/>
          </a:p>
        </p:txBody>
      </p:sp>
      <p:sp>
        <p:nvSpPr>
          <p:cNvPr id="37" name="Rectangle 6"/>
          <p:cNvSpPr/>
          <p:nvPr/>
        </p:nvSpPr>
        <p:spPr>
          <a:xfrm>
            <a:off x="67938" y="2632329"/>
            <a:ext cx="76218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lvl="0" indent="-2714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3.</a:t>
            </a:r>
            <a:r>
              <a:rPr kumimoji="1" lang="zh-TW" altLang="en-US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A </a:t>
            </a:r>
            <a:r>
              <a:rPr kumimoji="1" lang="en-US" altLang="zh-TW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marble of mass </a:t>
            </a:r>
            <a:r>
              <a:rPr kumimoji="1" lang="en-US" altLang="zh-TW" i="1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m</a:t>
            </a:r>
            <a:r>
              <a:rPr kumimoji="1" lang="en-US" altLang="zh-TW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 and </a:t>
            </a:r>
            <a:r>
              <a:rPr kumimoji="1" lang="en-US" altLang="zh-TW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radius  </a:t>
            </a:r>
            <a:r>
              <a:rPr kumimoji="1" lang="en-US" altLang="zh-TW" i="1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r</a:t>
            </a:r>
            <a:r>
              <a:rPr kumimoji="1" lang="en-US" altLang="zh-TW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 rolls </a:t>
            </a:r>
            <a:r>
              <a:rPr kumimoji="1" lang="en-US" altLang="zh-TW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along the looped rough track of </a:t>
            </a:r>
            <a:r>
              <a:rPr kumimoji="1" lang="zh-TW" altLang="en-US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Fig. 2 below.</a:t>
            </a:r>
            <a:r>
              <a:rPr kumimoji="1" lang="en-US" altLang="zh-TW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What </a:t>
            </a:r>
            <a:r>
              <a:rPr kumimoji="1" lang="en-US" altLang="zh-TW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is the minimum value of the vertical height </a:t>
            </a:r>
            <a:r>
              <a:rPr kumimoji="1" lang="en-US" altLang="zh-TW" b="1" i="1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h</a:t>
            </a:r>
            <a:r>
              <a:rPr kumimoji="1" lang="en-US" altLang="zh-TW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 that the marble must drop </a:t>
            </a:r>
            <a:r>
              <a:rPr kumimoji="1" lang="en-US" altLang="zh-TW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if it </a:t>
            </a:r>
            <a:r>
              <a:rPr kumimoji="1" lang="en-US" altLang="zh-TW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is to </a:t>
            </a:r>
            <a:r>
              <a:rPr kumimoji="1" lang="en-US" altLang="zh-TW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reach the highest </a:t>
            </a:r>
            <a:r>
              <a:rPr kumimoji="1" lang="en-US" altLang="zh-TW" dirty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point of the loop without leaving the track?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rgbClr val="000000"/>
                </a:solidFill>
                <a:latin typeface="Times New Roman"/>
                <a:ea typeface="新細明體" pitchFamily="18" charset="-120"/>
                <a:cs typeface="Times New Roman"/>
              </a:rPr>
              <a:t>   </a:t>
            </a:r>
            <a:endParaRPr lang="zh-TW" altLang="en-US" dirty="0">
              <a:latin typeface="Times New Roman"/>
              <a:cs typeface="Times New Roman"/>
            </a:endParaRPr>
          </a:p>
        </p:txBody>
      </p:sp>
      <p:pic>
        <p:nvPicPr>
          <p:cNvPr id="38" name="Picture 2" descr="Figure_10_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05" y="4738940"/>
            <a:ext cx="3439595" cy="199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群組 6"/>
          <p:cNvGrpSpPr/>
          <p:nvPr/>
        </p:nvGrpSpPr>
        <p:grpSpPr>
          <a:xfrm>
            <a:off x="271918" y="3837725"/>
            <a:ext cx="7776864" cy="923330"/>
            <a:chOff x="611560" y="1628507"/>
            <a:chExt cx="7776864" cy="923330"/>
          </a:xfrm>
        </p:grpSpPr>
        <p:sp>
          <p:nvSpPr>
            <p:cNvPr id="40" name="矩形 5"/>
            <p:cNvSpPr/>
            <p:nvPr/>
          </p:nvSpPr>
          <p:spPr>
            <a:xfrm>
              <a:off x="611560" y="1628507"/>
              <a:ext cx="777686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>
                  <a:latin typeface="Times New Roman"/>
                  <a:cs typeface="Times New Roman"/>
                </a:rPr>
                <a:t>(</a:t>
              </a:r>
              <a:r>
                <a:rPr lang="en-US" altLang="zh-TW" i="1" dirty="0">
                  <a:latin typeface="Times New Roman"/>
                  <a:cs typeface="Times New Roman"/>
                </a:rPr>
                <a:t>a</a:t>
              </a:r>
              <a:r>
                <a:rPr lang="en-US" altLang="zh-TW" dirty="0">
                  <a:latin typeface="Times New Roman"/>
                  <a:cs typeface="Times New Roman"/>
                </a:rPr>
                <a:t>) </a:t>
              </a:r>
              <a:r>
                <a:rPr kumimoji="1" lang="en-US" altLang="zh-TW" dirty="0">
                  <a:solidFill>
                    <a:srgbClr val="000000"/>
                  </a:solidFill>
                  <a:latin typeface="Times New Roman"/>
                  <a:ea typeface="新細明體" pitchFamily="18" charset="-120"/>
                  <a:cs typeface="Times New Roman"/>
                </a:rPr>
                <a:t>Assume </a:t>
              </a:r>
              <a:r>
                <a:rPr lang="en-US" altLang="zh-TW" dirty="0">
                  <a:latin typeface="Times New Roman"/>
                  <a:cs typeface="Times New Roman"/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latin typeface="Times New Roman"/>
                  <a:cs typeface="Times New Roman"/>
                </a:rPr>
                <a:t>(</a:t>
              </a:r>
              <a:r>
                <a:rPr lang="en-US" altLang="zh-TW" i="1" dirty="0">
                  <a:latin typeface="Times New Roman"/>
                  <a:cs typeface="Times New Roman"/>
                </a:rPr>
                <a:t>b</a:t>
              </a:r>
              <a:r>
                <a:rPr lang="en-US" altLang="zh-TW" dirty="0">
                  <a:latin typeface="Times New Roman"/>
                  <a:cs typeface="Times New Roman"/>
                </a:rPr>
                <a:t>) do not make this assumption. Ignore frictional losses.</a:t>
              </a:r>
              <a:endParaRPr lang="zh-TW" altLang="zh-TW" dirty="0">
                <a:latin typeface="Times New Roman"/>
                <a:cs typeface="Times New Roman"/>
              </a:endParaRPr>
            </a:p>
            <a:p>
              <a:endParaRPr lang="zh-TW" altLang="en-US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41" name="物件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159641"/>
                </p:ext>
              </p:extLst>
            </p:nvPr>
          </p:nvGraphicFramePr>
          <p:xfrm>
            <a:off x="1802855" y="1649441"/>
            <a:ext cx="725487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" name="Equation" r:id="rId4" imgW="431800" imgH="165100" progId="Equation.DSMT4">
                    <p:embed/>
                  </p:oleObj>
                </mc:Choice>
                <mc:Fallback>
                  <p:oleObj name="Equation" r:id="rId4" imgW="4318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2855" y="1649441"/>
                          <a:ext cx="725487" cy="2825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Rectangle 35"/>
          <p:cNvSpPr/>
          <p:nvPr/>
        </p:nvSpPr>
        <p:spPr>
          <a:xfrm>
            <a:off x="5492699" y="592421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649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29" y="140332"/>
            <a:ext cx="8677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/>
            <a:r>
              <a:rPr lang="en-US" altLang="zh-TW" dirty="0" smtClean="0"/>
              <a:t>86. A </a:t>
            </a:r>
            <a:r>
              <a:rPr lang="en-US" altLang="zh-TW" dirty="0"/>
              <a:t>cyclist accelerates from rest at a rate of  </a:t>
            </a:r>
            <a:r>
              <a:rPr lang="en-US" altLang="zh-TW" dirty="0" smtClean="0"/>
              <a:t>1m/sec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How fast will a point at the top of the rim of the </a:t>
            </a:r>
            <a:r>
              <a:rPr lang="en-US" altLang="zh-TW" dirty="0" smtClean="0"/>
              <a:t>tire (diameter = 68cm)  </a:t>
            </a:r>
            <a:r>
              <a:rPr lang="en-US" altLang="zh-TW" dirty="0"/>
              <a:t>be moving after 2.5 s? [Hint: At any moment, the lowest point on the tire is in contact with the ground and is at rest — see Fig. 10–63.]</a:t>
            </a:r>
            <a:endParaRPr lang="zh-TW" altLang="en-US" dirty="0"/>
          </a:p>
        </p:txBody>
      </p:sp>
      <p:pic>
        <p:nvPicPr>
          <p:cNvPr id="15366" name="Picture 6" descr="Figure_10_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60" y="1225550"/>
            <a:ext cx="4544369" cy="196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9624" y="1380565"/>
            <a:ext cx="5154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Assume that the velocity of the bike is </a:t>
            </a:r>
            <a:r>
              <a:rPr lang="en-US" altLang="zh-TW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/>
              <a:t>, and the velocity at the top of the rim of the tire is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/>
              <a:t>, since the wheel execute pure rotation, therefore  </a:t>
            </a:r>
            <a:endParaRPr lang="zh-TW" alt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608146"/>
              </p:ext>
            </p:extLst>
          </p:nvPr>
        </p:nvGraphicFramePr>
        <p:xfrm>
          <a:off x="604838" y="2411413"/>
          <a:ext cx="15224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2" name="Equation" r:id="rId4" imgW="774360" imgH="228600" progId="Equation.DSMT4">
                  <p:embed/>
                </p:oleObj>
              </mc:Choice>
              <mc:Fallback>
                <p:oleObj name="Equation" r:id="rId4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4838" y="2411413"/>
                        <a:ext cx="15224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5836" y="3191436"/>
            <a:ext cx="515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,where </a:t>
            </a:r>
            <a:r>
              <a:rPr lang="en-US" altLang="zh-TW" b="1" i="1" dirty="0" smtClean="0">
                <a:latin typeface="Symbol" panose="05050102010706020507" pitchFamily="18" charset="2"/>
              </a:rPr>
              <a:t>w </a:t>
            </a:r>
            <a:r>
              <a:rPr lang="en-US" altLang="zh-TW" dirty="0" smtClean="0"/>
              <a:t>is the angular speed of the wheel rotation, and R=0.68 m the radius of the wheel.</a:t>
            </a:r>
          </a:p>
          <a:p>
            <a:r>
              <a:rPr lang="en-US" altLang="zh-TW" dirty="0" smtClean="0"/>
              <a:t>Since the acceleration a of the bike is  1m/sec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we have </a:t>
            </a:r>
            <a:endParaRPr lang="zh-TW" alt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3944"/>
              </p:ext>
            </p:extLst>
          </p:nvPr>
        </p:nvGraphicFramePr>
        <p:xfrm>
          <a:off x="493713" y="4544546"/>
          <a:ext cx="3321051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3" name="Equation" r:id="rId6" imgW="1688760" imgH="228600" progId="Equation.DSMT4">
                  <p:embed/>
                </p:oleObj>
              </mc:Choice>
              <mc:Fallback>
                <p:oleObj name="Equation" r:id="rId6" imgW="1688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713" y="4544546"/>
                        <a:ext cx="3321051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911435"/>
              </p:ext>
            </p:extLst>
          </p:nvPr>
        </p:nvGraphicFramePr>
        <p:xfrm>
          <a:off x="2472205" y="2374713"/>
          <a:ext cx="12461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4" name="Equation" r:id="rId8" imgW="634680" imgH="228600" progId="Equation.DSMT4">
                  <p:embed/>
                </p:oleObj>
              </mc:Choice>
              <mc:Fallback>
                <p:oleObj name="Equation" r:id="rId8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2205" y="2374713"/>
                        <a:ext cx="1246188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15482"/>
              </p:ext>
            </p:extLst>
          </p:nvPr>
        </p:nvGraphicFramePr>
        <p:xfrm>
          <a:off x="687201" y="2814731"/>
          <a:ext cx="1247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5" name="Equation" r:id="rId10" imgW="634680" imgH="228600" progId="Equation.DSMT4">
                  <p:embed/>
                </p:oleObj>
              </mc:Choice>
              <mc:Fallback>
                <p:oleObj name="Equation" r:id="rId10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7201" y="2814731"/>
                        <a:ext cx="12477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582367"/>
              </p:ext>
            </p:extLst>
          </p:nvPr>
        </p:nvGraphicFramePr>
        <p:xfrm>
          <a:off x="452531" y="5028266"/>
          <a:ext cx="27209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" name="Equation" r:id="rId12" imgW="1384200" imgH="228600" progId="Equation.DSMT4">
                  <p:embed/>
                </p:oleObj>
              </mc:Choice>
              <mc:Fallback>
                <p:oleObj name="Equation" r:id="rId12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2531" y="5028266"/>
                        <a:ext cx="2720975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4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2"/>
          <p:cNvGrpSpPr>
            <a:grpSpLocks/>
          </p:cNvGrpSpPr>
          <p:nvPr/>
        </p:nvGrpSpPr>
        <p:grpSpPr bwMode="auto">
          <a:xfrm>
            <a:off x="7008448" y="571022"/>
            <a:ext cx="2095500" cy="1585912"/>
            <a:chOff x="5940100" y="894450"/>
            <a:chExt cx="2312470" cy="1665485"/>
          </a:xfrm>
        </p:grpSpPr>
        <p:sp>
          <p:nvSpPr>
            <p:cNvPr id="3" name="文字方塊 3"/>
            <p:cNvSpPr txBox="1">
              <a:spLocks noChangeArrowheads="1"/>
            </p:cNvSpPr>
            <p:nvPr/>
          </p:nvSpPr>
          <p:spPr bwMode="auto">
            <a:xfrm>
              <a:off x="6432478" y="2190603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TW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文字方塊 4"/>
            <p:cNvSpPr txBox="1">
              <a:spLocks noChangeArrowheads="1"/>
            </p:cNvSpPr>
            <p:nvPr/>
          </p:nvSpPr>
          <p:spPr bwMode="auto">
            <a:xfrm>
              <a:off x="7965312" y="1772856"/>
              <a:ext cx="2872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TW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文字方塊 5"/>
            <p:cNvSpPr txBox="1">
              <a:spLocks noChangeArrowheads="1"/>
            </p:cNvSpPr>
            <p:nvPr/>
          </p:nvSpPr>
          <p:spPr bwMode="auto">
            <a:xfrm>
              <a:off x="6732559" y="894450"/>
              <a:ext cx="274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TW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6"/>
            <p:cNvSpPr/>
            <p:nvPr/>
          </p:nvSpPr>
          <p:spPr>
            <a:xfrm rot="5400000">
              <a:off x="7107005" y="1553201"/>
              <a:ext cx="833576" cy="5956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" name="矩形 7"/>
            <p:cNvSpPr/>
            <p:nvPr/>
          </p:nvSpPr>
          <p:spPr>
            <a:xfrm rot="9284353">
              <a:off x="5940100" y="2119807"/>
              <a:ext cx="833891" cy="58351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8" name="直線單箭頭接點 8"/>
            <p:cNvCxnSpPr/>
            <p:nvPr/>
          </p:nvCxnSpPr>
          <p:spPr>
            <a:xfrm flipH="1">
              <a:off x="6146821" y="1609658"/>
              <a:ext cx="1769390" cy="8319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9"/>
            <p:cNvCxnSpPr/>
            <p:nvPr/>
          </p:nvCxnSpPr>
          <p:spPr>
            <a:xfrm rot="16200000">
              <a:off x="6344476" y="1773039"/>
              <a:ext cx="157379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10"/>
            <p:cNvCxnSpPr/>
            <p:nvPr/>
          </p:nvCxnSpPr>
          <p:spPr>
            <a:xfrm>
              <a:off x="6446391" y="1979766"/>
              <a:ext cx="15749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1"/>
            <p:cNvSpPr txBox="1">
              <a:spLocks noChangeArrowheads="1"/>
            </p:cNvSpPr>
            <p:nvPr/>
          </p:nvSpPr>
          <p:spPr bwMode="auto">
            <a:xfrm>
              <a:off x="6055166" y="1815675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文字方塊 12"/>
            <p:cNvSpPr txBox="1">
              <a:spLocks noChangeArrowheads="1"/>
            </p:cNvSpPr>
            <p:nvPr/>
          </p:nvSpPr>
          <p:spPr bwMode="auto">
            <a:xfrm>
              <a:off x="6776331" y="1552438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TW" altLang="en-US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文字方塊 13"/>
            <p:cNvSpPr txBox="1">
              <a:spLocks noChangeArrowheads="1"/>
            </p:cNvSpPr>
            <p:nvPr/>
          </p:nvSpPr>
          <p:spPr bwMode="auto">
            <a:xfrm>
              <a:off x="7524477" y="1333682"/>
              <a:ext cx="2872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i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TW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4"/>
            <p:cNvSpPr/>
            <p:nvPr/>
          </p:nvSpPr>
          <p:spPr>
            <a:xfrm>
              <a:off x="6712676" y="1944756"/>
              <a:ext cx="833891" cy="5835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15" name="文字方塊 15"/>
          <p:cNvSpPr txBox="1">
            <a:spLocks noChangeArrowheads="1"/>
          </p:cNvSpPr>
          <p:nvPr/>
        </p:nvSpPr>
        <p:spPr bwMode="auto">
          <a:xfrm>
            <a:off x="149872" y="158212"/>
            <a:ext cx="6811963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/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2. As 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shown in Fig. </a:t>
            </a:r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three thin rods,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 are joined together such that rod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 is parallel to the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-axis, rod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 lies on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-axis with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-axis passing its mid-point, and rod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 is parallel to the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-axis. Each rod has the same mass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 and length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, what would be the moment of inertia if the joined rod structure rotates around the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-axis?  (Assume the radius of the rod is nearly zero)</a:t>
            </a:r>
            <a:endParaRPr lang="zh-TW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56"/>
          <p:cNvSpPr txBox="1">
            <a:spLocks noChangeArrowheads="1"/>
          </p:cNvSpPr>
          <p:nvPr/>
        </p:nvSpPr>
        <p:spPr bwMode="auto">
          <a:xfrm>
            <a:off x="8225903" y="1952885"/>
            <a:ext cx="66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物件 13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633487"/>
              </p:ext>
            </p:extLst>
          </p:nvPr>
        </p:nvGraphicFramePr>
        <p:xfrm>
          <a:off x="471488" y="1899108"/>
          <a:ext cx="2049074" cy="46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2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899108"/>
                        <a:ext cx="2049074" cy="467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13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602752"/>
              </p:ext>
            </p:extLst>
          </p:nvPr>
        </p:nvGraphicFramePr>
        <p:xfrm>
          <a:off x="547688" y="2445267"/>
          <a:ext cx="37099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3" name="Equation" r:id="rId5" imgW="1815840" imgH="1104840" progId="Equation.DSMT4">
                  <p:embed/>
                </p:oleObj>
              </mc:Choice>
              <mc:Fallback>
                <p:oleObj name="Equation" r:id="rId5" imgW="181584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445267"/>
                        <a:ext cx="3709988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13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82230"/>
              </p:ext>
            </p:extLst>
          </p:nvPr>
        </p:nvGraphicFramePr>
        <p:xfrm>
          <a:off x="534988" y="4784725"/>
          <a:ext cx="19970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4" name="Equation" r:id="rId7" imgW="977760" imgH="419040" progId="Equation.DSMT4">
                  <p:embed/>
                </p:oleObj>
              </mc:Choice>
              <mc:Fallback>
                <p:oleObj name="Equation" r:id="rId7" imgW="977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784725"/>
                        <a:ext cx="19970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13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67119"/>
              </p:ext>
            </p:extLst>
          </p:nvPr>
        </p:nvGraphicFramePr>
        <p:xfrm>
          <a:off x="4859767" y="2484954"/>
          <a:ext cx="332105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5" name="Equation" r:id="rId9" imgW="1625400" imgH="1066680" progId="Equation.DSMT4">
                  <p:embed/>
                </p:oleObj>
              </mc:Choice>
              <mc:Fallback>
                <p:oleObj name="Equation" r:id="rId9" imgW="16254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767" y="2484954"/>
                        <a:ext cx="332105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13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51651"/>
              </p:ext>
            </p:extLst>
          </p:nvPr>
        </p:nvGraphicFramePr>
        <p:xfrm>
          <a:off x="4792298" y="4678803"/>
          <a:ext cx="32940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" name="Equation" r:id="rId11" imgW="1612800" imgH="393480" progId="Equation.DSMT4">
                  <p:embed/>
                </p:oleObj>
              </mc:Choice>
              <mc:Fallback>
                <p:oleObj name="Equation" r:id="rId11" imgW="1612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298" y="4678803"/>
                        <a:ext cx="329406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11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0373" y="44624"/>
            <a:ext cx="90261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 smtClean="0">
                <a:solidFill>
                  <a:prstClr val="black"/>
                </a:solidFill>
                <a:cs typeface="Times New Roman" pitchFamily="18" charset="0"/>
              </a:rPr>
              <a:t>HW8-3 </a:t>
            </a:r>
            <a:r>
              <a:rPr lang="en-US" altLang="zh-TW" sz="1800" dirty="0">
                <a:solidFill>
                  <a:prstClr val="black"/>
                </a:solidFill>
                <a:cs typeface="Times New Roman" pitchFamily="18" charset="0"/>
              </a:rPr>
              <a:t>: </a:t>
            </a:r>
            <a:endParaRPr lang="en-US" altLang="zh-TW" sz="1800" b="0" kern="100" dirty="0" smtClean="0">
              <a:solidFill>
                <a:prstClr val="black"/>
              </a:solidFill>
              <a:latin typeface="Calibri" panose="020F0502020204030204" pitchFamily="34" charset="0"/>
              <a:ea typeface="新細明體"/>
              <a:cs typeface="Times New Roman" panose="02020603050405020304" pitchFamily="18" charset="0"/>
            </a:endParaRPr>
          </a:p>
          <a:p>
            <a:r>
              <a:rPr kumimoji="1" lang="zh-TW" altLang="en-US" sz="1800" b="0" dirty="0" smtClean="0">
                <a:solidFill>
                  <a:srgbClr val="000000"/>
                </a:solidFill>
                <a:cs typeface="Times New Roman" pitchFamily="18" charset="0"/>
              </a:rPr>
              <a:t>    </a:t>
            </a:r>
            <a:r>
              <a:rPr kumimoji="1" lang="en-US" altLang="zh-TW" sz="1800" b="0" dirty="0" smtClean="0">
                <a:solidFill>
                  <a:srgbClr val="000000"/>
                </a:solidFill>
                <a:latin typeface="Calibri"/>
                <a:cs typeface="Times New Roman" pitchFamily="18" charset="0"/>
              </a:rPr>
              <a:t>A </a:t>
            </a:r>
            <a:r>
              <a:rPr kumimoji="1" lang="en-US" altLang="zh-TW" sz="1800" b="0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marble of mass </a:t>
            </a:r>
            <a:r>
              <a:rPr kumimoji="1" lang="en-US" altLang="zh-TW" sz="1800" b="0" i="1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m</a:t>
            </a:r>
            <a:r>
              <a:rPr kumimoji="1" lang="en-US" altLang="zh-TW" sz="1800" b="0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 and </a:t>
            </a:r>
            <a:r>
              <a:rPr kumimoji="1" lang="en-US" altLang="zh-TW" sz="1800" b="0" dirty="0" smtClean="0">
                <a:solidFill>
                  <a:srgbClr val="000000"/>
                </a:solidFill>
                <a:latin typeface="Calibri"/>
                <a:cs typeface="Times New Roman" pitchFamily="18" charset="0"/>
              </a:rPr>
              <a:t>radius  </a:t>
            </a:r>
            <a:r>
              <a:rPr kumimoji="1" lang="en-US" altLang="zh-TW" sz="1800" b="0" i="1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r</a:t>
            </a:r>
            <a:r>
              <a:rPr kumimoji="1" lang="en-US" altLang="zh-TW" sz="1800" b="0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 </a:t>
            </a:r>
            <a:r>
              <a:rPr kumimoji="1" lang="en-US" altLang="zh-TW" sz="1800" b="0" dirty="0" smtClean="0">
                <a:solidFill>
                  <a:srgbClr val="000000"/>
                </a:solidFill>
                <a:latin typeface="Calibri"/>
                <a:cs typeface="Times New Roman" pitchFamily="18" charset="0"/>
              </a:rPr>
              <a:t> rolls </a:t>
            </a:r>
            <a:r>
              <a:rPr kumimoji="1" lang="en-US" altLang="zh-TW" sz="1800" b="0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along the looped rough track of </a:t>
            </a:r>
            <a:r>
              <a:rPr kumimoji="1" lang="zh-TW" altLang="en-US" sz="1800" b="0" dirty="0" smtClean="0">
                <a:solidFill>
                  <a:srgbClr val="000000"/>
                </a:solidFill>
                <a:latin typeface="Calibri"/>
                <a:cs typeface="Times New Roman" pitchFamily="18" charset="0"/>
              </a:rPr>
              <a:t> </a:t>
            </a:r>
            <a:r>
              <a:rPr kumimoji="1" lang="en-US" altLang="zh-TW" sz="1800" b="0" dirty="0" smtClean="0">
                <a:solidFill>
                  <a:srgbClr val="000000"/>
                </a:solidFill>
                <a:latin typeface="Calibri"/>
                <a:cs typeface="Times New Roman" pitchFamily="18" charset="0"/>
              </a:rPr>
              <a:t>Fig.</a:t>
            </a:r>
          </a:p>
          <a:p>
            <a:r>
              <a:rPr kumimoji="1" lang="en-US" altLang="zh-TW" sz="1800" b="0" dirty="0" smtClean="0">
                <a:solidFill>
                  <a:srgbClr val="000000"/>
                </a:solidFill>
                <a:latin typeface="Calibri"/>
                <a:cs typeface="Times New Roman" pitchFamily="18" charset="0"/>
              </a:rPr>
              <a:t>    What </a:t>
            </a:r>
            <a:r>
              <a:rPr kumimoji="1" lang="en-US" altLang="zh-TW" sz="1800" b="0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is the minimum value of the vertical height </a:t>
            </a:r>
            <a:r>
              <a:rPr kumimoji="1" lang="en-US" altLang="zh-TW" sz="1800" b="0" i="1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h</a:t>
            </a:r>
            <a:r>
              <a:rPr kumimoji="1" lang="en-US" altLang="zh-TW" sz="1800" b="0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 that the marble must drop if it is to </a:t>
            </a:r>
            <a:endParaRPr kumimoji="1" lang="en-US" altLang="zh-TW" sz="1800" b="0" dirty="0" smtClean="0">
              <a:solidFill>
                <a:srgbClr val="000000"/>
              </a:solidFill>
              <a:latin typeface="Calibri"/>
              <a:cs typeface="Times New Roman" pitchFamily="18" charset="0"/>
            </a:endParaRPr>
          </a:p>
          <a:p>
            <a:r>
              <a:rPr kumimoji="1" lang="en-US" altLang="zh-TW" sz="1800" b="0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 </a:t>
            </a:r>
            <a:r>
              <a:rPr kumimoji="1" lang="en-US" altLang="zh-TW" sz="1800" b="0" dirty="0" smtClean="0">
                <a:solidFill>
                  <a:srgbClr val="000000"/>
                </a:solidFill>
                <a:latin typeface="Calibri"/>
                <a:cs typeface="Times New Roman" pitchFamily="18" charset="0"/>
              </a:rPr>
              <a:t>reach the highest </a:t>
            </a:r>
            <a:r>
              <a:rPr kumimoji="1" lang="en-US" altLang="zh-TW" sz="1800" b="0" dirty="0">
                <a:solidFill>
                  <a:srgbClr val="000000"/>
                </a:solidFill>
                <a:latin typeface="Calibri"/>
                <a:cs typeface="Times New Roman" pitchFamily="18" charset="0"/>
              </a:rPr>
              <a:t>point of the loop without leaving the track? </a:t>
            </a:r>
          </a:p>
          <a:p>
            <a:r>
              <a:rPr kumimoji="1" lang="en-US" altLang="zh-TW" sz="1800" b="0" dirty="0" smtClean="0">
                <a:solidFill>
                  <a:srgbClr val="000000"/>
                </a:solidFill>
                <a:latin typeface="Calibri"/>
                <a:cs typeface="Times New Roman" pitchFamily="18" charset="0"/>
              </a:rPr>
              <a:t>   </a:t>
            </a:r>
            <a:endParaRPr lang="zh-TW" altLang="en-US" sz="18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 descr="Figure_10_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123529"/>
            <a:ext cx="3888432" cy="22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496" y="1196752"/>
            <a:ext cx="7776864" cy="923330"/>
            <a:chOff x="539552" y="1628507"/>
            <a:chExt cx="7776864" cy="923330"/>
          </a:xfrm>
        </p:grpSpPr>
        <p:sp>
          <p:nvSpPr>
            <p:cNvPr id="6" name="矩形 5"/>
            <p:cNvSpPr/>
            <p:nvPr/>
          </p:nvSpPr>
          <p:spPr>
            <a:xfrm>
              <a:off x="539552" y="1628507"/>
              <a:ext cx="777686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800" b="0" dirty="0">
                  <a:solidFill>
                    <a:prstClr val="black"/>
                  </a:solidFill>
                  <a:latin typeface="Calibri"/>
                </a:rPr>
                <a:t>(</a:t>
              </a:r>
              <a:r>
                <a:rPr lang="en-US" altLang="zh-TW" sz="1800" b="0" i="1" dirty="0">
                  <a:solidFill>
                    <a:prstClr val="black"/>
                  </a:solidFill>
                  <a:latin typeface="Calibri"/>
                </a:rPr>
                <a:t>a</a:t>
              </a:r>
              <a:r>
                <a:rPr lang="en-US" altLang="zh-TW" sz="1800" b="0" dirty="0">
                  <a:solidFill>
                    <a:prstClr val="black"/>
                  </a:solidFill>
                  <a:latin typeface="Calibri"/>
                </a:rPr>
                <a:t>) </a:t>
              </a:r>
              <a:r>
                <a:rPr kumimoji="1" lang="en-US" altLang="zh-TW" sz="1800" b="0" dirty="0">
                  <a:solidFill>
                    <a:srgbClr val="000000"/>
                  </a:solidFill>
                  <a:latin typeface="Calibri"/>
                  <a:cs typeface="Times New Roman" pitchFamily="18" charset="0"/>
                </a:rPr>
                <a:t>Assume </a:t>
              </a:r>
              <a:r>
                <a:rPr lang="en-US" altLang="zh-TW" sz="1800" b="0" dirty="0">
                  <a:solidFill>
                    <a:prstClr val="black"/>
                  </a:solidFill>
                  <a:latin typeface="Calibri"/>
                </a:rPr>
                <a:t> </a:t>
              </a:r>
            </a:p>
            <a:p>
              <a:r>
                <a:rPr lang="en-US" altLang="zh-TW" sz="1800" b="0" dirty="0" smtClean="0">
                  <a:solidFill>
                    <a:prstClr val="black"/>
                  </a:solidFill>
                  <a:latin typeface="Calibri"/>
                </a:rPr>
                <a:t>(</a:t>
              </a:r>
              <a:r>
                <a:rPr lang="en-US" altLang="zh-TW" sz="1800" b="0" i="1" dirty="0">
                  <a:solidFill>
                    <a:prstClr val="black"/>
                  </a:solidFill>
                  <a:latin typeface="Calibri"/>
                </a:rPr>
                <a:t>b</a:t>
              </a:r>
              <a:r>
                <a:rPr lang="en-US" altLang="zh-TW" sz="1800" b="0" dirty="0">
                  <a:solidFill>
                    <a:prstClr val="black"/>
                  </a:solidFill>
                  <a:latin typeface="Calibri"/>
                </a:rPr>
                <a:t>) do not make this assumption. Ignore frictional losses.</a:t>
              </a:r>
              <a:endParaRPr lang="zh-TW" altLang="zh-TW" sz="1800" b="0" dirty="0">
                <a:solidFill>
                  <a:prstClr val="black"/>
                </a:solidFill>
                <a:latin typeface="Calibri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5" name="物件 4"/>
            <p:cNvGraphicFramePr>
              <a:graphicFrameLocks noChangeAspect="1"/>
            </p:cNvGraphicFramePr>
            <p:nvPr>
              <p:extLst/>
            </p:nvPr>
          </p:nvGraphicFramePr>
          <p:xfrm>
            <a:off x="1731194" y="1628730"/>
            <a:ext cx="766762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2" name="Equation" r:id="rId4" imgW="457200" imgH="164880" progId="Equation.DSMT4">
                    <p:embed/>
                  </p:oleObj>
                </mc:Choice>
                <mc:Fallback>
                  <p:oleObj name="Equation" r:id="rId4" imgW="4572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194" y="1628730"/>
                          <a:ext cx="766762" cy="2825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群組 7"/>
          <p:cNvGrpSpPr/>
          <p:nvPr/>
        </p:nvGrpSpPr>
        <p:grpSpPr>
          <a:xfrm>
            <a:off x="3679056" y="4135669"/>
            <a:ext cx="5357440" cy="2317667"/>
            <a:chOff x="107504" y="116632"/>
            <a:chExt cx="5357440" cy="2317667"/>
          </a:xfrm>
        </p:grpSpPr>
        <p:graphicFrame>
          <p:nvGraphicFramePr>
            <p:cNvPr id="9" name="物件 8"/>
            <p:cNvGraphicFramePr>
              <a:graphicFrameLocks noChangeAspect="1"/>
            </p:cNvGraphicFramePr>
            <p:nvPr>
              <p:extLst/>
            </p:nvPr>
          </p:nvGraphicFramePr>
          <p:xfrm>
            <a:off x="2895873" y="531145"/>
            <a:ext cx="457810" cy="37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3" name="Equation" r:id="rId6" imgW="215640" imgH="177480" progId="Equation.DSMT4">
                    <p:embed/>
                  </p:oleObj>
                </mc:Choice>
                <mc:Fallback>
                  <p:oleObj name="Equation" r:id="rId6" imgW="215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873" y="531145"/>
                          <a:ext cx="457810" cy="37757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"/>
            <p:cNvSpPr>
              <a:spLocks noChangeAspect="1" noChangeShapeType="1"/>
            </p:cNvSpPr>
            <p:nvPr/>
          </p:nvSpPr>
          <p:spPr bwMode="auto">
            <a:xfrm>
              <a:off x="107504" y="2277585"/>
              <a:ext cx="5236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2987824" y="692696"/>
              <a:ext cx="1943250" cy="1741603"/>
              <a:chOff x="5383213" y="188640"/>
              <a:chExt cx="2434487" cy="2181864"/>
            </a:xfrm>
          </p:grpSpPr>
          <p:sp>
            <p:nvSpPr>
              <p:cNvPr id="21" name="Oval 3"/>
              <p:cNvSpPr>
                <a:spLocks noChangeAspect="1" noChangeArrowheads="1"/>
              </p:cNvSpPr>
              <p:nvPr/>
            </p:nvSpPr>
            <p:spPr bwMode="auto">
              <a:xfrm>
                <a:off x="5383213" y="188640"/>
                <a:ext cx="2010781" cy="20120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Oval 4"/>
              <p:cNvSpPr>
                <a:spLocks noChangeAspect="1" noChangeArrowheads="1"/>
              </p:cNvSpPr>
              <p:nvPr/>
            </p:nvSpPr>
            <p:spPr bwMode="auto">
              <a:xfrm>
                <a:off x="6195112" y="1810429"/>
                <a:ext cx="387629" cy="3878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7817700" y="549483"/>
                <a:ext cx="0" cy="165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graphicFrame>
            <p:nvGraphicFramePr>
              <p:cNvPr id="24" name="物件 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068250" y="1992859"/>
              <a:ext cx="660449" cy="377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84" name="Equation" r:id="rId8" imgW="355320" imgH="203040" progId="Equation.DSMT4">
                      <p:embed/>
                    </p:oleObj>
                  </mc:Choice>
                  <mc:Fallback>
                    <p:oleObj name="Equation" r:id="rId8" imgW="355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68250" y="1992859"/>
                            <a:ext cx="660449" cy="37764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2" name="直線接點 11"/>
            <p:cNvCxnSpPr/>
            <p:nvPr/>
          </p:nvCxnSpPr>
          <p:spPr>
            <a:xfrm>
              <a:off x="683568" y="200300"/>
              <a:ext cx="2808312" cy="20772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899592" y="11663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14" name="Line 7"/>
            <p:cNvSpPr>
              <a:spLocks noChangeAspect="1" noChangeShapeType="1"/>
            </p:cNvSpPr>
            <p:nvPr/>
          </p:nvSpPr>
          <p:spPr bwMode="auto">
            <a:xfrm>
              <a:off x="243150" y="476672"/>
              <a:ext cx="3412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Line 8"/>
            <p:cNvSpPr>
              <a:spLocks noChangeAspect="1" noChangeShapeType="1"/>
            </p:cNvSpPr>
            <p:nvPr/>
          </p:nvSpPr>
          <p:spPr bwMode="auto">
            <a:xfrm flipV="1">
              <a:off x="1043608" y="476672"/>
              <a:ext cx="0" cy="1793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16" name="物件 15"/>
            <p:cNvGraphicFramePr>
              <a:graphicFrameLocks noChangeAspect="1"/>
            </p:cNvGraphicFramePr>
            <p:nvPr>
              <p:extLst/>
            </p:nvPr>
          </p:nvGraphicFramePr>
          <p:xfrm>
            <a:off x="899592" y="1196752"/>
            <a:ext cx="252276" cy="354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5" name="Equation" r:id="rId10" imgW="126720" imgH="177480" progId="Equation.DSMT4">
                    <p:embed/>
                  </p:oleObj>
                </mc:Choice>
                <mc:Fallback>
                  <p:oleObj name="Equation" r:id="rId10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1196752"/>
                          <a:ext cx="252276" cy="35407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8"/>
            <p:cNvSpPr>
              <a:spLocks noChangeAspect="1" noChangeShapeType="1"/>
            </p:cNvSpPr>
            <p:nvPr/>
          </p:nvSpPr>
          <p:spPr bwMode="auto">
            <a:xfrm flipV="1">
              <a:off x="2843808" y="459136"/>
              <a:ext cx="0" cy="521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18" name="物件 17"/>
            <p:cNvGraphicFramePr>
              <a:graphicFrameLocks noChangeAspect="1"/>
            </p:cNvGraphicFramePr>
            <p:nvPr>
              <p:extLst/>
            </p:nvPr>
          </p:nvGraphicFramePr>
          <p:xfrm>
            <a:off x="4499992" y="1531010"/>
            <a:ext cx="964952" cy="313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6" name="Equation" r:id="rId12" imgW="507960" imgH="164880" progId="Equation.DSMT4">
                    <p:embed/>
                  </p:oleObj>
                </mc:Choice>
                <mc:Fallback>
                  <p:oleObj name="Equation" r:id="rId12" imgW="5079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1531010"/>
                          <a:ext cx="964952" cy="31381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7"/>
            <p:cNvSpPr>
              <a:spLocks noChangeAspect="1" noChangeShapeType="1"/>
            </p:cNvSpPr>
            <p:nvPr/>
          </p:nvSpPr>
          <p:spPr bwMode="auto">
            <a:xfrm>
              <a:off x="2682282" y="980728"/>
              <a:ext cx="26097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val 4"/>
            <p:cNvSpPr>
              <a:spLocks noChangeAspect="1" noChangeArrowheads="1"/>
            </p:cNvSpPr>
            <p:nvPr/>
          </p:nvSpPr>
          <p:spPr bwMode="auto">
            <a:xfrm>
              <a:off x="3635896" y="671114"/>
              <a:ext cx="309412" cy="3096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3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7"/>
          <p:cNvGrpSpPr/>
          <p:nvPr/>
        </p:nvGrpSpPr>
        <p:grpSpPr>
          <a:xfrm>
            <a:off x="3658768" y="4293096"/>
            <a:ext cx="5357440" cy="2317667"/>
            <a:chOff x="107504" y="116632"/>
            <a:chExt cx="5357440" cy="2317667"/>
          </a:xfrm>
        </p:grpSpPr>
        <p:graphicFrame>
          <p:nvGraphicFramePr>
            <p:cNvPr id="3" name="物件 8"/>
            <p:cNvGraphicFramePr>
              <a:graphicFrameLocks noChangeAspect="1"/>
            </p:cNvGraphicFramePr>
            <p:nvPr>
              <p:extLst/>
            </p:nvPr>
          </p:nvGraphicFramePr>
          <p:xfrm>
            <a:off x="2895873" y="531145"/>
            <a:ext cx="457810" cy="37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0" name="Equation" r:id="rId3" imgW="215640" imgH="177480" progId="Equation.DSMT4">
                    <p:embed/>
                  </p:oleObj>
                </mc:Choice>
                <mc:Fallback>
                  <p:oleObj name="Equation" r:id="rId3" imgW="215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873" y="531145"/>
                          <a:ext cx="457810" cy="37757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6"/>
            <p:cNvSpPr>
              <a:spLocks noChangeAspect="1" noChangeShapeType="1"/>
            </p:cNvSpPr>
            <p:nvPr/>
          </p:nvSpPr>
          <p:spPr bwMode="auto">
            <a:xfrm>
              <a:off x="107504" y="2277585"/>
              <a:ext cx="5236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" name="群組 10"/>
            <p:cNvGrpSpPr/>
            <p:nvPr/>
          </p:nvGrpSpPr>
          <p:grpSpPr>
            <a:xfrm>
              <a:off x="2987824" y="692696"/>
              <a:ext cx="1943250" cy="1741603"/>
              <a:chOff x="5383213" y="188640"/>
              <a:chExt cx="2434487" cy="2181864"/>
            </a:xfrm>
          </p:grpSpPr>
          <p:sp>
            <p:nvSpPr>
              <p:cNvPr id="15" name="Oval 3"/>
              <p:cNvSpPr>
                <a:spLocks noChangeAspect="1" noChangeArrowheads="1"/>
              </p:cNvSpPr>
              <p:nvPr/>
            </p:nvSpPr>
            <p:spPr bwMode="auto">
              <a:xfrm>
                <a:off x="5383213" y="188640"/>
                <a:ext cx="2010781" cy="20120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" name="Oval 4"/>
              <p:cNvSpPr>
                <a:spLocks noChangeAspect="1" noChangeArrowheads="1"/>
              </p:cNvSpPr>
              <p:nvPr/>
            </p:nvSpPr>
            <p:spPr bwMode="auto">
              <a:xfrm>
                <a:off x="6195112" y="1810429"/>
                <a:ext cx="387629" cy="3878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7817700" y="549483"/>
                <a:ext cx="0" cy="165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graphicFrame>
            <p:nvGraphicFramePr>
              <p:cNvPr id="18" name="物件 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068250" y="1992859"/>
              <a:ext cx="660449" cy="377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71" name="Equation" r:id="rId5" imgW="355320" imgH="203040" progId="Equation.DSMT4">
                      <p:embed/>
                    </p:oleObj>
                  </mc:Choice>
                  <mc:Fallback>
                    <p:oleObj name="Equation" r:id="rId5" imgW="355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68250" y="1992859"/>
                            <a:ext cx="660449" cy="37764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6" name="直線接點 11"/>
            <p:cNvCxnSpPr/>
            <p:nvPr/>
          </p:nvCxnSpPr>
          <p:spPr>
            <a:xfrm>
              <a:off x="683568" y="200300"/>
              <a:ext cx="2808312" cy="20772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12"/>
            <p:cNvSpPr/>
            <p:nvPr/>
          </p:nvSpPr>
          <p:spPr>
            <a:xfrm>
              <a:off x="899592" y="11663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8" name="Line 7"/>
            <p:cNvSpPr>
              <a:spLocks noChangeAspect="1" noChangeShapeType="1"/>
            </p:cNvSpPr>
            <p:nvPr/>
          </p:nvSpPr>
          <p:spPr bwMode="auto">
            <a:xfrm>
              <a:off x="243150" y="476672"/>
              <a:ext cx="3412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Line 8"/>
            <p:cNvSpPr>
              <a:spLocks noChangeAspect="1" noChangeShapeType="1"/>
            </p:cNvSpPr>
            <p:nvPr/>
          </p:nvSpPr>
          <p:spPr bwMode="auto">
            <a:xfrm flipV="1">
              <a:off x="1043608" y="476672"/>
              <a:ext cx="0" cy="1793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10" name="物件 15"/>
            <p:cNvGraphicFramePr>
              <a:graphicFrameLocks noChangeAspect="1"/>
            </p:cNvGraphicFramePr>
            <p:nvPr>
              <p:extLst/>
            </p:nvPr>
          </p:nvGraphicFramePr>
          <p:xfrm>
            <a:off x="899592" y="1196752"/>
            <a:ext cx="252276" cy="354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2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1196752"/>
                          <a:ext cx="252276" cy="35407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8"/>
            <p:cNvSpPr>
              <a:spLocks noChangeAspect="1" noChangeShapeType="1"/>
            </p:cNvSpPr>
            <p:nvPr/>
          </p:nvSpPr>
          <p:spPr bwMode="auto">
            <a:xfrm flipV="1">
              <a:off x="2843808" y="459136"/>
              <a:ext cx="0" cy="521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12" name="物件 17"/>
            <p:cNvGraphicFramePr>
              <a:graphicFrameLocks noChangeAspect="1"/>
            </p:cNvGraphicFramePr>
            <p:nvPr>
              <p:extLst/>
            </p:nvPr>
          </p:nvGraphicFramePr>
          <p:xfrm>
            <a:off x="4499992" y="1531010"/>
            <a:ext cx="964952" cy="313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3" name="Equation" r:id="rId9" imgW="507960" imgH="164880" progId="Equation.DSMT4">
                    <p:embed/>
                  </p:oleObj>
                </mc:Choice>
                <mc:Fallback>
                  <p:oleObj name="Equation" r:id="rId9" imgW="5079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1531010"/>
                          <a:ext cx="964952" cy="31381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"/>
            <p:cNvSpPr>
              <a:spLocks noChangeAspect="1" noChangeShapeType="1"/>
            </p:cNvSpPr>
            <p:nvPr/>
          </p:nvSpPr>
          <p:spPr bwMode="auto">
            <a:xfrm>
              <a:off x="2682282" y="980728"/>
              <a:ext cx="26097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val 4"/>
            <p:cNvSpPr>
              <a:spLocks noChangeAspect="1" noChangeArrowheads="1"/>
            </p:cNvSpPr>
            <p:nvPr/>
          </p:nvSpPr>
          <p:spPr bwMode="auto">
            <a:xfrm>
              <a:off x="3635896" y="671114"/>
              <a:ext cx="309412" cy="3096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19" name="物件 19"/>
          <p:cNvGraphicFramePr>
            <a:graphicFrameLocks noChangeAspect="1"/>
          </p:cNvGraphicFramePr>
          <p:nvPr>
            <p:extLst/>
          </p:nvPr>
        </p:nvGraphicFramePr>
        <p:xfrm>
          <a:off x="463667" y="260648"/>
          <a:ext cx="17160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667" y="260648"/>
                        <a:ext cx="1716087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/>
          </p:nvPr>
        </p:nvGraphicFramePr>
        <p:xfrm>
          <a:off x="3092901" y="88188"/>
          <a:ext cx="52054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" name="Equation" r:id="rId13" imgW="2273040" imgH="393480" progId="Equation.DSMT4">
                  <p:embed/>
                </p:oleObj>
              </mc:Choice>
              <mc:Fallback>
                <p:oleObj name="Equation" r:id="rId13" imgW="2273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92901" y="88188"/>
                        <a:ext cx="5205413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3667" y="962894"/>
            <a:ext cx="454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 smtClean="0">
                <a:solidFill>
                  <a:prstClr val="black"/>
                </a:solidFill>
                <a:latin typeface="Calibri"/>
              </a:rPr>
              <a:t>For pure roll on flat surface (R&gt;&gt;r), </a:t>
            </a:r>
            <a:endParaRPr lang="zh-TW" altLang="en-US" sz="2400" b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2" name="物件 19"/>
          <p:cNvGraphicFramePr>
            <a:graphicFrameLocks noChangeAspect="1"/>
          </p:cNvGraphicFramePr>
          <p:nvPr>
            <p:extLst/>
          </p:nvPr>
        </p:nvGraphicFramePr>
        <p:xfrm>
          <a:off x="5004048" y="1052736"/>
          <a:ext cx="12811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6" name="Equation" r:id="rId15" imgW="558720" imgH="164880" progId="Equation.DSMT4">
                  <p:embed/>
                </p:oleObj>
              </mc:Choice>
              <mc:Fallback>
                <p:oleObj name="Equation" r:id="rId15" imgW="558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04048" y="1052736"/>
                        <a:ext cx="128111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19"/>
          <p:cNvGraphicFramePr>
            <a:graphicFrameLocks noChangeAspect="1"/>
          </p:cNvGraphicFramePr>
          <p:nvPr>
            <p:extLst/>
          </p:nvPr>
        </p:nvGraphicFramePr>
        <p:xfrm>
          <a:off x="6467111" y="890797"/>
          <a:ext cx="18049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7" name="Equation" r:id="rId17" imgW="787320" imgH="253800" progId="Equation.DSMT4">
                  <p:embed/>
                </p:oleObj>
              </mc:Choice>
              <mc:Fallback>
                <p:oleObj name="Equation" r:id="rId17" imgW="787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67111" y="890797"/>
                        <a:ext cx="1804987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物件 19"/>
          <p:cNvGraphicFramePr>
            <a:graphicFrameLocks noChangeAspect="1"/>
          </p:cNvGraphicFramePr>
          <p:nvPr>
            <p:extLst/>
          </p:nvPr>
        </p:nvGraphicFramePr>
        <p:xfrm>
          <a:off x="708186" y="1404194"/>
          <a:ext cx="59610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Equation" r:id="rId19" imgW="2603160" imgH="419040" progId="Equation.DSMT4">
                  <p:embed/>
                </p:oleObj>
              </mc:Choice>
              <mc:Fallback>
                <p:oleObj name="Equation" r:id="rId19" imgW="2603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8186" y="1404194"/>
                        <a:ext cx="5961062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19"/>
          <p:cNvGraphicFramePr>
            <a:graphicFrameLocks noChangeAspect="1"/>
          </p:cNvGraphicFramePr>
          <p:nvPr>
            <p:extLst/>
          </p:nvPr>
        </p:nvGraphicFramePr>
        <p:xfrm>
          <a:off x="790239" y="2180651"/>
          <a:ext cx="44783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Equation" r:id="rId21" imgW="1955520" imgH="393480" progId="Equation.DSMT4">
                  <p:embed/>
                </p:oleObj>
              </mc:Choice>
              <mc:Fallback>
                <p:oleObj name="Equation" r:id="rId21" imgW="1955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0239" y="2180651"/>
                        <a:ext cx="447833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90382" y="3066486"/>
            <a:ext cx="780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 smtClean="0">
                <a:solidFill>
                  <a:prstClr val="black"/>
                </a:solidFill>
                <a:latin typeface="Calibri"/>
              </a:rPr>
              <a:t>For the ball to pass the top, the gravitational force only should provide the acceleration for the boll, i.e.</a:t>
            </a:r>
            <a:endParaRPr lang="zh-TW" altLang="en-US" sz="2400" b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7" name="物件 19"/>
          <p:cNvGraphicFramePr>
            <a:graphicFrameLocks noChangeAspect="1"/>
          </p:cNvGraphicFramePr>
          <p:nvPr>
            <p:extLst/>
          </p:nvPr>
        </p:nvGraphicFramePr>
        <p:xfrm>
          <a:off x="899591" y="3763841"/>
          <a:ext cx="1391025" cy="88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Equation" r:id="rId23" imgW="660240" imgH="419040" progId="Equation.DSMT4">
                  <p:embed/>
                </p:oleObj>
              </mc:Choice>
              <mc:Fallback>
                <p:oleObj name="Equation" r:id="rId23" imgW="660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9591" y="3763841"/>
                        <a:ext cx="1391025" cy="88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19"/>
          <p:cNvGraphicFramePr>
            <a:graphicFrameLocks noChangeAspect="1"/>
          </p:cNvGraphicFramePr>
          <p:nvPr>
            <p:extLst/>
          </p:nvPr>
        </p:nvGraphicFramePr>
        <p:xfrm>
          <a:off x="401724" y="4676756"/>
          <a:ext cx="3605797" cy="144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25" imgW="2019240" imgH="812520" progId="Equation.DSMT4">
                  <p:embed/>
                </p:oleObj>
              </mc:Choice>
              <mc:Fallback>
                <p:oleObj name="Equation" r:id="rId25" imgW="20192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1724" y="4676756"/>
                        <a:ext cx="3605797" cy="144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19"/>
          <p:cNvGraphicFramePr>
            <a:graphicFrameLocks noChangeAspect="1"/>
          </p:cNvGraphicFramePr>
          <p:nvPr>
            <p:extLst/>
          </p:nvPr>
        </p:nvGraphicFramePr>
        <p:xfrm>
          <a:off x="443688" y="5672204"/>
          <a:ext cx="26781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Equation" r:id="rId27" imgW="1498320" imgH="634680" progId="Equation.DSMT4">
                  <p:embed/>
                </p:oleObj>
              </mc:Choice>
              <mc:Fallback>
                <p:oleObj name="Equation" r:id="rId27" imgW="14983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3688" y="5672204"/>
                        <a:ext cx="2678113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14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1"/>
          <p:cNvGrpSpPr/>
          <p:nvPr/>
        </p:nvGrpSpPr>
        <p:grpSpPr>
          <a:xfrm>
            <a:off x="1728441" y="191025"/>
            <a:ext cx="7560840" cy="4155552"/>
            <a:chOff x="105773" y="157097"/>
            <a:chExt cx="7742591" cy="4255445"/>
          </a:xfrm>
        </p:grpSpPr>
        <p:sp>
          <p:nvSpPr>
            <p:cNvPr id="3" name="Oval 3"/>
            <p:cNvSpPr>
              <a:spLocks noChangeAspect="1" noChangeArrowheads="1"/>
            </p:cNvSpPr>
            <p:nvPr/>
          </p:nvSpPr>
          <p:spPr bwMode="auto">
            <a:xfrm>
              <a:off x="2051720" y="157097"/>
              <a:ext cx="2952328" cy="29542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4" name="Oval 3"/>
            <p:cNvSpPr>
              <a:spLocks noChangeAspect="1" noChangeArrowheads="1"/>
            </p:cNvSpPr>
            <p:nvPr/>
          </p:nvSpPr>
          <p:spPr bwMode="auto">
            <a:xfrm flipH="1">
              <a:off x="3923928" y="2103239"/>
              <a:ext cx="713157" cy="7136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>
              <a:off x="2051720" y="3111351"/>
              <a:ext cx="29523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6" name="直線接點 15"/>
            <p:cNvCxnSpPr/>
            <p:nvPr/>
          </p:nvCxnSpPr>
          <p:spPr>
            <a:xfrm>
              <a:off x="3527884" y="1634224"/>
              <a:ext cx="0" cy="1477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7884" y="2558960"/>
              <a:ext cx="1056224" cy="552392"/>
            </a:xfrm>
            <a:prstGeom prst="rect">
              <a:avLst/>
            </a:prstGeom>
          </p:spPr>
        </p:pic>
        <p:cxnSp>
          <p:nvCxnSpPr>
            <p:cNvPr id="8" name="直線接點 17"/>
            <p:cNvCxnSpPr/>
            <p:nvPr/>
          </p:nvCxnSpPr>
          <p:spPr>
            <a:xfrm>
              <a:off x="3549486" y="1634224"/>
              <a:ext cx="0" cy="1477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724" y="1952939"/>
              <a:ext cx="878498" cy="827569"/>
            </a:xfrm>
            <a:prstGeom prst="rect">
              <a:avLst/>
            </a:prstGeom>
          </p:spPr>
        </p:pic>
        <p:cxnSp>
          <p:nvCxnSpPr>
            <p:cNvPr id="10" name="直線接點 19"/>
            <p:cNvCxnSpPr>
              <a:endCxn id="4" idx="3"/>
            </p:cNvCxnSpPr>
            <p:nvPr/>
          </p:nvCxnSpPr>
          <p:spPr>
            <a:xfrm>
              <a:off x="3530622" y="1634224"/>
              <a:ext cx="1002024" cy="1078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3"/>
            <p:cNvSpPr>
              <a:spLocks noChangeAspect="1" noChangeArrowheads="1"/>
            </p:cNvSpPr>
            <p:nvPr/>
          </p:nvSpPr>
          <p:spPr bwMode="auto">
            <a:xfrm flipH="1">
              <a:off x="3923928" y="2088204"/>
              <a:ext cx="713157" cy="71362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val 3"/>
            <p:cNvSpPr>
              <a:spLocks noChangeAspect="1" noChangeArrowheads="1"/>
            </p:cNvSpPr>
            <p:nvPr/>
          </p:nvSpPr>
          <p:spPr bwMode="auto">
            <a:xfrm flipH="1">
              <a:off x="3923928" y="2103239"/>
              <a:ext cx="713157" cy="71362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弧形接點 22"/>
            <p:cNvCxnSpPr/>
            <p:nvPr/>
          </p:nvCxnSpPr>
          <p:spPr>
            <a:xfrm rot="10800000">
              <a:off x="4373029" y="2967335"/>
              <a:ext cx="528112" cy="50405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弧形接點 23"/>
            <p:cNvCxnSpPr/>
            <p:nvPr/>
          </p:nvCxnSpPr>
          <p:spPr>
            <a:xfrm>
              <a:off x="3059834" y="2460052"/>
              <a:ext cx="648070" cy="291258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24"/>
            <p:cNvCxnSpPr/>
            <p:nvPr/>
          </p:nvCxnSpPr>
          <p:spPr>
            <a:xfrm>
              <a:off x="3552130" y="1559938"/>
              <a:ext cx="809140" cy="83509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物件 25"/>
            <p:cNvGraphicFramePr>
              <a:graphicFrameLocks noChangeAspect="1"/>
            </p:cNvGraphicFramePr>
            <p:nvPr>
              <p:extLst/>
            </p:nvPr>
          </p:nvGraphicFramePr>
          <p:xfrm>
            <a:off x="4003137" y="1577682"/>
            <a:ext cx="847114" cy="393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6" name="Equation" r:id="rId5" imgW="355320" imgH="164880" progId="Equation.DSMT4">
                    <p:embed/>
                  </p:oleObj>
                </mc:Choice>
                <mc:Fallback>
                  <p:oleObj name="Equation" r:id="rId5" imgW="3553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03137" y="1577682"/>
                          <a:ext cx="847114" cy="3933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線單箭頭接點 26"/>
            <p:cNvCxnSpPr/>
            <p:nvPr/>
          </p:nvCxnSpPr>
          <p:spPr>
            <a:xfrm>
              <a:off x="3419872" y="1669352"/>
              <a:ext cx="0" cy="1441999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物件 27"/>
            <p:cNvGraphicFramePr>
              <a:graphicFrameLocks noChangeAspect="1"/>
            </p:cNvGraphicFramePr>
            <p:nvPr>
              <p:extLst/>
            </p:nvPr>
          </p:nvGraphicFramePr>
          <p:xfrm>
            <a:off x="3056335" y="1694504"/>
            <a:ext cx="363537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7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335" y="1694504"/>
                          <a:ext cx="363537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字方塊 28"/>
            <p:cNvSpPr txBox="1"/>
            <p:nvPr/>
          </p:nvSpPr>
          <p:spPr>
            <a:xfrm>
              <a:off x="4860032" y="3183359"/>
              <a:ext cx="2988332" cy="122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2400" b="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The arc length the ball rolled over.</a:t>
              </a:r>
              <a:endParaRPr lang="zh-TW" altLang="en-US" sz="2400" b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29"/>
            <p:cNvSpPr txBox="1"/>
            <p:nvPr/>
          </p:nvSpPr>
          <p:spPr>
            <a:xfrm>
              <a:off x="105773" y="2254089"/>
              <a:ext cx="3204357" cy="472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2400" b="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Path of the center</a:t>
              </a:r>
              <a:endParaRPr lang="zh-TW" altLang="en-US" sz="2400" b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1" name="文字方塊 30"/>
          <p:cNvSpPr txBox="1"/>
          <p:nvPr/>
        </p:nvSpPr>
        <p:spPr>
          <a:xfrm>
            <a:off x="361318" y="200452"/>
            <a:ext cx="444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Now for </a:t>
            </a:r>
            <a:r>
              <a:rPr lang="en-US" altLang="zh-TW" sz="2400" b="0" dirty="0" smtClean="0">
                <a:solidFill>
                  <a:prstClr val="black"/>
                </a:solidFill>
                <a:latin typeface="Calibri"/>
              </a:rPr>
              <a:t>pure roll</a:t>
            </a:r>
            <a:r>
              <a:rPr lang="en-US" altLang="zh-TW" sz="24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TW" sz="2400" b="0" dirty="0" smtClean="0">
                <a:solidFill>
                  <a:prstClr val="black"/>
                </a:solidFill>
                <a:latin typeface="Calibri"/>
              </a:rPr>
              <a:t>on a circle:</a:t>
            </a:r>
            <a:endParaRPr lang="zh-TW" altLang="en-US" sz="2400" b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2" name="物件 31"/>
          <p:cNvGraphicFramePr>
            <a:graphicFrameLocks noChangeAspect="1"/>
          </p:cNvGraphicFramePr>
          <p:nvPr>
            <p:extLst/>
          </p:nvPr>
        </p:nvGraphicFramePr>
        <p:xfrm>
          <a:off x="238302" y="2859095"/>
          <a:ext cx="29924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9" imgW="1257120" imgH="482400" progId="Equation.DSMT4">
                  <p:embed/>
                </p:oleObj>
              </mc:Choice>
              <mc:Fallback>
                <p:oleObj name="Equation" r:id="rId9" imgW="1257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02" y="2859095"/>
                        <a:ext cx="29924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31"/>
          <p:cNvGraphicFramePr>
            <a:graphicFrameLocks noChangeAspect="1"/>
          </p:cNvGraphicFramePr>
          <p:nvPr>
            <p:extLst/>
          </p:nvPr>
        </p:nvGraphicFramePr>
        <p:xfrm>
          <a:off x="5088045" y="1909309"/>
          <a:ext cx="3032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045" y="1909309"/>
                        <a:ext cx="3032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物件 31"/>
          <p:cNvGraphicFramePr>
            <a:graphicFrameLocks noChangeAspect="1"/>
          </p:cNvGraphicFramePr>
          <p:nvPr>
            <p:extLst/>
          </p:nvPr>
        </p:nvGraphicFramePr>
        <p:xfrm>
          <a:off x="5895527" y="2314923"/>
          <a:ext cx="3333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527" y="2314923"/>
                        <a:ext cx="3333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57"/>
          <p:cNvGraphicFramePr>
            <a:graphicFrameLocks noChangeAspect="1"/>
          </p:cNvGraphicFramePr>
          <p:nvPr>
            <p:extLst/>
          </p:nvPr>
        </p:nvGraphicFramePr>
        <p:xfrm>
          <a:off x="229858" y="3952648"/>
          <a:ext cx="3659187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Equation" r:id="rId15" imgW="1536480" imgH="838080" progId="Equation.DSMT4">
                  <p:embed/>
                </p:oleObj>
              </mc:Choice>
              <mc:Fallback>
                <p:oleObj name="Equation" r:id="rId15" imgW="15364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58" y="3952648"/>
                        <a:ext cx="3659187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60"/>
          <p:cNvGraphicFramePr>
            <a:graphicFrameLocks noChangeAspect="1"/>
          </p:cNvGraphicFramePr>
          <p:nvPr>
            <p:extLst/>
          </p:nvPr>
        </p:nvGraphicFramePr>
        <p:xfrm>
          <a:off x="361950" y="5810250"/>
          <a:ext cx="42322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Equation" r:id="rId17" imgW="1777680" imgH="419040" progId="Equation.DSMT4">
                  <p:embed/>
                </p:oleObj>
              </mc:Choice>
              <mc:Fallback>
                <p:oleObj name="Equation" r:id="rId17" imgW="1777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810250"/>
                        <a:ext cx="42322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34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7"/>
          <p:cNvGrpSpPr/>
          <p:nvPr/>
        </p:nvGrpSpPr>
        <p:grpSpPr>
          <a:xfrm>
            <a:off x="3658768" y="4293096"/>
            <a:ext cx="5357440" cy="2317667"/>
            <a:chOff x="107504" y="116632"/>
            <a:chExt cx="5357440" cy="2317667"/>
          </a:xfrm>
        </p:grpSpPr>
        <p:graphicFrame>
          <p:nvGraphicFramePr>
            <p:cNvPr id="3" name="物件 8"/>
            <p:cNvGraphicFramePr>
              <a:graphicFrameLocks noChangeAspect="1"/>
            </p:cNvGraphicFramePr>
            <p:nvPr>
              <p:extLst/>
            </p:nvPr>
          </p:nvGraphicFramePr>
          <p:xfrm>
            <a:off x="2895873" y="531145"/>
            <a:ext cx="457810" cy="37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4" name="Equation" r:id="rId3" imgW="215640" imgH="177480" progId="Equation.DSMT4">
                    <p:embed/>
                  </p:oleObj>
                </mc:Choice>
                <mc:Fallback>
                  <p:oleObj name="Equation" r:id="rId3" imgW="215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873" y="531145"/>
                          <a:ext cx="457810" cy="37757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6"/>
            <p:cNvSpPr>
              <a:spLocks noChangeAspect="1" noChangeShapeType="1"/>
            </p:cNvSpPr>
            <p:nvPr/>
          </p:nvSpPr>
          <p:spPr bwMode="auto">
            <a:xfrm>
              <a:off x="107504" y="2277585"/>
              <a:ext cx="5236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" name="群組 10"/>
            <p:cNvGrpSpPr/>
            <p:nvPr/>
          </p:nvGrpSpPr>
          <p:grpSpPr>
            <a:xfrm>
              <a:off x="2987824" y="692696"/>
              <a:ext cx="1943250" cy="1741603"/>
              <a:chOff x="5383213" y="188640"/>
              <a:chExt cx="2434487" cy="2181864"/>
            </a:xfrm>
          </p:grpSpPr>
          <p:sp>
            <p:nvSpPr>
              <p:cNvPr id="15" name="Oval 3"/>
              <p:cNvSpPr>
                <a:spLocks noChangeAspect="1" noChangeArrowheads="1"/>
              </p:cNvSpPr>
              <p:nvPr/>
            </p:nvSpPr>
            <p:spPr bwMode="auto">
              <a:xfrm>
                <a:off x="5383213" y="188640"/>
                <a:ext cx="2010781" cy="20120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" name="Oval 4"/>
              <p:cNvSpPr>
                <a:spLocks noChangeAspect="1" noChangeArrowheads="1"/>
              </p:cNvSpPr>
              <p:nvPr/>
            </p:nvSpPr>
            <p:spPr bwMode="auto">
              <a:xfrm>
                <a:off x="6195112" y="1810429"/>
                <a:ext cx="387629" cy="3878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7817700" y="549483"/>
                <a:ext cx="0" cy="165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graphicFrame>
            <p:nvGraphicFramePr>
              <p:cNvPr id="18" name="物件 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068250" y="1992859"/>
              <a:ext cx="660449" cy="377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35" name="Equation" r:id="rId5" imgW="355320" imgH="203040" progId="Equation.DSMT4">
                      <p:embed/>
                    </p:oleObj>
                  </mc:Choice>
                  <mc:Fallback>
                    <p:oleObj name="Equation" r:id="rId5" imgW="355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68250" y="1992859"/>
                            <a:ext cx="660449" cy="37764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6" name="直線接點 11"/>
            <p:cNvCxnSpPr/>
            <p:nvPr/>
          </p:nvCxnSpPr>
          <p:spPr>
            <a:xfrm>
              <a:off x="683568" y="200300"/>
              <a:ext cx="2808312" cy="20772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12"/>
            <p:cNvSpPr/>
            <p:nvPr/>
          </p:nvSpPr>
          <p:spPr>
            <a:xfrm>
              <a:off x="899592" y="11663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8" name="Line 7"/>
            <p:cNvSpPr>
              <a:spLocks noChangeAspect="1" noChangeShapeType="1"/>
            </p:cNvSpPr>
            <p:nvPr/>
          </p:nvSpPr>
          <p:spPr bwMode="auto">
            <a:xfrm>
              <a:off x="256011" y="332656"/>
              <a:ext cx="3412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Line 8"/>
            <p:cNvSpPr>
              <a:spLocks noChangeAspect="1" noChangeShapeType="1"/>
            </p:cNvSpPr>
            <p:nvPr/>
          </p:nvSpPr>
          <p:spPr bwMode="auto">
            <a:xfrm flipV="1">
              <a:off x="1043608" y="332655"/>
              <a:ext cx="0" cy="19376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10" name="物件 15"/>
            <p:cNvGraphicFramePr>
              <a:graphicFrameLocks noChangeAspect="1"/>
            </p:cNvGraphicFramePr>
            <p:nvPr>
              <p:extLst/>
            </p:nvPr>
          </p:nvGraphicFramePr>
          <p:xfrm>
            <a:off x="899592" y="1196752"/>
            <a:ext cx="252276" cy="354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6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1196752"/>
                          <a:ext cx="252276" cy="35407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8"/>
            <p:cNvSpPr>
              <a:spLocks noChangeAspect="1" noChangeShapeType="1"/>
            </p:cNvSpPr>
            <p:nvPr/>
          </p:nvSpPr>
          <p:spPr bwMode="auto">
            <a:xfrm flipV="1">
              <a:off x="2843808" y="459136"/>
              <a:ext cx="0" cy="521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12" name="物件 17"/>
            <p:cNvGraphicFramePr>
              <a:graphicFrameLocks noChangeAspect="1"/>
            </p:cNvGraphicFramePr>
            <p:nvPr>
              <p:extLst/>
            </p:nvPr>
          </p:nvGraphicFramePr>
          <p:xfrm>
            <a:off x="4499992" y="1531010"/>
            <a:ext cx="964952" cy="313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7" name="Equation" r:id="rId9" imgW="507960" imgH="164880" progId="Equation.DSMT4">
                    <p:embed/>
                  </p:oleObj>
                </mc:Choice>
                <mc:Fallback>
                  <p:oleObj name="Equation" r:id="rId9" imgW="5079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1531010"/>
                          <a:ext cx="964952" cy="31381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"/>
            <p:cNvSpPr>
              <a:spLocks noChangeAspect="1" noChangeShapeType="1"/>
            </p:cNvSpPr>
            <p:nvPr/>
          </p:nvSpPr>
          <p:spPr bwMode="auto">
            <a:xfrm>
              <a:off x="2682282" y="980728"/>
              <a:ext cx="26097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val 4"/>
            <p:cNvSpPr>
              <a:spLocks noChangeAspect="1" noChangeArrowheads="1"/>
            </p:cNvSpPr>
            <p:nvPr/>
          </p:nvSpPr>
          <p:spPr bwMode="auto">
            <a:xfrm>
              <a:off x="3635896" y="671114"/>
              <a:ext cx="309412" cy="3096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19" name="物件 19"/>
          <p:cNvGraphicFramePr>
            <a:graphicFrameLocks noChangeAspect="1"/>
          </p:cNvGraphicFramePr>
          <p:nvPr>
            <p:extLst/>
          </p:nvPr>
        </p:nvGraphicFramePr>
        <p:xfrm>
          <a:off x="458708" y="110028"/>
          <a:ext cx="17160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8"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8708" y="110028"/>
                        <a:ext cx="1716087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/>
          </p:nvPr>
        </p:nvGraphicFramePr>
        <p:xfrm>
          <a:off x="3087942" y="-62432"/>
          <a:ext cx="52054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9" name="Equation" r:id="rId13" imgW="2273040" imgH="393480" progId="Equation.DSMT4">
                  <p:embed/>
                </p:oleObj>
              </mc:Choice>
              <mc:Fallback>
                <p:oleObj name="Equation" r:id="rId13" imgW="2273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87942" y="-62432"/>
                        <a:ext cx="5205413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3693" y="775089"/>
            <a:ext cx="326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 smtClean="0">
                <a:solidFill>
                  <a:prstClr val="black"/>
                </a:solidFill>
                <a:latin typeface="Calibri"/>
              </a:rPr>
              <a:t>For pure roll on  a circle, </a:t>
            </a:r>
            <a:endParaRPr lang="zh-TW" altLang="en-US" sz="2400" b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4" name="物件 19"/>
          <p:cNvGraphicFramePr>
            <a:graphicFrameLocks noChangeAspect="1"/>
          </p:cNvGraphicFramePr>
          <p:nvPr>
            <p:extLst/>
          </p:nvPr>
        </p:nvGraphicFramePr>
        <p:xfrm>
          <a:off x="1513140" y="1365829"/>
          <a:ext cx="663098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0" name="Equation" r:id="rId15" imgW="2895480" imgH="622080" progId="Equation.DSMT4">
                  <p:embed/>
                </p:oleObj>
              </mc:Choice>
              <mc:Fallback>
                <p:oleObj name="Equation" r:id="rId15" imgW="28954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13140" y="1365829"/>
                        <a:ext cx="6630988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19"/>
          <p:cNvGraphicFramePr>
            <a:graphicFrameLocks noChangeAspect="1"/>
          </p:cNvGraphicFramePr>
          <p:nvPr>
            <p:extLst/>
          </p:nvPr>
        </p:nvGraphicFramePr>
        <p:xfrm>
          <a:off x="7042150" y="3125788"/>
          <a:ext cx="1738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Equation" r:id="rId17" imgW="825480" imgH="444240" progId="Equation.DSMT4">
                  <p:embed/>
                </p:oleObj>
              </mc:Choice>
              <mc:Fallback>
                <p:oleObj name="Equation" r:id="rId17" imgW="825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42150" y="3125788"/>
                        <a:ext cx="1738313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60"/>
          <p:cNvGraphicFramePr>
            <a:graphicFrameLocks noChangeAspect="1"/>
          </p:cNvGraphicFramePr>
          <p:nvPr>
            <p:extLst/>
          </p:nvPr>
        </p:nvGraphicFramePr>
        <p:xfrm>
          <a:off x="3807275" y="509399"/>
          <a:ext cx="26606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Equation" r:id="rId19" imgW="1117440" imgH="419040" progId="Equation.DSMT4">
                  <p:embed/>
                </p:oleObj>
              </mc:Choice>
              <mc:Fallback>
                <p:oleObj name="Equation" r:id="rId19" imgW="1117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275" y="509399"/>
                        <a:ext cx="26606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19"/>
          <p:cNvGraphicFramePr>
            <a:graphicFrameLocks noChangeAspect="1"/>
          </p:cNvGraphicFramePr>
          <p:nvPr>
            <p:extLst/>
          </p:nvPr>
        </p:nvGraphicFramePr>
        <p:xfrm>
          <a:off x="529631" y="2348168"/>
          <a:ext cx="65135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Equation" r:id="rId21" imgW="2844720" imgH="419040" progId="Equation.DSMT4">
                  <p:embed/>
                </p:oleObj>
              </mc:Choice>
              <mc:Fallback>
                <p:oleObj name="Equation" r:id="rId21" imgW="2844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9631" y="2348168"/>
                        <a:ext cx="6513513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物件 19"/>
          <p:cNvGraphicFramePr>
            <a:graphicFrameLocks noChangeAspect="1"/>
          </p:cNvGraphicFramePr>
          <p:nvPr>
            <p:extLst/>
          </p:nvPr>
        </p:nvGraphicFramePr>
        <p:xfrm>
          <a:off x="634580" y="3237763"/>
          <a:ext cx="60483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Equation" r:id="rId23" imgW="2641320" imgH="393480" progId="Equation.DSMT4">
                  <p:embed/>
                </p:oleObj>
              </mc:Choice>
              <mc:Fallback>
                <p:oleObj name="Equation" r:id="rId23" imgW="2641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4580" y="3237763"/>
                        <a:ext cx="6048375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物件 19"/>
          <p:cNvGraphicFramePr>
            <a:graphicFrameLocks noChangeAspect="1"/>
          </p:cNvGraphicFramePr>
          <p:nvPr>
            <p:extLst/>
          </p:nvPr>
        </p:nvGraphicFramePr>
        <p:xfrm>
          <a:off x="344589" y="4158610"/>
          <a:ext cx="4003503" cy="114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5" name="Equation" r:id="rId25" imgW="2120760" imgH="609480" progId="Equation.DSMT4">
                  <p:embed/>
                </p:oleObj>
              </mc:Choice>
              <mc:Fallback>
                <p:oleObj name="Equation" r:id="rId25" imgW="21207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4589" y="4158610"/>
                        <a:ext cx="4003503" cy="1149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物件 19"/>
          <p:cNvGraphicFramePr>
            <a:graphicFrameLocks noChangeAspect="1"/>
          </p:cNvGraphicFramePr>
          <p:nvPr>
            <p:extLst/>
          </p:nvPr>
        </p:nvGraphicFramePr>
        <p:xfrm>
          <a:off x="496413" y="5409815"/>
          <a:ext cx="30908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6" name="Equation" r:id="rId27" imgW="1638000" imgH="393480" progId="Equation.DSMT4">
                  <p:embed/>
                </p:oleObj>
              </mc:Choice>
              <mc:Fallback>
                <p:oleObj name="Equation" r:id="rId27" imgW="1638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6413" y="5409815"/>
                        <a:ext cx="3090863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1.2"/>
  <p:tag name="PPTVERSION" val="15"/>
  <p:tag name="TPOS" val="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13508</TotalTime>
  <Words>551</Words>
  <Application>Microsoft Office PowerPoint</Application>
  <PresentationFormat>如螢幕大小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Default Design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Hung-Chih Kan</dc:creator>
  <cp:lastModifiedBy>wws</cp:lastModifiedBy>
  <cp:revision>153</cp:revision>
  <cp:lastPrinted>2018-08-22T04:47:46Z</cp:lastPrinted>
  <dcterms:created xsi:type="dcterms:W3CDTF">2018-08-17T11:56:31Z</dcterms:created>
  <dcterms:modified xsi:type="dcterms:W3CDTF">2018-11-23T07:16:15Z</dcterms:modified>
</cp:coreProperties>
</file>