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84" r:id="rId2"/>
    <p:sldId id="287" r:id="rId3"/>
    <p:sldId id="283" r:id="rId4"/>
    <p:sldId id="282" r:id="rId5"/>
    <p:sldId id="268" r:id="rId6"/>
  </p:sldIdLst>
  <p:sldSz cx="9144000" cy="6858000" type="screen4x3"/>
  <p:notesSz cx="6797675" cy="9928225"/>
  <p:custDataLst>
    <p:tags r:id="rId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2880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4" autoAdjust="0"/>
    <p:restoredTop sz="94660"/>
  </p:normalViewPr>
  <p:slideViewPr>
    <p:cSldViewPr snapToGrid="0" showGuides="1">
      <p:cViewPr>
        <p:scale>
          <a:sx n="78" d="100"/>
          <a:sy n="78" d="100"/>
        </p:scale>
        <p:origin x="-732" y="-72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7.w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17.wmf"/><Relationship Id="rId11" Type="http://schemas.openxmlformats.org/officeDocument/2006/relationships/image" Target="../media/image22.e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E2CD8-258B-4E9E-96B2-1850E4368591}" type="datetimeFigureOut">
              <a:rPr lang="zh-TW" altLang="en-US" smtClean="0"/>
              <a:t>2018/11/12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B80B1-0A8A-4692-B49F-FADF4B202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28F1-D46A-4425-9501-245924D07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4654-B071-4455-A8A0-62B62D61CD0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39E3-E8F0-4586-AC82-54DBF68A7EA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D979-3BAE-4D49-9AC7-D56AEEAE12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EF53-7ADE-4B66-A044-D8CBC06C938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696FF-D47C-4EB9-9585-ACF801DD25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E00-B789-42E7-80D7-1C82FEBB0F6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5BDF-F87B-4A6B-BC58-5C835D44FCF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AD5B-2BCA-417D-BA5C-7EBF6C09CD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F917-118B-4461-A08E-87A7187E388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BC45-9AAF-4400-9985-967121444E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781BF-F65A-46E1-9D49-0507861925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423E8-CFD0-4B40-B7EE-A664F7DB9570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.jpeg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wmf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24" Type="http://schemas.openxmlformats.org/officeDocument/2006/relationships/oleObject" Target="../embeddings/oleObject20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24.png"/><Relationship Id="rId23" Type="http://schemas.openxmlformats.org/officeDocument/2006/relationships/image" Target="../media/image21.wmf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20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16.wmf"/><Relationship Id="rId17" Type="http://schemas.openxmlformats.org/officeDocument/2006/relationships/image" Target="../media/image18.emf"/><Relationship Id="rId25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oleObject" Target="../embeddings/oleObject32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4.png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34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31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41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88259" y="379257"/>
            <a:ext cx="8866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tabLst>
                <a:tab pos="115888" algn="l"/>
              </a:tabLst>
            </a:pPr>
            <a:r>
              <a:rPr lang="en-US" altLang="zh-TW" sz="1600" dirty="0" smtClean="0"/>
              <a:t>1. Fig. 1 </a:t>
            </a:r>
            <a:r>
              <a:rPr lang="en-US" altLang="zh-TW" sz="1600" dirty="0"/>
              <a:t>shows two masses connected by a cord passing over a pulley of radius </a:t>
            </a:r>
            <a:r>
              <a:rPr lang="en-US" altLang="zh-TW" sz="1600" b="1" i="1" dirty="0" smtClean="0"/>
              <a:t>R</a:t>
            </a:r>
            <a:r>
              <a:rPr lang="en-US" altLang="zh-TW" sz="1600" b="1" i="1" baseline="-25000" dirty="0"/>
              <a:t>0</a:t>
            </a:r>
            <a:r>
              <a:rPr lang="en-US" altLang="zh-TW" sz="1600" b="1" i="1" baseline="-25000" dirty="0" smtClean="0"/>
              <a:t> </a:t>
            </a:r>
            <a:r>
              <a:rPr lang="en-US" altLang="zh-TW" sz="1600" dirty="0" smtClean="0"/>
              <a:t>and </a:t>
            </a:r>
            <a:r>
              <a:rPr lang="en-US" altLang="zh-TW" sz="1600" dirty="0"/>
              <a:t>moment of inertia </a:t>
            </a:r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/>
              <a:t>. Mass </a:t>
            </a:r>
            <a:r>
              <a:rPr lang="en-US" altLang="zh-TW" sz="1600" b="1" i="1" dirty="0" smtClean="0"/>
              <a:t>M</a:t>
            </a:r>
            <a:r>
              <a:rPr lang="en-US" altLang="zh-TW" sz="1600" b="1" i="1" baseline="-25000" dirty="0" smtClean="0"/>
              <a:t>A</a:t>
            </a:r>
            <a:r>
              <a:rPr lang="en-US" altLang="zh-TW" sz="1600" dirty="0" smtClean="0"/>
              <a:t>  </a:t>
            </a:r>
            <a:r>
              <a:rPr lang="en-US" altLang="zh-TW" sz="1600" dirty="0"/>
              <a:t>slides on a frictionless surface, and </a:t>
            </a:r>
            <a:r>
              <a:rPr lang="en-US" altLang="zh-TW" sz="1600" b="1" i="1" dirty="0" smtClean="0"/>
              <a:t>M</a:t>
            </a:r>
            <a:r>
              <a:rPr lang="en-US" altLang="zh-TW" sz="1600" b="1" i="1" baseline="-25000" dirty="0" smtClean="0"/>
              <a:t>B</a:t>
            </a:r>
            <a:r>
              <a:rPr lang="en-US" altLang="zh-TW" sz="1600" dirty="0" smtClean="0"/>
              <a:t>  </a:t>
            </a:r>
            <a:r>
              <a:rPr lang="en-US" altLang="zh-TW" sz="1600" dirty="0"/>
              <a:t>hangs freely. Determine </a:t>
            </a:r>
            <a:r>
              <a:rPr lang="en-US" altLang="zh-TW" sz="1600" dirty="0" smtClean="0"/>
              <a:t>the </a:t>
            </a:r>
            <a:r>
              <a:rPr lang="en-US" altLang="zh-TW" sz="1600" dirty="0"/>
              <a:t>acceleration of the masses.</a:t>
            </a:r>
            <a:endParaRPr lang="zh-TW" altLang="en-US" sz="1600" dirty="0"/>
          </a:p>
        </p:txBody>
      </p:sp>
      <p:pic>
        <p:nvPicPr>
          <p:cNvPr id="19470" name="Picture 14" descr="Figure_11_3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3" y="1285129"/>
            <a:ext cx="2148261" cy="1659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42920" y="85823"/>
            <a:ext cx="288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9 (Chap 10-11)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486" y="3009561"/>
            <a:ext cx="86650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3" indent="-233363"/>
            <a:r>
              <a:rPr lang="en-US" altLang="zh-TW" sz="1600" dirty="0"/>
              <a:t>2</a:t>
            </a:r>
            <a:r>
              <a:rPr lang="en-US" altLang="zh-TW" sz="1600" dirty="0" smtClean="0"/>
              <a:t>. In Fig. 2, i</a:t>
            </a:r>
            <a:r>
              <a:rPr lang="en-US" altLang="zh-TW" sz="1600" kern="100" dirty="0" smtClean="0">
                <a:solidFill>
                  <a:srgbClr val="000000"/>
                </a:solidFill>
                <a:ea typeface="新細明體"/>
                <a:cs typeface="Times New Roman"/>
              </a:rPr>
              <a:t>f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a billiard ball is hit in just the right way by a cue stick, the ball will roll without slipping immediately after losing contact with the stick. Consider a billiard ball (radius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r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, mass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M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) at rest on a horizontal pool table. A cue stick exerts a constant horizontal force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F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on the ball for a time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t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at a point that is a height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above the table’s surface (see the figure below). Assume that the coefficients of kinetic ­friction and the static friction between the ball and table are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k</a:t>
            </a:r>
            <a:r>
              <a:rPr lang="en-US" altLang="zh-TW" sz="1600" b="1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and</a:t>
            </a:r>
            <a:r>
              <a:rPr lang="en-US" altLang="zh-TW" sz="1600" b="1" i="1" kern="100" dirty="0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S</a:t>
            </a:r>
            <a:r>
              <a:rPr lang="en-US" altLang="zh-TW" sz="1600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,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respectively. Determine the range for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so that the ball will roll without slipping immediately after losing contact with the stick.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2384" y="227614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1 </a:t>
            </a:r>
            <a:endParaRPr lang="zh-TW" altLang="en-US" dirty="0"/>
          </a:p>
        </p:txBody>
      </p:sp>
      <p:grpSp>
        <p:nvGrpSpPr>
          <p:cNvPr id="7" name="群組 23"/>
          <p:cNvGrpSpPr/>
          <p:nvPr/>
        </p:nvGrpSpPr>
        <p:grpSpPr>
          <a:xfrm>
            <a:off x="6069774" y="1075764"/>
            <a:ext cx="2841143" cy="2318055"/>
            <a:chOff x="1606885" y="1866600"/>
            <a:chExt cx="1957003" cy="1614543"/>
          </a:xfrm>
        </p:grpSpPr>
        <p:sp>
          <p:nvSpPr>
            <p:cNvPr id="8" name="等腰三角形 24"/>
            <p:cNvSpPr/>
            <p:nvPr/>
          </p:nvSpPr>
          <p:spPr>
            <a:xfrm>
              <a:off x="1979712" y="2132856"/>
              <a:ext cx="1584176" cy="1008112"/>
            </a:xfrm>
            <a:prstGeom prst="triangle">
              <a:avLst>
                <a:gd name="adj" fmla="val 1000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grpSp>
          <p:nvGrpSpPr>
            <p:cNvPr id="9" name="群組 25"/>
            <p:cNvGrpSpPr/>
            <p:nvPr/>
          </p:nvGrpSpPr>
          <p:grpSpPr>
            <a:xfrm>
              <a:off x="2483768" y="2204864"/>
              <a:ext cx="432048" cy="432048"/>
              <a:chOff x="4139952" y="1970824"/>
              <a:chExt cx="432048" cy="432048"/>
            </a:xfrm>
          </p:grpSpPr>
          <p:sp>
            <p:nvSpPr>
              <p:cNvPr id="22" name="橢圓 48"/>
              <p:cNvSpPr/>
              <p:nvPr/>
            </p:nvSpPr>
            <p:spPr>
              <a:xfrm>
                <a:off x="4139952" y="1970824"/>
                <a:ext cx="432048" cy="43204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  <p:sp>
            <p:nvSpPr>
              <p:cNvPr id="23" name="橢圓 49"/>
              <p:cNvSpPr/>
              <p:nvPr/>
            </p:nvSpPr>
            <p:spPr>
              <a:xfrm>
                <a:off x="4229976" y="2060848"/>
                <a:ext cx="252000" cy="25200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/>
              </a:p>
            </p:txBody>
          </p:sp>
        </p:grpSp>
        <p:cxnSp>
          <p:nvCxnSpPr>
            <p:cNvPr id="10" name="直線接點 26"/>
            <p:cNvCxnSpPr/>
            <p:nvPr/>
          </p:nvCxnSpPr>
          <p:spPr>
            <a:xfrm flipV="1">
              <a:off x="2798740" y="2143133"/>
              <a:ext cx="576064" cy="3600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27"/>
            <p:cNvCxnSpPr/>
            <p:nvPr/>
          </p:nvCxnSpPr>
          <p:spPr>
            <a:xfrm flipV="1">
              <a:off x="2809300" y="1967832"/>
              <a:ext cx="262763" cy="51580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弧形 36"/>
            <p:cNvSpPr/>
            <p:nvPr/>
          </p:nvSpPr>
          <p:spPr>
            <a:xfrm>
              <a:off x="2649614" y="2149642"/>
              <a:ext cx="454534" cy="446511"/>
            </a:xfrm>
            <a:prstGeom prst="arc">
              <a:avLst>
                <a:gd name="adj1" fmla="val 17714753"/>
                <a:gd name="adj2" fmla="val 2081451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弧形 40"/>
            <p:cNvSpPr/>
            <p:nvPr/>
          </p:nvSpPr>
          <p:spPr>
            <a:xfrm>
              <a:off x="1606885" y="2799349"/>
              <a:ext cx="711192" cy="681794"/>
            </a:xfrm>
            <a:prstGeom prst="arc">
              <a:avLst>
                <a:gd name="adj1" fmla="val 19695970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文字方塊 41"/>
            <p:cNvSpPr txBox="1"/>
            <p:nvPr/>
          </p:nvSpPr>
          <p:spPr>
            <a:xfrm>
              <a:off x="2849150" y="1866600"/>
              <a:ext cx="210560" cy="247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字方塊 42"/>
            <p:cNvSpPr txBox="1"/>
            <p:nvPr/>
          </p:nvSpPr>
          <p:spPr>
            <a:xfrm>
              <a:off x="2304027" y="2862319"/>
              <a:ext cx="195747" cy="247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zh-TW" altLang="en-US" sz="20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sp>
          <p:nvSpPr>
            <p:cNvPr id="17" name="文字方塊 43"/>
            <p:cNvSpPr txBox="1"/>
            <p:nvPr/>
          </p:nvSpPr>
          <p:spPr>
            <a:xfrm>
              <a:off x="3003936" y="2050153"/>
              <a:ext cx="195747" cy="247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 smtClean="0">
                  <a:latin typeface="Symbol" panose="05050102010706020507" pitchFamily="18" charset="2"/>
                  <a:cs typeface="Times New Roman" panose="02020603050405020304" pitchFamily="18" charset="0"/>
                </a:rPr>
                <a:t>q</a:t>
              </a:r>
              <a:endParaRPr lang="zh-TW" altLang="en-US" sz="2000" i="1" dirty="0">
                <a:latin typeface="Symbol" panose="05050102010706020507" pitchFamily="18" charset="2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線單箭頭接點 44"/>
            <p:cNvCxnSpPr>
              <a:endCxn id="23" idx="5"/>
            </p:cNvCxnSpPr>
            <p:nvPr/>
          </p:nvCxnSpPr>
          <p:spPr>
            <a:xfrm>
              <a:off x="2705100" y="2427514"/>
              <a:ext cx="83787" cy="8246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45"/>
            <p:cNvCxnSpPr>
              <a:endCxn id="22" idx="2"/>
            </p:cNvCxnSpPr>
            <p:nvPr/>
          </p:nvCxnSpPr>
          <p:spPr>
            <a:xfrm flipH="1" flipV="1">
              <a:off x="2483768" y="2420888"/>
              <a:ext cx="224620" cy="900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46"/>
            <p:cNvSpPr txBox="1"/>
            <p:nvPr/>
          </p:nvSpPr>
          <p:spPr>
            <a:xfrm rot="591427">
              <a:off x="2690516" y="2259836"/>
              <a:ext cx="232082" cy="247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字方塊 47"/>
            <p:cNvSpPr txBox="1"/>
            <p:nvPr/>
          </p:nvSpPr>
          <p:spPr>
            <a:xfrm rot="172437">
              <a:off x="2314868" y="2249312"/>
              <a:ext cx="232082" cy="247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文字方塊 22"/>
          <p:cNvSpPr txBox="1"/>
          <p:nvPr/>
        </p:nvSpPr>
        <p:spPr>
          <a:xfrm>
            <a:off x="242046" y="4737028"/>
            <a:ext cx="88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As shown in Fig. 3, on an inclined surface, a dumbbell with outer diameter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inner diameter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3/5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pulled by a force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string winded around its inner post. Give that the inclined angle of the surface </a:t>
            </a:r>
            <a:r>
              <a:rPr lang="en-US" altLang="zh-TW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37</a:t>
            </a:r>
            <a:r>
              <a:rPr lang="en-US" altLang="zh-TW" dirty="0" smtClean="0">
                <a:latin typeface="新細明體"/>
                <a:ea typeface="新細明體"/>
                <a:cs typeface="Times New Roman" panose="02020603050405020304" pitchFamily="18" charset="0"/>
              </a:rPr>
              <a:t>∘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mass of the dumbbell, the moment of inertia of the dumbbell </a:t>
            </a:r>
            <a:r>
              <a:rPr lang="en-US" altLang="zh-TW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4/5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TW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the static friction coefficient </a:t>
            </a:r>
            <a:r>
              <a:rPr lang="en-US" altLang="zh-TW" b="1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3/5. For a given magnitude of force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makes the dumbbell to execute pure roll motion, draw the free-body diagram and determine the direction and magnitude of  the acceleration of the dumbbell, and the friction force.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409" y="1380564"/>
            <a:ext cx="3294849" cy="146411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572000" y="264369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</a:t>
            </a:r>
            <a:r>
              <a:rPr lang="en-US" altLang="zh-TW" dirty="0" smtClean="0"/>
              <a:t>2 </a:t>
            </a:r>
            <a:endParaRPr lang="zh-TW" altLang="en-US" dirty="0"/>
          </a:p>
        </p:txBody>
      </p:sp>
      <p:sp>
        <p:nvSpPr>
          <p:cNvPr id="26" name="Rectangle 25"/>
          <p:cNvSpPr/>
          <p:nvPr/>
        </p:nvSpPr>
        <p:spPr>
          <a:xfrm>
            <a:off x="8004925" y="253612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Fig. </a:t>
            </a:r>
            <a:r>
              <a:rPr lang="en-US" altLang="zh-TW" dirty="0" smtClean="0"/>
              <a:t>3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420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953" y="74457"/>
            <a:ext cx="88660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3363" indent="-233363">
              <a:tabLst>
                <a:tab pos="115888" algn="l"/>
              </a:tabLst>
            </a:pPr>
            <a:r>
              <a:rPr lang="en-US" altLang="zh-TW" sz="1600" dirty="0" smtClean="0"/>
              <a:t>1. Fig. 1 </a:t>
            </a:r>
            <a:r>
              <a:rPr lang="en-US" altLang="zh-TW" sz="1600" dirty="0"/>
              <a:t>shows two masses connected by a cord passing over a pulley of radius </a:t>
            </a:r>
            <a:r>
              <a:rPr lang="en-US" altLang="zh-TW" sz="1600" b="1" i="1" dirty="0" smtClean="0"/>
              <a:t>R</a:t>
            </a:r>
            <a:r>
              <a:rPr lang="en-US" altLang="zh-TW" sz="1600" b="1" i="1" baseline="-25000" dirty="0"/>
              <a:t>0</a:t>
            </a:r>
            <a:r>
              <a:rPr lang="en-US" altLang="zh-TW" sz="1600" b="1" i="1" baseline="-25000" dirty="0" smtClean="0"/>
              <a:t> </a:t>
            </a:r>
            <a:r>
              <a:rPr lang="en-US" altLang="zh-TW" sz="1600" dirty="0" smtClean="0"/>
              <a:t>and </a:t>
            </a:r>
            <a:r>
              <a:rPr lang="en-US" altLang="zh-TW" sz="1600" dirty="0"/>
              <a:t>moment of inertia </a:t>
            </a:r>
            <a:r>
              <a:rPr lang="en-US" altLang="zh-TW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1600" dirty="0"/>
              <a:t>. Mass </a:t>
            </a:r>
            <a:r>
              <a:rPr lang="en-US" altLang="zh-TW" sz="1600" b="1" i="1" dirty="0" smtClean="0"/>
              <a:t>M</a:t>
            </a:r>
            <a:r>
              <a:rPr lang="en-US" altLang="zh-TW" sz="1600" b="1" i="1" baseline="-25000" dirty="0" smtClean="0"/>
              <a:t>A</a:t>
            </a:r>
            <a:r>
              <a:rPr lang="en-US" altLang="zh-TW" sz="1600" dirty="0" smtClean="0"/>
              <a:t>  </a:t>
            </a:r>
            <a:r>
              <a:rPr lang="en-US" altLang="zh-TW" sz="1600" dirty="0"/>
              <a:t>slides on a frictionless surface, and </a:t>
            </a:r>
            <a:r>
              <a:rPr lang="en-US" altLang="zh-TW" sz="1600" b="1" i="1" dirty="0" smtClean="0"/>
              <a:t>M</a:t>
            </a:r>
            <a:r>
              <a:rPr lang="en-US" altLang="zh-TW" sz="1600" b="1" i="1" baseline="-25000" dirty="0" smtClean="0"/>
              <a:t>B</a:t>
            </a:r>
            <a:r>
              <a:rPr lang="en-US" altLang="zh-TW" sz="1600" dirty="0" smtClean="0"/>
              <a:t>  </a:t>
            </a:r>
            <a:r>
              <a:rPr lang="en-US" altLang="zh-TW" sz="1600" dirty="0"/>
              <a:t>hangs freely. Determine </a:t>
            </a:r>
            <a:r>
              <a:rPr lang="en-US" altLang="zh-TW" sz="1600" dirty="0" smtClean="0"/>
              <a:t>the </a:t>
            </a:r>
            <a:r>
              <a:rPr lang="en-US" altLang="zh-TW" sz="1600" dirty="0"/>
              <a:t>acceleration of the masses.</a:t>
            </a:r>
            <a:endParaRPr lang="zh-TW" altLang="en-US" sz="1600" dirty="0"/>
          </a:p>
        </p:txBody>
      </p:sp>
      <p:pic>
        <p:nvPicPr>
          <p:cNvPr id="3" name="Picture 14" descr="Figure_11_3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363" y="971363"/>
            <a:ext cx="3012689" cy="232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925672" y="1387287"/>
            <a:ext cx="237564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6212542" y="871819"/>
            <a:ext cx="0" cy="23285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229600" y="127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25671" y="73510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410123" y="826444"/>
            <a:ext cx="1433606" cy="1335076"/>
            <a:chOff x="394447" y="1166078"/>
            <a:chExt cx="1433606" cy="1335076"/>
          </a:xfrm>
        </p:grpSpPr>
        <p:pic>
          <p:nvPicPr>
            <p:cNvPr id="13" name="Picture 14" descr="Figure_11_3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07" b="73177"/>
            <a:stretch/>
          </p:blipFill>
          <p:spPr bwMode="auto">
            <a:xfrm>
              <a:off x="421341" y="1876799"/>
              <a:ext cx="1406712" cy="6243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>
              <a:off x="394447" y="2099983"/>
              <a:ext cx="11295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21976" y="1499348"/>
              <a:ext cx="0" cy="96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74009" y="2102221"/>
              <a:ext cx="555812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021976" y="2097741"/>
              <a:ext cx="0" cy="39444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021976" y="1694329"/>
              <a:ext cx="0" cy="39444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525742" y="188627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78695" y="11660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158241" y="822090"/>
            <a:ext cx="1377076" cy="1583424"/>
            <a:chOff x="2142565" y="1161724"/>
            <a:chExt cx="1377076" cy="1583424"/>
          </a:xfrm>
        </p:grpSpPr>
        <p:pic>
          <p:nvPicPr>
            <p:cNvPr id="14" name="Picture 14" descr="Figure_11_3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229" r="75888" b="19256"/>
            <a:stretch/>
          </p:blipFill>
          <p:spPr bwMode="auto">
            <a:xfrm>
              <a:off x="2438126" y="1642782"/>
              <a:ext cx="726416" cy="896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9" name="Straight Arrow Connector 18"/>
            <p:cNvCxnSpPr/>
            <p:nvPr/>
          </p:nvCxnSpPr>
          <p:spPr>
            <a:xfrm>
              <a:off x="2142565" y="2135842"/>
              <a:ext cx="11295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2770094" y="1535207"/>
              <a:ext cx="0" cy="96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766762" y="2128824"/>
              <a:ext cx="0" cy="61632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767157" y="1652980"/>
              <a:ext cx="0" cy="4804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19559" y="1939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0439" y="11617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63336" y="859537"/>
            <a:ext cx="1398594" cy="1578200"/>
            <a:chOff x="3647660" y="1199171"/>
            <a:chExt cx="1398594" cy="1578200"/>
          </a:xfrm>
        </p:grpSpPr>
        <p:pic>
          <p:nvPicPr>
            <p:cNvPr id="12" name="Picture 14" descr="Figure_11_3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2761" b="60467"/>
            <a:stretch/>
          </p:blipFill>
          <p:spPr bwMode="auto">
            <a:xfrm>
              <a:off x="3664346" y="1716971"/>
              <a:ext cx="1121884" cy="920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3647660" y="2155308"/>
              <a:ext cx="11295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212489" y="1554673"/>
              <a:ext cx="0" cy="9659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990315" y="2161047"/>
              <a:ext cx="0" cy="616324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5400000" flipV="1">
              <a:off x="4440074" y="1711329"/>
              <a:ext cx="0" cy="480469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746172" y="192459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x</a:t>
              </a:r>
              <a:endParaRPr lang="zh-TW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62549" y="119917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y</a:t>
              </a:r>
              <a:endParaRPr lang="zh-TW" alt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85195" y="2650602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the </a:t>
            </a:r>
            <a:r>
              <a:rPr lang="en-US" altLang="zh-TW" dirty="0" err="1" smtClean="0"/>
              <a:t>freebody</a:t>
            </a:r>
            <a:r>
              <a:rPr lang="en-US" altLang="zh-TW" dirty="0" smtClean="0"/>
              <a:t> diagram of M</a:t>
            </a:r>
            <a:r>
              <a:rPr lang="en-US" altLang="zh-TW" b="1" baseline="-25000" dirty="0" smtClean="0"/>
              <a:t>A</a:t>
            </a:r>
            <a:r>
              <a:rPr lang="en-US" altLang="zh-TW" dirty="0" smtClean="0"/>
              <a:t>, we have</a:t>
            </a:r>
            <a:endParaRPr lang="zh-TW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8815" y="1365813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13099" y="1147823"/>
            <a:ext cx="518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22430" y="1925256"/>
            <a:ext cx="7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18435" y="2077656"/>
            <a:ext cx="7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zh-TW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63165" y="1194122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282633" y="1205697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580436" y="1994705"/>
            <a:ext cx="578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93633"/>
              </p:ext>
            </p:extLst>
          </p:nvPr>
        </p:nvGraphicFramePr>
        <p:xfrm>
          <a:off x="260872" y="3089798"/>
          <a:ext cx="22717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8" name="Equation" r:id="rId4" imgW="1460160" imgH="253800" progId="Equation.DSMT4">
                  <p:embed/>
                </p:oleObj>
              </mc:Choice>
              <mc:Fallback>
                <p:oleObj name="Equation" r:id="rId4" imgW="1460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872" y="3089798"/>
                        <a:ext cx="2271713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51656"/>
              </p:ext>
            </p:extLst>
          </p:nvPr>
        </p:nvGraphicFramePr>
        <p:xfrm>
          <a:off x="209892" y="3499874"/>
          <a:ext cx="19351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6" imgW="1244520" imgH="457200" progId="Equation.DSMT4">
                  <p:embed/>
                </p:oleObj>
              </mc:Choice>
              <mc:Fallback>
                <p:oleObj name="Equation" r:id="rId6" imgW="12445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892" y="3499874"/>
                        <a:ext cx="1935162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40825" y="4238262"/>
            <a:ext cx="457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the </a:t>
            </a:r>
            <a:r>
              <a:rPr lang="en-US" altLang="zh-TW" dirty="0" err="1" smtClean="0"/>
              <a:t>freebody</a:t>
            </a:r>
            <a:r>
              <a:rPr lang="en-US" altLang="zh-TW" dirty="0" smtClean="0"/>
              <a:t> diagram of M</a:t>
            </a:r>
            <a:r>
              <a:rPr lang="en-US" altLang="zh-TW" b="1" baseline="-25000" dirty="0"/>
              <a:t>B</a:t>
            </a:r>
            <a:r>
              <a:rPr lang="en-US" altLang="zh-TW" dirty="0" smtClean="0"/>
              <a:t>, we have</a:t>
            </a:r>
            <a:endParaRPr lang="zh-TW" altLang="en-US" dirty="0"/>
          </a:p>
        </p:txBody>
      </p:sp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2054"/>
              </p:ext>
            </p:extLst>
          </p:nvPr>
        </p:nvGraphicFramePr>
        <p:xfrm>
          <a:off x="483023" y="4596938"/>
          <a:ext cx="1758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8" imgW="1130040" imgH="253800" progId="Equation.DSMT4">
                  <p:embed/>
                </p:oleObj>
              </mc:Choice>
              <mc:Fallback>
                <p:oleObj name="Equation" r:id="rId8" imgW="1130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3023" y="4596938"/>
                        <a:ext cx="17589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32874"/>
              </p:ext>
            </p:extLst>
          </p:nvPr>
        </p:nvGraphicFramePr>
        <p:xfrm>
          <a:off x="187265" y="5034625"/>
          <a:ext cx="2311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10" imgW="1485720" imgH="228600" progId="Equation.DSMT4">
                  <p:embed/>
                </p:oleObj>
              </mc:Choice>
              <mc:Fallback>
                <p:oleObj name="Equation" r:id="rId10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265" y="5034625"/>
                        <a:ext cx="231140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189053" y="5397661"/>
            <a:ext cx="5245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the </a:t>
            </a:r>
            <a:r>
              <a:rPr lang="en-US" altLang="zh-TW" dirty="0" err="1" smtClean="0"/>
              <a:t>freebody</a:t>
            </a:r>
            <a:r>
              <a:rPr lang="en-US" altLang="zh-TW" dirty="0" smtClean="0"/>
              <a:t> diagram of the pulley, we have</a:t>
            </a:r>
            <a:endParaRPr lang="zh-TW" altLang="en-US" dirty="0"/>
          </a:p>
        </p:txBody>
      </p:sp>
      <p:graphicFrame>
        <p:nvGraphicFramePr>
          <p:cNvPr id="58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615258"/>
              </p:ext>
            </p:extLst>
          </p:nvPr>
        </p:nvGraphicFramePr>
        <p:xfrm>
          <a:off x="536112" y="5756938"/>
          <a:ext cx="207486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2" name="Equation" r:id="rId12" imgW="1333440" imgH="253800" progId="Equation.DSMT4">
                  <p:embed/>
                </p:oleObj>
              </mc:Choice>
              <mc:Fallback>
                <p:oleObj name="Equation" r:id="rId12" imgW="1333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112" y="5756938"/>
                        <a:ext cx="2074862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018798"/>
              </p:ext>
            </p:extLst>
          </p:nvPr>
        </p:nvGraphicFramePr>
        <p:xfrm>
          <a:off x="238125" y="6194425"/>
          <a:ext cx="2093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3" name="Equation" r:id="rId14" imgW="1346040" imgH="228600" progId="Equation.DSMT4">
                  <p:embed/>
                </p:oleObj>
              </mc:Choice>
              <mc:Fallback>
                <p:oleObj name="Equation" r:id="rId14" imgW="1346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8125" y="6194425"/>
                        <a:ext cx="2093913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16952" y="3390900"/>
            <a:ext cx="362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The physical relation between </a:t>
            </a:r>
            <a:r>
              <a:rPr lang="en-US" altLang="zh-TW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 smtClean="0"/>
              <a:t>A</a:t>
            </a:r>
            <a:r>
              <a:rPr lang="en-US" altLang="zh-TW" dirty="0" smtClean="0"/>
              <a:t>,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 smtClean="0"/>
              <a:t>B</a:t>
            </a:r>
            <a:r>
              <a:rPr lang="en-US" altLang="zh-TW" dirty="0" smtClean="0"/>
              <a:t>, and </a:t>
            </a:r>
            <a:r>
              <a:rPr lang="en-US" altLang="zh-TW" i="1" dirty="0">
                <a:latin typeface="Symbol" panose="05050102010706020507" pitchFamily="18" charset="2"/>
                <a:cs typeface="Times New Roman" panose="02020603050405020304" pitchFamily="18" charset="0"/>
              </a:rPr>
              <a:t>a</a:t>
            </a:r>
            <a:r>
              <a:rPr lang="en-US" altLang="zh-TW" dirty="0" smtClean="0"/>
              <a:t> is (for </a:t>
            </a:r>
            <a:r>
              <a:rPr lang="en-US" altLang="zh-TW" dirty="0" smtClean="0">
                <a:latin typeface="Symbol" panose="05050102010706020507" pitchFamily="18" charset="2"/>
              </a:rPr>
              <a:t>a</a:t>
            </a:r>
            <a:r>
              <a:rPr lang="en-US" altLang="zh-TW" dirty="0" smtClean="0"/>
              <a:t>, the positive direction is counter clockwise)</a:t>
            </a:r>
            <a:endParaRPr lang="zh-TW" altLang="en-US" dirty="0"/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07788"/>
              </p:ext>
            </p:extLst>
          </p:nvPr>
        </p:nvGraphicFramePr>
        <p:xfrm>
          <a:off x="5778038" y="4284442"/>
          <a:ext cx="189865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4" name="Equation" r:id="rId16" imgW="1218960" imgH="228600" progId="Equation.DSMT4">
                  <p:embed/>
                </p:oleObj>
              </mc:Choice>
              <mc:Fallback>
                <p:oleObj name="Equation" r:id="rId16" imgW="1218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8038" y="4284442"/>
                        <a:ext cx="189865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2129742" y="34724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131671" y="38331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28441" y="463180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478912" y="506006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455762" y="617123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606496" y="42729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(6)</a:t>
            </a:r>
            <a:endParaRPr lang="zh-TW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521123" y="464144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From (1),(4),(5), and (6) we get</a:t>
            </a:r>
            <a:endParaRPr lang="zh-TW" altLang="en-US" dirty="0"/>
          </a:p>
        </p:txBody>
      </p:sp>
      <p:graphicFrame>
        <p:nvGraphicFramePr>
          <p:cNvPr id="69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54485"/>
              </p:ext>
            </p:extLst>
          </p:nvPr>
        </p:nvGraphicFramePr>
        <p:xfrm>
          <a:off x="5451475" y="5067300"/>
          <a:ext cx="35750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5" name="Equation" r:id="rId18" imgW="2298600" imgH="431640" progId="Equation.DSMT4">
                  <p:embed/>
                </p:oleObj>
              </mc:Choice>
              <mc:Fallback>
                <p:oleObj name="Equation" r:id="rId18" imgW="2298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51475" y="5067300"/>
                        <a:ext cx="357505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535099"/>
              </p:ext>
            </p:extLst>
          </p:nvPr>
        </p:nvGraphicFramePr>
        <p:xfrm>
          <a:off x="5648325" y="5775325"/>
          <a:ext cx="23304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6" name="Equation" r:id="rId20" imgW="1498320" imgH="431640" progId="Equation.DSMT4">
                  <p:embed/>
                </p:oleObj>
              </mc:Choice>
              <mc:Fallback>
                <p:oleObj name="Equation" r:id="rId20" imgW="1498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48325" y="5775325"/>
                        <a:ext cx="2330450" cy="668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81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1720" y="227307"/>
            <a:ext cx="8139176" cy="2269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u="sng" dirty="0"/>
              <a:t>Problem </a:t>
            </a:r>
            <a:r>
              <a:rPr lang="en-US" altLang="zh-TW" sz="1600" b="1" u="sng" dirty="0" smtClean="0"/>
              <a:t>1 (solution 1, +torque for </a:t>
            </a:r>
            <a:r>
              <a:rPr lang="en-US" altLang="zh-TW" sz="1600" b="1" u="sng" dirty="0" err="1" smtClean="0"/>
              <a:t>rollin</a:t>
            </a:r>
            <a:r>
              <a:rPr lang="en-US" altLang="zh-TW" sz="1600" b="1" u="sng" dirty="0" smtClean="0"/>
              <a:t> to the same direction as </a:t>
            </a:r>
            <a:r>
              <a:rPr lang="en-US" altLang="zh-TW" sz="1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1600" b="1" u="sng" dirty="0" smtClean="0"/>
              <a:t>)</a:t>
            </a:r>
            <a:endParaRPr lang="en-US" altLang="zh-TW" sz="1600" b="1" u="sng" dirty="0"/>
          </a:p>
          <a:p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If a billiard ball is hit in just the right way by a cue stick, the ball will roll without slipping immediately after losing contact with the stick. Consider a billiard ball (radius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r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, mass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M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) at rest on a horizontal pool table. A cue stick exerts a constant horizontal force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F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on the ball for a time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t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at a point that is a height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above the table’s surface (see the figure below). Assume that the coefficients of kinetic ­friction and the static friction between the ball and table are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k</a:t>
            </a:r>
            <a:r>
              <a:rPr lang="en-US" altLang="zh-TW" sz="1600" b="1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and</a:t>
            </a:r>
            <a:r>
              <a:rPr lang="en-US" altLang="zh-TW" sz="1600" b="1" i="1" kern="100" dirty="0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S</a:t>
            </a:r>
            <a:r>
              <a:rPr lang="en-US" altLang="zh-TW" sz="1600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,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respectively. Determine the range for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so that the ball will roll without slipping immediately after losing contact with the stick.</a:t>
            </a:r>
          </a:p>
          <a:p>
            <a:endParaRPr lang="en-US" altLang="zh-TW" sz="1350" b="1" u="sng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/>
          </p:nvPr>
        </p:nvGraphicFramePr>
        <p:xfrm>
          <a:off x="711200" y="5643563"/>
          <a:ext cx="210820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2" name="Equation" r:id="rId3" imgW="1739900" imgH="876300" progId="Equation.DSMT4">
                  <p:embed/>
                </p:oleObj>
              </mc:Choice>
              <mc:Fallback>
                <p:oleObj name="Equation" r:id="rId3" imgW="1739900" imgH="876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1200" y="5643563"/>
                        <a:ext cx="2108200" cy="1062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357371" y="2363462"/>
            <a:ext cx="20301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Roll without slipping </a:t>
            </a:r>
            <a:r>
              <a:rPr lang="en-US" altLang="zh-TW" sz="1500" dirty="0" smtClean="0">
                <a:sym typeface="Wingdings" panose="05000000000000000000" pitchFamily="2" charset="2"/>
              </a:rPr>
              <a:t></a:t>
            </a:r>
            <a:endParaRPr lang="zh-TW" altLang="en-US" sz="15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/>
          </p:nvPr>
        </p:nvGraphicFramePr>
        <p:xfrm>
          <a:off x="5377744" y="2371222"/>
          <a:ext cx="1128763" cy="332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3" name="Equation" r:id="rId5" imgW="469900" imgH="139700" progId="Equation.DSMT4">
                  <p:embed/>
                </p:oleObj>
              </mc:Choice>
              <mc:Fallback>
                <p:oleObj name="Equation" r:id="rId5" imgW="469900" imgH="139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7744" y="2371222"/>
                        <a:ext cx="1128763" cy="332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/>
          </p:nvPr>
        </p:nvGraphicFramePr>
        <p:xfrm>
          <a:off x="4137025" y="2763838"/>
          <a:ext cx="3309938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4" name="Equation" r:id="rId7" imgW="2374900" imgH="2463800" progId="Equation.DSMT4">
                  <p:embed/>
                </p:oleObj>
              </mc:Choice>
              <mc:Fallback>
                <p:oleObj name="Equation" r:id="rId7" imgW="2374900" imgH="246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7025" y="2763838"/>
                        <a:ext cx="3309938" cy="343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738510" y="283778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699853" y="33938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99106" y="40161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698359" y="45749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96865" y="51591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96865" y="578145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28393" y="5609407"/>
            <a:ext cx="3300354" cy="630028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3286" y="5601775"/>
            <a:ext cx="2292555" cy="1143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58815" y="2433241"/>
            <a:ext cx="2397499" cy="2080870"/>
            <a:chOff x="696463" y="2128031"/>
            <a:chExt cx="2675964" cy="2322558"/>
          </a:xfrm>
        </p:grpSpPr>
        <p:grpSp>
          <p:nvGrpSpPr>
            <p:cNvPr id="25" name="群組 24"/>
            <p:cNvGrpSpPr/>
            <p:nvPr/>
          </p:nvGrpSpPr>
          <p:grpSpPr>
            <a:xfrm>
              <a:off x="696463" y="2128031"/>
              <a:ext cx="2675964" cy="2322558"/>
              <a:chOff x="914401" y="1562706"/>
              <a:chExt cx="2675964" cy="2322558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1385047" y="2191871"/>
                <a:ext cx="1277471" cy="126402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flipV="1">
                <a:off x="914401" y="3455894"/>
                <a:ext cx="2675964" cy="31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>
                <a:off x="2009775" y="2886075"/>
                <a:ext cx="478" cy="9543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flipH="1" flipV="1">
                <a:off x="1996245" y="1807300"/>
                <a:ext cx="14008" cy="1080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" name="物件 3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23505" y="3597397"/>
              <a:ext cx="377825" cy="2878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45" name="Equation" r:id="rId9" imgW="266400" imgH="203040" progId="Equation.DSMT4">
                      <p:embed/>
                    </p:oleObj>
                  </mc:Choice>
                  <mc:Fallback>
                    <p:oleObj name="Equation" r:id="rId9" imgW="26640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123505" y="3597397"/>
                            <a:ext cx="377825" cy="2878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物件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60857" y="1562706"/>
              <a:ext cx="3333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146" name="Equation" r:id="rId11" imgW="177480" imgH="177480" progId="Equation.DSMT4">
                      <p:embed/>
                    </p:oleObj>
                  </mc:Choice>
                  <mc:Fallback>
                    <p:oleObj name="Equation" r:id="rId11" imgW="1774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60857" y="1562706"/>
                            <a:ext cx="333375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線單箭頭接點 26"/>
            <p:cNvCxnSpPr>
              <a:stCxn id="32" idx="4"/>
            </p:cNvCxnSpPr>
            <p:nvPr/>
          </p:nvCxnSpPr>
          <p:spPr>
            <a:xfrm flipH="1">
              <a:off x="1053090" y="4021219"/>
              <a:ext cx="752755" cy="1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2966401" y="3012352"/>
              <a:ext cx="6560" cy="10258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1798816" y="2965280"/>
              <a:ext cx="1007688" cy="1793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物件 23"/>
            <p:cNvGraphicFramePr>
              <a:graphicFrameLocks noChangeAspect="1"/>
            </p:cNvGraphicFramePr>
            <p:nvPr>
              <p:extLst/>
            </p:nvPr>
          </p:nvGraphicFramePr>
          <p:xfrm>
            <a:off x="2154542" y="2632510"/>
            <a:ext cx="277204" cy="257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47" name="Equation" r:id="rId13" imgW="177480" imgH="164880" progId="Equation.DSMT4">
                    <p:embed/>
                  </p:oleObj>
                </mc:Choice>
                <mc:Fallback>
                  <p:oleObj name="Equation" r:id="rId13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4542" y="2632510"/>
                          <a:ext cx="277204" cy="2574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圖片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54" y="2296515"/>
            <a:ext cx="807945" cy="640399"/>
          </a:xfrm>
          <a:prstGeom prst="rect">
            <a:avLst/>
          </a:prstGeom>
        </p:spPr>
      </p:pic>
      <p:graphicFrame>
        <p:nvGraphicFramePr>
          <p:cNvPr id="43" name="物件 42"/>
          <p:cNvGraphicFramePr>
            <a:graphicFrameLocks noChangeAspect="1"/>
          </p:cNvGraphicFramePr>
          <p:nvPr>
            <p:extLst/>
          </p:nvPr>
        </p:nvGraphicFramePr>
        <p:xfrm>
          <a:off x="706438" y="4610100"/>
          <a:ext cx="1784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8" name="Equation" r:id="rId16" imgW="1143000" imgH="584200" progId="Equation.DSMT4">
                  <p:embed/>
                </p:oleObj>
              </mc:Choice>
              <mc:Fallback>
                <p:oleObj name="Equation" r:id="rId16" imgW="1143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6438" y="4610100"/>
                        <a:ext cx="17843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/>
          </p:nvPr>
        </p:nvGraphicFramePr>
        <p:xfrm>
          <a:off x="2576544" y="3480463"/>
          <a:ext cx="279770" cy="39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49" name="Equation" r:id="rId18" imgW="126720" imgH="177480" progId="Equation.DSMT4">
                  <p:embed/>
                </p:oleObj>
              </mc:Choice>
              <mc:Fallback>
                <p:oleObj name="Equation" r:id="rId1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6544" y="3480463"/>
                        <a:ext cx="279770" cy="39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/>
          </p:nvPr>
        </p:nvGraphicFramePr>
        <p:xfrm>
          <a:off x="1546433" y="3500876"/>
          <a:ext cx="267447" cy="31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0"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6433" y="3500876"/>
                        <a:ext cx="267447" cy="31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326260" y="2643620"/>
          <a:ext cx="868875" cy="53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1" name="Equation" r:id="rId22" imgW="634680" imgH="393480" progId="Equation.DSMT4">
                  <p:embed/>
                </p:oleObj>
              </mc:Choice>
              <mc:Fallback>
                <p:oleObj name="Equation" r:id="rId22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6260" y="2643620"/>
                        <a:ext cx="868875" cy="538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023050" y="5083175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2" name="Equation" r:id="rId24" imgW="863600" imgH="279400" progId="Equation.DSMT4">
                  <p:embed/>
                </p:oleObj>
              </mc:Choice>
              <mc:Fallback>
                <p:oleObj name="Equation" r:id="rId24" imgW="863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3050" y="5083175"/>
                        <a:ext cx="1485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0179" y="4604066"/>
            <a:ext cx="2413410" cy="8852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8763" y="59883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/>
          </p:nvPr>
        </p:nvGraphicFramePr>
        <p:xfrm>
          <a:off x="1032992" y="3757696"/>
          <a:ext cx="258112" cy="35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53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2992" y="3757696"/>
                        <a:ext cx="258112" cy="35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字方塊 7"/>
          <p:cNvSpPr txBox="1"/>
          <p:nvPr/>
        </p:nvSpPr>
        <p:spPr>
          <a:xfrm>
            <a:off x="2936604" y="6415454"/>
            <a:ext cx="3734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 smtClean="0">
                <a:latin typeface="Times New Roman"/>
                <a:cs typeface="Times New Roman"/>
              </a:rPr>
              <a:t>+ torque for rolling to the same direction as </a:t>
            </a:r>
            <a:r>
              <a:rPr lang="en-US" altLang="zh-TW" sz="1500" b="1" i="1" dirty="0" smtClean="0">
                <a:latin typeface="Times New Roman"/>
                <a:cs typeface="Times New Roman"/>
              </a:rPr>
              <a:t>a</a:t>
            </a:r>
            <a:r>
              <a:rPr lang="en-US" altLang="zh-TW" sz="1500" dirty="0" smtClean="0">
                <a:latin typeface="Times New Roman"/>
                <a:cs typeface="Times New Roman"/>
              </a:rPr>
              <a:t> </a:t>
            </a:r>
            <a:endParaRPr lang="zh-TW" altLang="en-US" sz="1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48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412" y="0"/>
            <a:ext cx="8139176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u="sng" dirty="0"/>
              <a:t>Problem 1(solution </a:t>
            </a:r>
            <a:r>
              <a:rPr lang="en-US" altLang="zh-TW" sz="1600" b="1" u="sng" dirty="0" smtClean="0"/>
              <a:t>2, direction of torque and the angular acceleration follows the coordinate system of the free body diagram)</a:t>
            </a:r>
            <a:endParaRPr lang="en-US" altLang="zh-TW" sz="1600" b="1" u="sng" dirty="0"/>
          </a:p>
          <a:p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If a billiard ball is hit in just the right way by a cue stick, the ball will roll without slipping immediately after losing contact with the stick. Consider a billiard ball (radius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r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, mass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M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) at rest on a horizontal pool table. A cue stick exerts a constant horizontal force </a:t>
            </a:r>
            <a:r>
              <a:rPr lang="en-US" altLang="zh-TW" sz="1600" i="1" kern="100" dirty="0">
                <a:solidFill>
                  <a:srgbClr val="000000"/>
                </a:solidFill>
                <a:ea typeface="新細明體"/>
                <a:cs typeface="Times New Roman"/>
              </a:rPr>
              <a:t>F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on the ball for a time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t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at a point that is a height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above the table’s surface (see the figure below). Assume that the coefficients of kinetic ­friction and the static friction between the ball and table are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k</a:t>
            </a:r>
            <a:r>
              <a:rPr lang="en-US" altLang="zh-TW" sz="1600" b="1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and</a:t>
            </a:r>
            <a:r>
              <a:rPr lang="en-US" altLang="zh-TW" sz="1600" b="1" i="1" kern="100" dirty="0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 </a:t>
            </a:r>
            <a:r>
              <a:rPr lang="en-US" altLang="zh-TW" sz="1600" b="1" i="1" kern="100" dirty="0" err="1">
                <a:solidFill>
                  <a:srgbClr val="000000"/>
                </a:solidFill>
                <a:latin typeface="Symbol"/>
                <a:ea typeface="新細明體"/>
                <a:cs typeface="Times New Roman"/>
              </a:rPr>
              <a:t>m</a:t>
            </a:r>
            <a:r>
              <a:rPr lang="en-US" altLang="zh-TW" sz="1600" b="1" i="1" kern="100" baseline="-25000" dirty="0" err="1">
                <a:solidFill>
                  <a:srgbClr val="000000"/>
                </a:solidFill>
                <a:ea typeface="新細明體"/>
                <a:cs typeface="Times New Roman"/>
              </a:rPr>
              <a:t>S</a:t>
            </a:r>
            <a:r>
              <a:rPr lang="en-US" altLang="zh-TW" sz="1600" i="1" kern="100" baseline="-25000" dirty="0">
                <a:solidFill>
                  <a:srgbClr val="000000"/>
                </a:solidFill>
                <a:ea typeface="新細明體"/>
                <a:cs typeface="Times New Roman"/>
              </a:rPr>
              <a:t> , 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respectively. Determine the range for </a:t>
            </a:r>
            <a:r>
              <a:rPr lang="en-US" altLang="zh-TW" sz="1600" b="1" i="1" kern="100" dirty="0">
                <a:solidFill>
                  <a:srgbClr val="000000"/>
                </a:solidFill>
                <a:ea typeface="新細明體"/>
                <a:cs typeface="Times New Roman"/>
              </a:rPr>
              <a:t>h</a:t>
            </a:r>
            <a:r>
              <a:rPr lang="en-US" altLang="zh-TW" sz="1600" kern="100" dirty="0">
                <a:solidFill>
                  <a:srgbClr val="000000"/>
                </a:solidFill>
                <a:ea typeface="新細明體"/>
                <a:cs typeface="Times New Roman"/>
              </a:rPr>
              <a:t> so that the ball will roll without slipping immediately after losing contact with the stick.</a:t>
            </a:r>
          </a:p>
          <a:p>
            <a:endParaRPr lang="en-US" altLang="zh-TW" sz="1350" b="1" u="sng" dirty="0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74564"/>
              </p:ext>
            </p:extLst>
          </p:nvPr>
        </p:nvGraphicFramePr>
        <p:xfrm>
          <a:off x="641350" y="5697538"/>
          <a:ext cx="22479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8" name="Equation" r:id="rId3" imgW="1854000" imgH="787320" progId="Equation.DSMT4">
                  <p:embed/>
                </p:oleObj>
              </mc:Choice>
              <mc:Fallback>
                <p:oleObj name="Equation" r:id="rId3" imgW="185400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350" y="5697538"/>
                        <a:ext cx="2247900" cy="95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3357371" y="2363462"/>
            <a:ext cx="20301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/>
              <a:t>Roll without slipping </a:t>
            </a:r>
            <a:r>
              <a:rPr lang="en-US" altLang="zh-TW" sz="1500" dirty="0" smtClean="0">
                <a:sym typeface="Wingdings" panose="05000000000000000000" pitchFamily="2" charset="2"/>
              </a:rPr>
              <a:t></a:t>
            </a:r>
            <a:endParaRPr lang="zh-TW" altLang="en-US" sz="1500" dirty="0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26606"/>
              </p:ext>
            </p:extLst>
          </p:nvPr>
        </p:nvGraphicFramePr>
        <p:xfrm>
          <a:off x="5469311" y="2371725"/>
          <a:ext cx="13430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9" name="Equation" r:id="rId5" imgW="558720" imgH="139680" progId="Equation.DSMT4">
                  <p:embed/>
                </p:oleObj>
              </mc:Choice>
              <mc:Fallback>
                <p:oleObj name="Equation" r:id="rId5" imgW="558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9311" y="2371725"/>
                        <a:ext cx="1343025" cy="33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物件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991645"/>
              </p:ext>
            </p:extLst>
          </p:nvPr>
        </p:nvGraphicFramePr>
        <p:xfrm>
          <a:off x="4137025" y="3194144"/>
          <a:ext cx="3309938" cy="343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0" name="Equation" r:id="rId7" imgW="2374900" imgH="2463800" progId="Equation.DSMT4">
                  <p:embed/>
                </p:oleObj>
              </mc:Choice>
              <mc:Fallback>
                <p:oleObj name="Equation" r:id="rId7" imgW="2374900" imgH="246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37025" y="3194144"/>
                        <a:ext cx="3309938" cy="343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3738510" y="32680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699853" y="38241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3699106" y="44464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698359" y="50052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696865" y="55894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696865" y="621175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4128393" y="6039713"/>
            <a:ext cx="3300354" cy="630028"/>
          </a:xfrm>
          <a:prstGeom prst="rect">
            <a:avLst/>
          </a:prstGeom>
          <a:noFill/>
          <a:ln w="57150">
            <a:solidFill>
              <a:schemeClr val="accent2"/>
            </a:solidFill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573286" y="5601775"/>
            <a:ext cx="2438855" cy="1143000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>
            <a:grpSpLocks noChangeAspect="1"/>
          </p:cNvGrpSpPr>
          <p:nvPr/>
        </p:nvGrpSpPr>
        <p:grpSpPr>
          <a:xfrm>
            <a:off x="458815" y="2433241"/>
            <a:ext cx="2397499" cy="2080870"/>
            <a:chOff x="696463" y="2128031"/>
            <a:chExt cx="2675964" cy="2322558"/>
          </a:xfrm>
        </p:grpSpPr>
        <p:grpSp>
          <p:nvGrpSpPr>
            <p:cNvPr id="25" name="群組 24"/>
            <p:cNvGrpSpPr/>
            <p:nvPr/>
          </p:nvGrpSpPr>
          <p:grpSpPr>
            <a:xfrm>
              <a:off x="696463" y="2128031"/>
              <a:ext cx="2675964" cy="2322558"/>
              <a:chOff x="914401" y="1562706"/>
              <a:chExt cx="2675964" cy="2322558"/>
            </a:xfrm>
          </p:grpSpPr>
          <p:sp>
            <p:nvSpPr>
              <p:cNvPr id="32" name="橢圓 31"/>
              <p:cNvSpPr/>
              <p:nvPr/>
            </p:nvSpPr>
            <p:spPr>
              <a:xfrm>
                <a:off x="1385047" y="2191871"/>
                <a:ext cx="1277471" cy="126402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接點 32"/>
              <p:cNvCxnSpPr/>
              <p:nvPr/>
            </p:nvCxnSpPr>
            <p:spPr>
              <a:xfrm flipV="1">
                <a:off x="914401" y="3455894"/>
                <a:ext cx="2675964" cy="3134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35"/>
              <p:cNvCxnSpPr/>
              <p:nvPr/>
            </p:nvCxnSpPr>
            <p:spPr>
              <a:xfrm>
                <a:off x="2009775" y="2886075"/>
                <a:ext cx="478" cy="9543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36"/>
              <p:cNvCxnSpPr/>
              <p:nvPr/>
            </p:nvCxnSpPr>
            <p:spPr>
              <a:xfrm flipH="1" flipV="1">
                <a:off x="1996245" y="1807300"/>
                <a:ext cx="14008" cy="108024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" name="物件 37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123505" y="3597397"/>
              <a:ext cx="377825" cy="2878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91" name="Equation" r:id="rId9" imgW="266400" imgH="203040" progId="Equation.DSMT4">
                      <p:embed/>
                    </p:oleObj>
                  </mc:Choice>
                  <mc:Fallback>
                    <p:oleObj name="Equation" r:id="rId9" imgW="26640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123505" y="3597397"/>
                            <a:ext cx="377825" cy="2878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物件 3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060857" y="1562706"/>
              <a:ext cx="3333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292" name="Equation" r:id="rId11" imgW="177480" imgH="177480" progId="Equation.DSMT4">
                      <p:embed/>
                    </p:oleObj>
                  </mc:Choice>
                  <mc:Fallback>
                    <p:oleObj name="Equation" r:id="rId11" imgW="1774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060857" y="1562706"/>
                            <a:ext cx="333375" cy="3333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直線單箭頭接點 26"/>
            <p:cNvCxnSpPr>
              <a:stCxn id="32" idx="4"/>
            </p:cNvCxnSpPr>
            <p:nvPr/>
          </p:nvCxnSpPr>
          <p:spPr>
            <a:xfrm flipH="1">
              <a:off x="1053090" y="4021219"/>
              <a:ext cx="752755" cy="104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/>
            <p:cNvCxnSpPr/>
            <p:nvPr/>
          </p:nvCxnSpPr>
          <p:spPr>
            <a:xfrm flipH="1">
              <a:off x="2966401" y="3012352"/>
              <a:ext cx="6560" cy="102582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1798816" y="2965280"/>
              <a:ext cx="1007688" cy="17931"/>
            </a:xfrm>
            <a:prstGeom prst="straightConnector1">
              <a:avLst/>
            </a:prstGeom>
            <a:ln w="38100">
              <a:solidFill>
                <a:schemeClr val="tx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物件 23"/>
            <p:cNvGraphicFramePr>
              <a:graphicFrameLocks noChangeAspect="1"/>
            </p:cNvGraphicFramePr>
            <p:nvPr>
              <p:extLst/>
            </p:nvPr>
          </p:nvGraphicFramePr>
          <p:xfrm>
            <a:off x="2154542" y="2632510"/>
            <a:ext cx="277204" cy="257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93" name="Equation" r:id="rId13" imgW="177480" imgH="164880" progId="Equation.DSMT4">
                    <p:embed/>
                  </p:oleObj>
                </mc:Choice>
                <mc:Fallback>
                  <p:oleObj name="Equation" r:id="rId13" imgW="1774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54542" y="2632510"/>
                          <a:ext cx="277204" cy="2574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圖片 4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854" y="2296515"/>
            <a:ext cx="807945" cy="640399"/>
          </a:xfrm>
          <a:prstGeom prst="rect">
            <a:avLst/>
          </a:prstGeom>
        </p:spPr>
      </p:pic>
      <p:graphicFrame>
        <p:nvGraphicFramePr>
          <p:cNvPr id="43" name="物件 42"/>
          <p:cNvGraphicFramePr>
            <a:graphicFrameLocks noChangeAspect="1"/>
          </p:cNvGraphicFramePr>
          <p:nvPr>
            <p:extLst/>
          </p:nvPr>
        </p:nvGraphicFramePr>
        <p:xfrm>
          <a:off x="706438" y="4610100"/>
          <a:ext cx="17843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4" name="Equation" r:id="rId16" imgW="1143000" imgH="584200" progId="Equation.DSMT4">
                  <p:embed/>
                </p:oleObj>
              </mc:Choice>
              <mc:Fallback>
                <p:oleObj name="Equation" r:id="rId16" imgW="1143000" imgH="584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6438" y="4610100"/>
                        <a:ext cx="1784350" cy="91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/>
          </p:nvPr>
        </p:nvGraphicFramePr>
        <p:xfrm>
          <a:off x="2576544" y="3480463"/>
          <a:ext cx="279770" cy="391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5" name="Equation" r:id="rId18" imgW="126720" imgH="177480" progId="Equation.DSMT4">
                  <p:embed/>
                </p:oleObj>
              </mc:Choice>
              <mc:Fallback>
                <p:oleObj name="Equation" r:id="rId18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6544" y="3480463"/>
                        <a:ext cx="279770" cy="391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物件 46"/>
          <p:cNvGraphicFramePr>
            <a:graphicFrameLocks noChangeAspect="1"/>
          </p:cNvGraphicFramePr>
          <p:nvPr>
            <p:extLst/>
          </p:nvPr>
        </p:nvGraphicFramePr>
        <p:xfrm>
          <a:off x="1546433" y="3500876"/>
          <a:ext cx="267447" cy="312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6" name="Equation" r:id="rId20" imgW="152280" imgH="177480" progId="Equation.DSMT4">
                  <p:embed/>
                </p:oleObj>
              </mc:Choice>
              <mc:Fallback>
                <p:oleObj name="Equation" r:id="rId20" imgW="1522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46433" y="3500876"/>
                        <a:ext cx="267447" cy="312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物件 3"/>
          <p:cNvGraphicFramePr>
            <a:graphicFrameLocks noChangeAspect="1"/>
          </p:cNvGraphicFramePr>
          <p:nvPr>
            <p:extLst/>
          </p:nvPr>
        </p:nvGraphicFramePr>
        <p:xfrm>
          <a:off x="326260" y="2643620"/>
          <a:ext cx="868875" cy="538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7" name="Equation" r:id="rId22" imgW="634680" imgH="393480" progId="Equation.DSMT4">
                  <p:embed/>
                </p:oleObj>
              </mc:Choice>
              <mc:Fallback>
                <p:oleObj name="Equation" r:id="rId22" imgW="634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6260" y="2643620"/>
                        <a:ext cx="868875" cy="538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34064"/>
              </p:ext>
            </p:extLst>
          </p:nvPr>
        </p:nvGraphicFramePr>
        <p:xfrm>
          <a:off x="6023050" y="5513481"/>
          <a:ext cx="148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8" name="Equation" r:id="rId24" imgW="863600" imgH="279400" progId="Equation.DSMT4">
                  <p:embed/>
                </p:oleObj>
              </mc:Choice>
              <mc:Fallback>
                <p:oleObj name="Equation" r:id="rId24" imgW="863600" imgH="27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23050" y="5513481"/>
                        <a:ext cx="1485900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20179" y="4604066"/>
            <a:ext cx="2413410" cy="88527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98763" y="598832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endParaRPr lang="zh-TW" altLang="en-US" dirty="0"/>
          </a:p>
        </p:txBody>
      </p:sp>
      <p:graphicFrame>
        <p:nvGraphicFramePr>
          <p:cNvPr id="22" name="物件 21"/>
          <p:cNvGraphicFramePr>
            <a:graphicFrameLocks noChangeAspect="1"/>
          </p:cNvGraphicFramePr>
          <p:nvPr>
            <p:extLst/>
          </p:nvPr>
        </p:nvGraphicFramePr>
        <p:xfrm>
          <a:off x="1032992" y="3757696"/>
          <a:ext cx="258112" cy="35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99" name="Equation" r:id="rId26" imgW="164880" imgH="228600" progId="Equation.DSMT4">
                  <p:embed/>
                </p:oleObj>
              </mc:Choice>
              <mc:Fallback>
                <p:oleObj name="Equation" r:id="rId26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2992" y="3757696"/>
                        <a:ext cx="258112" cy="357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91807"/>
              </p:ext>
            </p:extLst>
          </p:nvPr>
        </p:nvGraphicFramePr>
        <p:xfrm>
          <a:off x="4102100" y="2655701"/>
          <a:ext cx="93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0" name="Equation" r:id="rId28" imgW="774360" imgH="406080" progId="Equation.DSMT4">
                  <p:embed/>
                </p:oleObj>
              </mc:Choice>
              <mc:Fallback>
                <p:oleObj name="Equation" r:id="rId28" imgW="7743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102100" y="2655701"/>
                        <a:ext cx="93980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069957"/>
              </p:ext>
            </p:extLst>
          </p:nvPr>
        </p:nvGraphicFramePr>
        <p:xfrm>
          <a:off x="5211856" y="2682035"/>
          <a:ext cx="1693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1" name="Equation" r:id="rId30" imgW="1396800" imgH="406080" progId="Equation.DSMT4">
                  <p:embed/>
                </p:oleObj>
              </mc:Choice>
              <mc:Fallback>
                <p:oleObj name="Equation" r:id="rId30" imgW="1396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11856" y="2682035"/>
                        <a:ext cx="1693863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/>
          <p:cNvSpPr txBox="1"/>
          <p:nvPr/>
        </p:nvSpPr>
        <p:spPr>
          <a:xfrm>
            <a:off x="0" y="87086"/>
            <a:ext cx="9056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2.As shown in Fig. x, on a inclined surface, a dumbbell with outer diameter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inner diameter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3/5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pulled by a force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string winded around its inner post. Give that the inclined angle of the surface </a:t>
            </a:r>
            <a:r>
              <a:rPr lang="en-US" altLang="zh-TW" b="1" i="1" dirty="0" smtClean="0"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37</a:t>
            </a:r>
            <a:r>
              <a:rPr lang="en-US" altLang="zh-TW" dirty="0" smtClean="0">
                <a:latin typeface="新細明體"/>
                <a:ea typeface="新細明體"/>
                <a:cs typeface="Times New Roman" panose="02020603050405020304" pitchFamily="18" charset="0"/>
              </a:rPr>
              <a:t>∘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mass of the dumbbell, the moment of inertia of the dumbbell </a:t>
            </a:r>
            <a:r>
              <a:rPr lang="en-US" altLang="zh-TW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4/5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</a:t>
            </a:r>
            <a:r>
              <a:rPr lang="en-US" altLang="zh-TW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the static friction coefficient </a:t>
            </a:r>
            <a:r>
              <a:rPr lang="en-US" altLang="zh-TW" b="1" i="1" dirty="0" err="1" smtClean="0">
                <a:latin typeface="Symbol" panose="05050102010706020507" pitchFamily="18" charset="2"/>
                <a:cs typeface="Times New Roman" panose="02020603050405020304" pitchFamily="18" charset="0"/>
              </a:rPr>
              <a:t>m</a:t>
            </a:r>
            <a:r>
              <a:rPr lang="en-US" altLang="zh-TW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3/5. For a given magnitude of force </a:t>
            </a:r>
            <a:r>
              <a:rPr lang="en-US" altLang="zh-TW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makes the dumbbell to execute pure roll motion , draw the free-body diagram and determine the direction and magnitude of  the acceleration of the dumbbell, and the friction force. (sin37</a:t>
            </a:r>
            <a:r>
              <a:rPr lang="en-US" altLang="zh-TW" dirty="0" smtClean="0">
                <a:latin typeface="新細明體"/>
                <a:cs typeface="Times New Roman" panose="02020603050405020304" pitchFamily="18" charset="0"/>
              </a:rPr>
              <a:t>∘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3/5) 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159085" y="2212041"/>
            <a:ext cx="1975937" cy="1835158"/>
            <a:chOff x="159085" y="2212041"/>
            <a:chExt cx="1975937" cy="1835158"/>
          </a:xfrm>
        </p:grpSpPr>
        <p:grpSp>
          <p:nvGrpSpPr>
            <p:cNvPr id="28" name="群組 27"/>
            <p:cNvGrpSpPr/>
            <p:nvPr/>
          </p:nvGrpSpPr>
          <p:grpSpPr>
            <a:xfrm>
              <a:off x="159085" y="2344057"/>
              <a:ext cx="1957003" cy="1703142"/>
              <a:chOff x="1606885" y="1778001"/>
              <a:chExt cx="1957003" cy="1703142"/>
            </a:xfrm>
          </p:grpSpPr>
          <p:sp>
            <p:nvSpPr>
              <p:cNvPr id="4" name="等腰三角形 3"/>
              <p:cNvSpPr/>
              <p:nvPr/>
            </p:nvSpPr>
            <p:spPr>
              <a:xfrm>
                <a:off x="1979712" y="2132856"/>
                <a:ext cx="1584176" cy="1008112"/>
              </a:xfrm>
              <a:prstGeom prst="triangle">
                <a:avLst>
                  <a:gd name="adj" fmla="val 100000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7" name="群組 6"/>
              <p:cNvGrpSpPr/>
              <p:nvPr/>
            </p:nvGrpSpPr>
            <p:grpSpPr>
              <a:xfrm>
                <a:off x="2483768" y="2204864"/>
                <a:ext cx="432048" cy="432048"/>
                <a:chOff x="4139952" y="1970824"/>
                <a:chExt cx="432048" cy="432048"/>
              </a:xfrm>
            </p:grpSpPr>
            <p:sp>
              <p:nvSpPr>
                <p:cNvPr id="5" name="橢圓 4"/>
                <p:cNvSpPr/>
                <p:nvPr/>
              </p:nvSpPr>
              <p:spPr>
                <a:xfrm>
                  <a:off x="4139952" y="1970824"/>
                  <a:ext cx="432048" cy="43204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" name="橢圓 5"/>
                <p:cNvSpPr/>
                <p:nvPr/>
              </p:nvSpPr>
              <p:spPr>
                <a:xfrm>
                  <a:off x="4229976" y="2060848"/>
                  <a:ext cx="252000" cy="252000"/>
                </a:xfrm>
                <a:prstGeom prst="ellips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9" name="直線接點 8"/>
              <p:cNvCxnSpPr/>
              <p:nvPr/>
            </p:nvCxnSpPr>
            <p:spPr>
              <a:xfrm flipV="1">
                <a:off x="2798740" y="2143133"/>
                <a:ext cx="576064" cy="36004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/>
              <p:nvPr/>
            </p:nvCxnSpPr>
            <p:spPr>
              <a:xfrm flipV="1">
                <a:off x="2809300" y="1967832"/>
                <a:ext cx="262763" cy="515805"/>
              </a:xfrm>
              <a:prstGeom prst="straightConnector1">
                <a:avLst/>
              </a:prstGeom>
              <a:ln w="158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弧形 13"/>
              <p:cNvSpPr/>
              <p:nvPr/>
            </p:nvSpPr>
            <p:spPr>
              <a:xfrm>
                <a:off x="2649614" y="2149642"/>
                <a:ext cx="454534" cy="446511"/>
              </a:xfrm>
              <a:prstGeom prst="arc">
                <a:avLst>
                  <a:gd name="adj1" fmla="val 17714753"/>
                  <a:gd name="adj2" fmla="val 208145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弧形 14"/>
              <p:cNvSpPr/>
              <p:nvPr/>
            </p:nvSpPr>
            <p:spPr>
              <a:xfrm>
                <a:off x="1606885" y="2799349"/>
                <a:ext cx="711192" cy="681794"/>
              </a:xfrm>
              <a:prstGeom prst="arc">
                <a:avLst>
                  <a:gd name="adj1" fmla="val 19695970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764590" y="1778001"/>
                <a:ext cx="32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TW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2259261" y="2855496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endParaRPr lang="zh-TW" altLang="en-US" sz="1400" i="1" dirty="0">
                  <a:latin typeface="Symbol" panose="05050102010706020507" pitchFamily="18" charset="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2970461" y="190213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 i="1" dirty="0" smtClean="0">
                    <a:latin typeface="Symbol" panose="05050102010706020507" pitchFamily="18" charset="2"/>
                    <a:cs typeface="Times New Roman" panose="02020603050405020304" pitchFamily="18" charset="0"/>
                  </a:rPr>
                  <a:t>q</a:t>
                </a:r>
                <a:endParaRPr lang="zh-TW" altLang="en-US" sz="1400" i="1" dirty="0">
                  <a:latin typeface="Symbol" panose="05050102010706020507" pitchFamily="18" charset="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850334" y="2461696"/>
              <a:ext cx="1001763" cy="1001763"/>
              <a:chOff x="850334" y="2461696"/>
              <a:chExt cx="1001763" cy="1001763"/>
            </a:xfrm>
          </p:grpSpPr>
          <p:cxnSp>
            <p:nvCxnSpPr>
              <p:cNvPr id="3" name="直線單箭頭接點 2"/>
              <p:cNvCxnSpPr/>
              <p:nvPr/>
            </p:nvCxnSpPr>
            <p:spPr>
              <a:xfrm flipV="1">
                <a:off x="850334" y="2609243"/>
                <a:ext cx="1001763" cy="658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rot="16200000" flipV="1">
                <a:off x="740644" y="2633510"/>
                <a:ext cx="1001763" cy="6581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文字方塊 23"/>
            <p:cNvSpPr txBox="1"/>
            <p:nvPr/>
          </p:nvSpPr>
          <p:spPr>
            <a:xfrm rot="19629960">
              <a:off x="1847764" y="2304258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rot="19629960">
              <a:off x="916862" y="221204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1259492" y="3006614"/>
              <a:ext cx="10184" cy="5345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字方塊 30"/>
            <p:cNvSpPr txBox="1"/>
            <p:nvPr/>
          </p:nvSpPr>
          <p:spPr>
            <a:xfrm>
              <a:off x="1247870" y="332931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mg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 flipH="1">
              <a:off x="1084086" y="3167590"/>
              <a:ext cx="288899" cy="1876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rot="5400000" flipH="1">
              <a:off x="1135792" y="2930826"/>
              <a:ext cx="288899" cy="1876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/>
            <p:cNvSpPr txBox="1"/>
            <p:nvPr/>
          </p:nvSpPr>
          <p:spPr>
            <a:xfrm>
              <a:off x="894969" y="311150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886805" y="269512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TW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7" name="物件 36"/>
          <p:cNvGraphicFramePr>
            <a:graphicFrameLocks noChangeAspect="1"/>
          </p:cNvGraphicFramePr>
          <p:nvPr>
            <p:extLst/>
          </p:nvPr>
        </p:nvGraphicFramePr>
        <p:xfrm>
          <a:off x="174624" y="3978274"/>
          <a:ext cx="1056481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1" name="Equation" r:id="rId3" imgW="698400" imgH="253800" progId="Equation.DSMT4">
                  <p:embed/>
                </p:oleObj>
              </mc:Choice>
              <mc:Fallback>
                <p:oleObj name="Equation" r:id="rId3" imgW="6984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4" y="3978274"/>
                        <a:ext cx="1056481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物件 37"/>
          <p:cNvGraphicFramePr>
            <a:graphicFrameLocks noChangeAspect="1"/>
          </p:cNvGraphicFramePr>
          <p:nvPr>
            <p:extLst/>
          </p:nvPr>
        </p:nvGraphicFramePr>
        <p:xfrm>
          <a:off x="146050" y="5111750"/>
          <a:ext cx="9588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2" name="Equation" r:id="rId5" imgW="634680" imgH="253800" progId="Equation.DSMT4">
                  <p:embed/>
                </p:oleObj>
              </mc:Choice>
              <mc:Fallback>
                <p:oleObj name="Equation" r:id="rId5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5111750"/>
                        <a:ext cx="95885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字方塊 38"/>
          <p:cNvSpPr txBox="1"/>
          <p:nvPr/>
        </p:nvSpPr>
        <p:spPr>
          <a:xfrm>
            <a:off x="114300" y="430530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mtClean="0"/>
              <a:t>x:</a:t>
            </a:r>
            <a:endParaRPr lang="zh-TW" altLang="en-US" dirty="0"/>
          </a:p>
        </p:txBody>
      </p:sp>
      <p:graphicFrame>
        <p:nvGraphicFramePr>
          <p:cNvPr id="40" name="物件 39"/>
          <p:cNvGraphicFramePr>
            <a:graphicFrameLocks noChangeAspect="1"/>
          </p:cNvGraphicFramePr>
          <p:nvPr>
            <p:extLst/>
          </p:nvPr>
        </p:nvGraphicFramePr>
        <p:xfrm>
          <a:off x="398462" y="4368800"/>
          <a:ext cx="2590801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3" name="Equation" r:id="rId7" imgW="1714320" imgH="203040" progId="Equation.DSMT4">
                  <p:embed/>
                </p:oleObj>
              </mc:Choice>
              <mc:Fallback>
                <p:oleObj name="Equation" r:id="rId7" imgW="1714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" y="4368800"/>
                        <a:ext cx="2590801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104775" y="462915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graphicFrame>
        <p:nvGraphicFramePr>
          <p:cNvPr id="42" name="物件 41"/>
          <p:cNvGraphicFramePr>
            <a:graphicFrameLocks noChangeAspect="1"/>
          </p:cNvGraphicFramePr>
          <p:nvPr>
            <p:extLst/>
          </p:nvPr>
        </p:nvGraphicFramePr>
        <p:xfrm>
          <a:off x="388938" y="4683125"/>
          <a:ext cx="2455862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4" name="Equation" r:id="rId9" imgW="1625400" imgH="203040" progId="Equation.DSMT4">
                  <p:embed/>
                </p:oleObj>
              </mc:Choice>
              <mc:Fallback>
                <p:oleObj name="Equation" r:id="rId9" imgW="1625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4683125"/>
                        <a:ext cx="2455862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物件 42"/>
          <p:cNvGraphicFramePr>
            <a:graphicFrameLocks noChangeAspect="1"/>
          </p:cNvGraphicFramePr>
          <p:nvPr>
            <p:extLst/>
          </p:nvPr>
        </p:nvGraphicFramePr>
        <p:xfrm>
          <a:off x="228600" y="5435600"/>
          <a:ext cx="1785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5" name="Equation" r:id="rId11" imgW="1180800" imgH="241200" progId="Equation.DSMT4">
                  <p:embed/>
                </p:oleObj>
              </mc:Choice>
              <mc:Fallback>
                <p:oleObj name="Equation" r:id="rId11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35600"/>
                        <a:ext cx="17859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字方塊 43"/>
          <p:cNvSpPr txBox="1"/>
          <p:nvPr/>
        </p:nvSpPr>
        <p:spPr>
          <a:xfrm>
            <a:off x="142875" y="5772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z:</a:t>
            </a:r>
            <a:endParaRPr lang="zh-TW" altLang="en-US" dirty="0"/>
          </a:p>
        </p:txBody>
      </p:sp>
      <p:graphicFrame>
        <p:nvGraphicFramePr>
          <p:cNvPr id="45" name="物件 44"/>
          <p:cNvGraphicFramePr>
            <a:graphicFrameLocks noChangeAspect="1"/>
          </p:cNvGraphicFramePr>
          <p:nvPr>
            <p:extLst/>
          </p:nvPr>
        </p:nvGraphicFramePr>
        <p:xfrm>
          <a:off x="449263" y="5807075"/>
          <a:ext cx="13049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6" name="Equation" r:id="rId13" imgW="863280" imgH="203040" progId="Equation.DSMT4">
                  <p:embed/>
                </p:oleObj>
              </mc:Choice>
              <mc:Fallback>
                <p:oleObj name="Equation" r:id="rId13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3" y="5807075"/>
                        <a:ext cx="13049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物件 45"/>
          <p:cNvGraphicFramePr>
            <a:graphicFrameLocks noChangeAspect="1"/>
          </p:cNvGraphicFramePr>
          <p:nvPr>
            <p:extLst/>
          </p:nvPr>
        </p:nvGraphicFramePr>
        <p:xfrm>
          <a:off x="4124325" y="2320925"/>
          <a:ext cx="1995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7" name="Equation" r:id="rId15" imgW="1320480" imgH="393480" progId="Equation.DSMT4">
                  <p:embed/>
                </p:oleObj>
              </mc:Choice>
              <mc:Fallback>
                <p:oleObj name="Equation" r:id="rId15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2320925"/>
                        <a:ext cx="19954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字方塊 47"/>
          <p:cNvSpPr txBox="1"/>
          <p:nvPr/>
        </p:nvSpPr>
        <p:spPr>
          <a:xfrm>
            <a:off x="2933700" y="43815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(1)</a:t>
            </a:r>
            <a:endParaRPr lang="zh-TW" altLang="en-US" sz="1400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943225" y="469582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(2)</a:t>
            </a:r>
            <a:endParaRPr lang="zh-TW" altLang="en-US" sz="1400" b="1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1733550" y="581025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(3)</a:t>
            </a:r>
            <a:endParaRPr lang="zh-TW" altLang="en-US" sz="1400" b="1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14725" y="2486025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(1) </a:t>
            </a:r>
            <a:r>
              <a:rPr lang="en-US" altLang="zh-TW" sz="1400" b="1" dirty="0" smtClean="0">
                <a:sym typeface="Wingdings" panose="05000000000000000000" pitchFamily="2" charset="2"/>
              </a:rPr>
              <a:t></a:t>
            </a:r>
            <a:endParaRPr lang="zh-TW" altLang="en-US" sz="1400" b="1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171450" y="6162675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pure roll,</a:t>
            </a:r>
            <a:endParaRPr lang="zh-TW" altLang="en-US" dirty="0"/>
          </a:p>
        </p:txBody>
      </p:sp>
      <p:graphicFrame>
        <p:nvGraphicFramePr>
          <p:cNvPr id="53" name="物件 52"/>
          <p:cNvGraphicFramePr>
            <a:graphicFrameLocks noChangeAspect="1"/>
          </p:cNvGraphicFramePr>
          <p:nvPr>
            <p:extLst/>
          </p:nvPr>
        </p:nvGraphicFramePr>
        <p:xfrm>
          <a:off x="1555750" y="6216650"/>
          <a:ext cx="8636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8" name="Equation" r:id="rId17" imgW="571320" imgH="164880" progId="Equation.DSMT4">
                  <p:embed/>
                </p:oleObj>
              </mc:Choice>
              <mc:Fallback>
                <p:oleObj name="Equation" r:id="rId17" imgW="571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6216650"/>
                        <a:ext cx="863600" cy="25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文字方塊 53"/>
          <p:cNvSpPr txBox="1"/>
          <p:nvPr/>
        </p:nvSpPr>
        <p:spPr>
          <a:xfrm>
            <a:off x="2524125" y="619125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(4)</a:t>
            </a:r>
            <a:endParaRPr lang="zh-TW" altLang="en-US" sz="1400" b="1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134100" y="246697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(5)</a:t>
            </a:r>
            <a:endParaRPr lang="zh-TW" altLang="en-US" sz="1400" b="1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7650" y="2390775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(1)</a:t>
            </a:r>
            <a:endParaRPr lang="zh-TW" altLang="en-US" b="1" dirty="0"/>
          </a:p>
        </p:txBody>
      </p:sp>
      <p:graphicFrame>
        <p:nvGraphicFramePr>
          <p:cNvPr id="57" name="物件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405115"/>
              </p:ext>
            </p:extLst>
          </p:nvPr>
        </p:nvGraphicFramePr>
        <p:xfrm>
          <a:off x="4295775" y="2776538"/>
          <a:ext cx="19954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9" name="Equation" r:id="rId19" imgW="1320480" imgH="393480" progId="Equation.DSMT4">
                  <p:embed/>
                </p:oleObj>
              </mc:Choice>
              <mc:Fallback>
                <p:oleObj name="Equation" r:id="rId19" imgW="1320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5" y="2776538"/>
                        <a:ext cx="19954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字方塊 57"/>
          <p:cNvSpPr txBox="1"/>
          <p:nvPr/>
        </p:nvSpPr>
        <p:spPr>
          <a:xfrm>
            <a:off x="3295650" y="2895600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(3),(4) </a:t>
            </a:r>
            <a:r>
              <a:rPr lang="en-US" altLang="zh-TW" sz="1400" b="1" dirty="0" smtClean="0">
                <a:sym typeface="Wingdings" panose="05000000000000000000" pitchFamily="2" charset="2"/>
              </a:rPr>
              <a:t></a:t>
            </a:r>
            <a:endParaRPr lang="zh-TW" altLang="en-US" sz="1400" b="1" dirty="0"/>
          </a:p>
        </p:txBody>
      </p:sp>
      <p:graphicFrame>
        <p:nvGraphicFramePr>
          <p:cNvPr id="59" name="物件 58"/>
          <p:cNvGraphicFramePr>
            <a:graphicFrameLocks noChangeAspect="1"/>
          </p:cNvGraphicFramePr>
          <p:nvPr>
            <p:extLst/>
          </p:nvPr>
        </p:nvGraphicFramePr>
        <p:xfrm>
          <a:off x="4230688" y="3262313"/>
          <a:ext cx="1917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0" name="Equation" r:id="rId21" imgW="1269720" imgH="393480" progId="Equation.DSMT4">
                  <p:embed/>
                </p:oleObj>
              </mc:Choice>
              <mc:Fallback>
                <p:oleObj name="Equation" r:id="rId21" imgW="1269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3262313"/>
                        <a:ext cx="1917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字方塊 59"/>
          <p:cNvSpPr txBox="1"/>
          <p:nvPr/>
        </p:nvSpPr>
        <p:spPr>
          <a:xfrm>
            <a:off x="6143625" y="346710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(6)</a:t>
            </a:r>
            <a:endParaRPr lang="zh-TW" altLang="en-US" sz="1400" b="1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3314700" y="3933825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(5),(</a:t>
            </a:r>
            <a:r>
              <a:rPr lang="en-US" altLang="zh-TW" sz="1400" b="1" dirty="0"/>
              <a:t>6</a:t>
            </a:r>
            <a:r>
              <a:rPr lang="en-US" altLang="zh-TW" sz="1400" b="1" dirty="0" smtClean="0"/>
              <a:t>) </a:t>
            </a:r>
            <a:r>
              <a:rPr lang="en-US" altLang="zh-TW" sz="1400" b="1" dirty="0" smtClean="0">
                <a:sym typeface="Wingdings" panose="05000000000000000000" pitchFamily="2" charset="2"/>
              </a:rPr>
              <a:t></a:t>
            </a:r>
            <a:endParaRPr lang="zh-TW" altLang="en-US" sz="1400" b="1" dirty="0"/>
          </a:p>
        </p:txBody>
      </p:sp>
      <p:graphicFrame>
        <p:nvGraphicFramePr>
          <p:cNvPr id="62" name="物件 61"/>
          <p:cNvGraphicFramePr>
            <a:graphicFrameLocks noChangeAspect="1"/>
          </p:cNvGraphicFramePr>
          <p:nvPr>
            <p:extLst/>
          </p:nvPr>
        </p:nvGraphicFramePr>
        <p:xfrm>
          <a:off x="4162425" y="3768725"/>
          <a:ext cx="17843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1" name="Equation" r:id="rId23" imgW="1180800" imgH="393480" progId="Equation.DSMT4">
                  <p:embed/>
                </p:oleObj>
              </mc:Choice>
              <mc:Fallback>
                <p:oleObj name="Equation" r:id="rId23" imgW="11808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425" y="3768725"/>
                        <a:ext cx="17843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物件 62"/>
          <p:cNvGraphicFramePr>
            <a:graphicFrameLocks noChangeAspect="1"/>
          </p:cNvGraphicFramePr>
          <p:nvPr>
            <p:extLst/>
          </p:nvPr>
        </p:nvGraphicFramePr>
        <p:xfrm>
          <a:off x="3562350" y="4311650"/>
          <a:ext cx="14970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2" name="Equation" r:id="rId25" imgW="990360" imgH="393480" progId="Equation.DSMT4">
                  <p:embed/>
                </p:oleObj>
              </mc:Choice>
              <mc:Fallback>
                <p:oleObj name="Equation" r:id="rId25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311650"/>
                        <a:ext cx="14970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文字方塊 63"/>
          <p:cNvSpPr txBox="1"/>
          <p:nvPr/>
        </p:nvSpPr>
        <p:spPr>
          <a:xfrm>
            <a:off x="6153150" y="448627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(7)</a:t>
            </a:r>
            <a:endParaRPr lang="zh-TW" altLang="en-US" sz="1400" b="1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4991100" y="4495800"/>
            <a:ext cx="1219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in x-direction,</a:t>
            </a:r>
            <a:endParaRPr lang="zh-TW" altLang="en-US" sz="1400" b="1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3276600" y="4991100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(6),(7) </a:t>
            </a:r>
            <a:r>
              <a:rPr lang="en-US" altLang="zh-TW" sz="1400" b="1" dirty="0" smtClean="0">
                <a:sym typeface="Wingdings" panose="05000000000000000000" pitchFamily="2" charset="2"/>
              </a:rPr>
              <a:t></a:t>
            </a:r>
            <a:endParaRPr lang="zh-TW" altLang="en-US" sz="1400" b="1" dirty="0"/>
          </a:p>
        </p:txBody>
      </p:sp>
      <p:graphicFrame>
        <p:nvGraphicFramePr>
          <p:cNvPr id="67" name="物件 66"/>
          <p:cNvGraphicFramePr>
            <a:graphicFrameLocks noChangeAspect="1"/>
          </p:cNvGraphicFramePr>
          <p:nvPr>
            <p:extLst/>
          </p:nvPr>
        </p:nvGraphicFramePr>
        <p:xfrm>
          <a:off x="4117975" y="4814888"/>
          <a:ext cx="1495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3" name="Equation" r:id="rId27" imgW="990360" imgH="393480" progId="Equation.DSMT4">
                  <p:embed/>
                </p:oleObj>
              </mc:Choice>
              <mc:Fallback>
                <p:oleObj name="Equation" r:id="rId27" imgW="990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814888"/>
                        <a:ext cx="14954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物件 67"/>
          <p:cNvGraphicFramePr>
            <a:graphicFrameLocks noChangeAspect="1"/>
          </p:cNvGraphicFramePr>
          <p:nvPr>
            <p:extLst/>
          </p:nvPr>
        </p:nvGraphicFramePr>
        <p:xfrm>
          <a:off x="3629025" y="5291138"/>
          <a:ext cx="260667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4" name="Equation" r:id="rId29" imgW="1726920" imgH="431640" progId="Equation.DSMT4">
                  <p:embed/>
                </p:oleObj>
              </mc:Choice>
              <mc:Fallback>
                <p:oleObj name="Equation" r:id="rId29" imgW="1726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025" y="5291138"/>
                        <a:ext cx="260667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物件 68"/>
          <p:cNvGraphicFramePr>
            <a:graphicFrameLocks noChangeAspect="1"/>
          </p:cNvGraphicFramePr>
          <p:nvPr>
            <p:extLst/>
          </p:nvPr>
        </p:nvGraphicFramePr>
        <p:xfrm>
          <a:off x="3630613" y="5910263"/>
          <a:ext cx="19748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5" name="Equation" r:id="rId31" imgW="1307880" imgH="393480" progId="Equation.DSMT4">
                  <p:embed/>
                </p:oleObj>
              </mc:Choice>
              <mc:Fallback>
                <p:oleObj name="Equation" r:id="rId31" imgW="130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5910263"/>
                        <a:ext cx="19748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文字方塊 69"/>
          <p:cNvSpPr txBox="1"/>
          <p:nvPr/>
        </p:nvSpPr>
        <p:spPr>
          <a:xfrm>
            <a:off x="5972175" y="6124575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/>
              <a:t>(8)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572557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4.1.2"/>
  <p:tag name="PPTVERSION" val="15"/>
  <p:tag name="TPOS" val="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11716</TotalTime>
  <Words>990</Words>
  <Application>Microsoft Office PowerPoint</Application>
  <PresentationFormat>如螢幕大小 (4:3)</PresentationFormat>
  <Paragraphs>87</Paragraphs>
  <Slides>5</Slides>
  <Notes>0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Default Design</vt:lpstr>
      <vt:lpstr>Equation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Hung-Chih Kan</dc:creator>
  <cp:lastModifiedBy>wws</cp:lastModifiedBy>
  <cp:revision>148</cp:revision>
  <cp:lastPrinted>2018-08-22T04:47:46Z</cp:lastPrinted>
  <dcterms:created xsi:type="dcterms:W3CDTF">2018-08-17T11:56:31Z</dcterms:created>
  <dcterms:modified xsi:type="dcterms:W3CDTF">2018-11-12T04:00:27Z</dcterms:modified>
</cp:coreProperties>
</file>