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7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w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image" Target="../media/image34.wmf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45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79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80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85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38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16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34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07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78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35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35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3754-9490-40EA-AC3E-7F8252D97D0C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75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wmf"/><Relationship Id="rId18" Type="http://schemas.openxmlformats.org/officeDocument/2006/relationships/image" Target="../media/image17.wmf"/><Relationship Id="rId3" Type="http://schemas.openxmlformats.org/officeDocument/2006/relationships/image" Target="../media/image2.emf"/><Relationship Id="rId21" Type="http://schemas.openxmlformats.org/officeDocument/2006/relationships/image" Target="../media/image20.wmf"/><Relationship Id="rId7" Type="http://schemas.openxmlformats.org/officeDocument/2006/relationships/image" Target="../media/image6.emf"/><Relationship Id="rId12" Type="http://schemas.openxmlformats.org/officeDocument/2006/relationships/image" Target="../media/image11.wmf"/><Relationship Id="rId17" Type="http://schemas.openxmlformats.org/officeDocument/2006/relationships/image" Target="../media/image16.wmf"/><Relationship Id="rId2" Type="http://schemas.openxmlformats.org/officeDocument/2006/relationships/image" Target="../media/image1.png"/><Relationship Id="rId16" Type="http://schemas.openxmlformats.org/officeDocument/2006/relationships/image" Target="../media/image15.wmf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wmf"/><Relationship Id="rId5" Type="http://schemas.openxmlformats.org/officeDocument/2006/relationships/image" Target="../media/image4.emf"/><Relationship Id="rId15" Type="http://schemas.openxmlformats.org/officeDocument/2006/relationships/image" Target="../media/image14.wmf"/><Relationship Id="rId10" Type="http://schemas.openxmlformats.org/officeDocument/2006/relationships/image" Target="../media/image9.w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wmf"/><Relationship Id="rId1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image" Target="../media/image2.emf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5.emf"/><Relationship Id="rId1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4.emf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3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3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3.emf"/><Relationship Id="rId3" Type="http://schemas.openxmlformats.org/officeDocument/2006/relationships/oleObject" Target="../embeddings/oleObject14.bin"/><Relationship Id="rId21" Type="http://schemas.openxmlformats.org/officeDocument/2006/relationships/image" Target="../media/image6.emf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8.emf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emf"/><Relationship Id="rId20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41.wmf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1.bin"/><Relationship Id="rId10" Type="http://schemas.openxmlformats.org/officeDocument/2006/relationships/image" Target="../media/image37.emf"/><Relationship Id="rId19" Type="http://schemas.openxmlformats.org/officeDocument/2006/relationships/image" Target="../media/image4.e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39.emf"/><Relationship Id="rId22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22.bin"/><Relationship Id="rId21" Type="http://schemas.openxmlformats.org/officeDocument/2006/relationships/image" Target="../media/image19.png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0" Type="http://schemas.openxmlformats.org/officeDocument/2006/relationships/image" Target="../media/image51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50.w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0.bin"/><Relationship Id="rId10" Type="http://schemas.openxmlformats.org/officeDocument/2006/relationships/image" Target="../media/image45.wmf"/><Relationship Id="rId19" Type="http://schemas.openxmlformats.org/officeDocument/2006/relationships/image" Target="../media/image50.png"/><Relationship Id="rId4" Type="http://schemas.openxmlformats.org/officeDocument/2006/relationships/image" Target="../media/image42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47.wmf"/><Relationship Id="rId22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18" Type="http://schemas.openxmlformats.org/officeDocument/2006/relationships/image" Target="../media/image59.wmf"/><Relationship Id="rId26" Type="http://schemas.openxmlformats.org/officeDocument/2006/relationships/oleObject" Target="../embeddings/oleObject33.bin"/><Relationship Id="rId3" Type="http://schemas.openxmlformats.org/officeDocument/2006/relationships/image" Target="../media/image54.wmf"/><Relationship Id="rId21" Type="http://schemas.openxmlformats.org/officeDocument/2006/relationships/image" Target="../media/image62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17" Type="http://schemas.openxmlformats.org/officeDocument/2006/relationships/image" Target="../media/image58.wmf"/><Relationship Id="rId25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wmf"/><Relationship Id="rId20" Type="http://schemas.openxmlformats.org/officeDocument/2006/relationships/image" Target="../media/image6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32.bin"/><Relationship Id="rId5" Type="http://schemas.openxmlformats.org/officeDocument/2006/relationships/image" Target="../media/image56.wmf"/><Relationship Id="rId15" Type="http://schemas.openxmlformats.org/officeDocument/2006/relationships/image" Target="../media/image17.wmf"/><Relationship Id="rId23" Type="http://schemas.openxmlformats.org/officeDocument/2006/relationships/image" Target="../media/image51.wmf"/><Relationship Id="rId10" Type="http://schemas.openxmlformats.org/officeDocument/2006/relationships/image" Target="../media/image12.wmf"/><Relationship Id="rId19" Type="http://schemas.openxmlformats.org/officeDocument/2006/relationships/image" Target="../media/image60.wmf"/><Relationship Id="rId4" Type="http://schemas.openxmlformats.org/officeDocument/2006/relationships/image" Target="../media/image55.wmf"/><Relationship Id="rId9" Type="http://schemas.openxmlformats.org/officeDocument/2006/relationships/image" Target="../media/image11.wmf"/><Relationship Id="rId14" Type="http://schemas.openxmlformats.org/officeDocument/2006/relationships/image" Target="../media/image16.wmf"/><Relationship Id="rId22" Type="http://schemas.openxmlformats.org/officeDocument/2006/relationships/oleObject" Target="../embeddings/oleObject31.bin"/><Relationship Id="rId27" Type="http://schemas.openxmlformats.org/officeDocument/2006/relationships/image" Target="../media/image5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047249" y="74670"/>
            <a:ext cx="19351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Due on 3/7/2019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-33051"/>
            <a:ext cx="6159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Physics II:     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Hw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3"/>
              <p:cNvSpPr txBox="1"/>
              <p:nvPr/>
            </p:nvSpPr>
            <p:spPr>
              <a:xfrm>
                <a:off x="-13631" y="444002"/>
                <a:ext cx="661536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9pPr>
              </a:lstStyle>
              <a:p>
                <a:pPr marL="185738" indent="-185738"/>
                <a:r>
                  <a:rPr lang="en-US" altLang="zh-TW" sz="1800" b="1" u="sng" dirty="0">
                    <a:solidFill>
                      <a:schemeClr val="tx1"/>
                    </a:solidFill>
                  </a:rPr>
                  <a:t>Problem </a:t>
                </a:r>
                <a:r>
                  <a:rPr lang="en-US" altLang="zh-TW" sz="1800" b="1" u="sng" dirty="0" smtClean="0">
                    <a:solidFill>
                      <a:schemeClr val="tx1"/>
                    </a:solidFill>
                  </a:rPr>
                  <a:t>1</a:t>
                </a:r>
                <a:endParaRPr lang="en-US" altLang="zh-TW" sz="1800" b="1" u="sng" dirty="0">
                  <a:solidFill>
                    <a:schemeClr val="tx1"/>
                  </a:solidFill>
                </a:endParaRPr>
              </a:p>
              <a:p>
                <a:pPr marL="185738" indent="-185738"/>
                <a:r>
                  <a:rPr lang="en-US" altLang="zh-TW" sz="18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Fig. 1 shows two line charge distributions in the </a:t>
                </a:r>
                <a:r>
                  <a:rPr lang="en-US" altLang="zh-TW" sz="1800" b="1" i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x-y</a:t>
                </a:r>
                <a:r>
                  <a:rPr lang="en-US" altLang="zh-TW" sz="18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plane. The charge density is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zh-TW" alt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TW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TW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zh-TW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TW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altLang="zh-TW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en-US" altLang="zh-TW" sz="1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sz="1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for th</a:t>
                </a:r>
                <a:r>
                  <a:rPr lang="en-US" altLang="zh-TW" sz="1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e</a:t>
                </a:r>
                <a:r>
                  <a:rPr lang="en-US" altLang="zh-TW" sz="18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rod on </a:t>
                </a:r>
                <a:r>
                  <a:rPr lang="en-US" altLang="zh-TW" sz="1800" b="1" i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altLang="zh-TW" sz="18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-axis (</a:t>
                </a:r>
                <a:r>
                  <a:rPr lang="en-US" altLang="zh-TW" sz="1800" b="1" i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-a </a:t>
                </a:r>
                <a:r>
                  <a:rPr lang="en-US" altLang="zh-TW" sz="18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&lt; </a:t>
                </a:r>
                <a:r>
                  <a:rPr lang="en-US" altLang="zh-TW" sz="1800" b="1" i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x &lt; a</a:t>
                </a:r>
                <a:r>
                  <a:rPr lang="en-US" altLang="zh-TW" sz="1800" b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) </a:t>
                </a:r>
                <a:r>
                  <a:rPr lang="en-US" altLang="zh-TW" sz="18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TW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TW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func>
                      <m:funcPr>
                        <m:ctrlPr>
                          <a:rPr lang="en-US" altLang="zh-TW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TW" sz="1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zh-TW" alt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</m:func>
                  </m:oMath>
                </a14:m>
                <a:r>
                  <a:rPr lang="zh-TW" altLang="en-US" sz="18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for the semicircle. Here </a:t>
                </a:r>
                <a:r>
                  <a:rPr lang="en-US" altLang="zh-TW" sz="1800" b="1" i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en-US" altLang="zh-TW" sz="18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is the radius of the semi-circle, </a:t>
                </a:r>
                <a:r>
                  <a:rPr lang="en-US" altLang="zh-TW" sz="1800" dirty="0" smtClean="0">
                    <a:solidFill>
                      <a:schemeClr val="tx1"/>
                    </a:solidFill>
                    <a:latin typeface="Symbol" charset="2"/>
                    <a:cs typeface="Symbol" charset="2"/>
                  </a:rPr>
                  <a:t>l</a:t>
                </a:r>
                <a:r>
                  <a:rPr lang="en-US" altLang="zh-TW" sz="1800" baseline="-25000" dirty="0" smtClean="0">
                    <a:solidFill>
                      <a:schemeClr val="tx1"/>
                    </a:solidFill>
                    <a:latin typeface="Symbol" charset="2"/>
                    <a:cs typeface="Symbol" charset="2"/>
                  </a:rPr>
                  <a:t>0</a:t>
                </a:r>
                <a:r>
                  <a:rPr lang="en-US" altLang="zh-TW" sz="1800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is a positive constant and </a:t>
                </a:r>
                <a:r>
                  <a:rPr lang="en-US" altLang="zh-TW" sz="1800" i="1" dirty="0" smtClean="0">
                    <a:solidFill>
                      <a:schemeClr val="tx1"/>
                    </a:solidFill>
                    <a:latin typeface="Symbol" charset="2"/>
                    <a:cs typeface="Symbol" charset="2"/>
                  </a:rPr>
                  <a:t>q</a:t>
                </a:r>
                <a:r>
                  <a:rPr lang="en-US" altLang="zh-TW" sz="1800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is the angle from +</a:t>
                </a:r>
                <a:r>
                  <a:rPr lang="en-US" altLang="zh-TW" sz="1800" b="1" i="1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x-</a:t>
                </a:r>
                <a:r>
                  <a:rPr lang="en-US" altLang="zh-TW" sz="1800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axis.</a:t>
                </a:r>
                <a:r>
                  <a:rPr lang="en-US" altLang="zh-TW" sz="18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buAutoNum type="alphaLcParenBoth"/>
                </a:pPr>
                <a:r>
                  <a:rPr lang="en-US" altLang="zh-TW" sz="18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(11 pts) Evaluate the electric field (</a:t>
                </a:r>
                <a:r>
                  <a:rPr lang="en-US" altLang="zh-TW" sz="1800" b="1" i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x-</a:t>
                </a:r>
                <a:r>
                  <a:rPr lang="en-US" altLang="zh-TW" sz="1800" b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, </a:t>
                </a:r>
                <a:r>
                  <a:rPr lang="en-US" altLang="zh-TW" sz="1800" b="1" i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y-</a:t>
                </a:r>
                <a:r>
                  <a:rPr lang="en-US" altLang="zh-TW" sz="1800" b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, </a:t>
                </a:r>
                <a:r>
                  <a:rPr lang="en-US" altLang="zh-TW" sz="18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and</a:t>
                </a:r>
                <a:r>
                  <a:rPr lang="en-US" altLang="zh-TW" sz="1800" b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b="1" i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z</a:t>
                </a:r>
                <a:r>
                  <a:rPr lang="en-US" altLang="zh-TW" sz="18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-components) </a:t>
                </a:r>
                <a:r>
                  <a:rPr lang="en-US" altLang="zh-TW" sz="18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at </a:t>
                </a:r>
                <a:r>
                  <a:rPr lang="en-US" altLang="zh-TW" sz="18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point </a:t>
                </a:r>
                <a:r>
                  <a:rPr lang="en-US" altLang="zh-TW" sz="1800" b="1" i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</a:t>
                </a:r>
                <a:r>
                  <a:rPr lang="en-US" altLang="zh-TW" sz="18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on the</a:t>
                </a:r>
                <a:r>
                  <a:rPr lang="en-US" altLang="zh-TW" sz="1800" b="1" i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z</a:t>
                </a:r>
                <a:r>
                  <a:rPr lang="en-US" altLang="zh-TW" sz="18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-axis due </a:t>
                </a:r>
                <a:r>
                  <a:rPr lang="en-US" altLang="zh-TW" sz="1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to </a:t>
                </a:r>
                <a:r>
                  <a:rPr lang="en-US" altLang="zh-TW" sz="1800" dirty="0">
                    <a:solidFill>
                      <a:schemeClr val="tx1"/>
                    </a:solidFill>
                  </a:rPr>
                  <a:t>the AB line segment </a:t>
                </a:r>
                <a:r>
                  <a:rPr lang="en-US" altLang="zh-TW" sz="18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Tx/>
                  <a:buAutoNum type="alphaLcParenBoth"/>
                </a:pPr>
                <a:r>
                  <a:rPr lang="en-US" altLang="zh-TW" sz="18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(9 pts) Evaluate </a:t>
                </a:r>
                <a:r>
                  <a:rPr lang="en-US" altLang="zh-TW" sz="1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the electric field (</a:t>
                </a:r>
                <a:r>
                  <a:rPr lang="en-US" altLang="zh-TW" sz="1800" b="1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x-</a:t>
                </a:r>
                <a:r>
                  <a:rPr lang="en-US" altLang="zh-TW" sz="18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, </a:t>
                </a:r>
                <a:r>
                  <a:rPr lang="en-US" altLang="zh-TW" sz="1800" b="1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y-</a:t>
                </a:r>
                <a:r>
                  <a:rPr lang="en-US" altLang="zh-TW" sz="18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, </a:t>
                </a:r>
                <a:r>
                  <a:rPr lang="en-US" altLang="zh-TW" sz="1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and</a:t>
                </a:r>
                <a:r>
                  <a:rPr lang="en-US" altLang="zh-TW" sz="18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b="1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z</a:t>
                </a:r>
                <a:r>
                  <a:rPr lang="en-US" altLang="zh-TW" sz="1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-components) </a:t>
                </a:r>
                <a:r>
                  <a:rPr lang="en-US" altLang="zh-TW" sz="18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at point </a:t>
                </a:r>
                <a:r>
                  <a:rPr lang="en-US" altLang="zh-TW" sz="1800" b="1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</a:t>
                </a:r>
                <a:r>
                  <a:rPr lang="en-US" altLang="zh-TW" sz="1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on the</a:t>
                </a:r>
                <a:r>
                  <a:rPr lang="en-US" altLang="zh-TW" sz="1800" b="1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z</a:t>
                </a:r>
                <a:r>
                  <a:rPr lang="en-US" altLang="zh-TW" sz="1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-axis due to </a:t>
                </a:r>
                <a:r>
                  <a:rPr lang="en-US" altLang="zh-TW" sz="1800" dirty="0">
                    <a:solidFill>
                      <a:schemeClr val="tx1"/>
                    </a:solidFill>
                  </a:rPr>
                  <a:t>the </a:t>
                </a:r>
                <a:r>
                  <a:rPr lang="en-US" altLang="zh-TW" sz="1800" dirty="0" smtClean="0">
                    <a:solidFill>
                      <a:schemeClr val="tx1"/>
                    </a:solidFill>
                  </a:rPr>
                  <a:t>semicircle in Fig. 1</a:t>
                </a:r>
                <a:r>
                  <a:rPr lang="en-US" altLang="zh-TW" sz="18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.</a:t>
                </a:r>
                <a:endParaRPr lang="en-US" altLang="zh-TW" sz="18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31" y="444002"/>
                <a:ext cx="6615368" cy="2585323"/>
              </a:xfrm>
              <a:prstGeom prst="rect">
                <a:avLst/>
              </a:prstGeom>
              <a:blipFill>
                <a:blip r:embed="rId2"/>
                <a:stretch>
                  <a:fillRect l="-829" t="-1415" r="-1567" b="-28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52"/>
          <p:cNvGrpSpPr/>
          <p:nvPr/>
        </p:nvGrpSpPr>
        <p:grpSpPr>
          <a:xfrm>
            <a:off x="6732558" y="672004"/>
            <a:ext cx="2422794" cy="2103535"/>
            <a:chOff x="758595" y="2865195"/>
            <a:chExt cx="2422794" cy="2103535"/>
          </a:xfrm>
        </p:grpSpPr>
        <p:grpSp>
          <p:nvGrpSpPr>
            <p:cNvPr id="12" name="Group 153"/>
            <p:cNvGrpSpPr/>
            <p:nvPr/>
          </p:nvGrpSpPr>
          <p:grpSpPr>
            <a:xfrm>
              <a:off x="758595" y="2865195"/>
              <a:ext cx="2422794" cy="2103535"/>
              <a:chOff x="758595" y="2865195"/>
              <a:chExt cx="2422794" cy="2103535"/>
            </a:xfrm>
          </p:grpSpPr>
          <p:grpSp>
            <p:nvGrpSpPr>
              <p:cNvPr id="15" name="群組 14"/>
              <p:cNvGrpSpPr/>
              <p:nvPr/>
            </p:nvGrpSpPr>
            <p:grpSpPr>
              <a:xfrm>
                <a:off x="758595" y="2960688"/>
                <a:ext cx="2103123" cy="2008042"/>
                <a:chOff x="812693" y="1531430"/>
                <a:chExt cx="2103123" cy="2008042"/>
              </a:xfrm>
            </p:grpSpPr>
            <p:cxnSp>
              <p:nvCxnSpPr>
                <p:cNvPr id="33" name="直線單箭頭接點 32"/>
                <p:cNvCxnSpPr/>
                <p:nvPr/>
              </p:nvCxnSpPr>
              <p:spPr>
                <a:xfrm>
                  <a:off x="827584" y="2780928"/>
                  <a:ext cx="2088232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單箭頭接點 33"/>
                <p:cNvCxnSpPr/>
                <p:nvPr/>
              </p:nvCxnSpPr>
              <p:spPr>
                <a:xfrm flipV="1">
                  <a:off x="812693" y="1995492"/>
                  <a:ext cx="1656184" cy="154398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單箭頭接點 34"/>
                <p:cNvCxnSpPr/>
                <p:nvPr/>
              </p:nvCxnSpPr>
              <p:spPr>
                <a:xfrm flipV="1">
                  <a:off x="1621430" y="1531430"/>
                  <a:ext cx="0" cy="153103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直線接點 15"/>
              <p:cNvCxnSpPr/>
              <p:nvPr/>
            </p:nvCxnSpPr>
            <p:spPr>
              <a:xfrm flipV="1">
                <a:off x="1259632" y="3896053"/>
                <a:ext cx="623154" cy="613067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弧形 16"/>
              <p:cNvSpPr/>
              <p:nvPr/>
            </p:nvSpPr>
            <p:spPr>
              <a:xfrm>
                <a:off x="1205742" y="3725418"/>
                <a:ext cx="767080" cy="1061312"/>
              </a:xfrm>
              <a:prstGeom prst="arc">
                <a:avLst>
                  <a:gd name="adj1" fmla="val 8499267"/>
                  <a:gd name="adj2" fmla="val 18807822"/>
                </a:avLst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TW" altLang="en-US"/>
              </a:p>
            </p:txBody>
          </p:sp>
          <p:cxnSp>
            <p:nvCxnSpPr>
              <p:cNvPr id="18" name="直線單箭頭接點 17"/>
              <p:cNvCxnSpPr/>
              <p:nvPr/>
            </p:nvCxnSpPr>
            <p:spPr>
              <a:xfrm flipH="1" flipV="1">
                <a:off x="1403648" y="3789040"/>
                <a:ext cx="158203" cy="42186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字方塊 32"/>
              <p:cNvSpPr txBox="1"/>
              <p:nvPr/>
            </p:nvSpPr>
            <p:spPr>
              <a:xfrm>
                <a:off x="1259632" y="3882534"/>
                <a:ext cx="2880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9pPr>
              </a:lstStyle>
              <a:p>
                <a:r>
                  <a:rPr lang="en-US" altLang="zh-TW" sz="16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TW" altLang="en-US" sz="16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字方塊 36"/>
              <p:cNvSpPr txBox="1"/>
              <p:nvPr/>
            </p:nvSpPr>
            <p:spPr>
              <a:xfrm>
                <a:off x="1835696" y="3780516"/>
                <a:ext cx="7980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9pPr>
              </a:lstStyle>
              <a:p>
                <a:r>
                  <a:rPr lang="en-US" altLang="zh-TW" sz="14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TW" sz="1400" b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TW" sz="1400" b="1" i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a,</a:t>
                </a:r>
                <a:r>
                  <a:rPr lang="en-US" altLang="zh-TW" sz="1400" b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0,0)</a:t>
                </a:r>
                <a:endParaRPr lang="zh-TW" altLang="en-US" sz="1400" b="1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字方塊 37"/>
              <p:cNvSpPr txBox="1"/>
              <p:nvPr/>
            </p:nvSpPr>
            <p:spPr>
              <a:xfrm>
                <a:off x="980124" y="4345940"/>
                <a:ext cx="7380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9pPr>
              </a:lstStyle>
              <a:p>
                <a:r>
                  <a:rPr lang="en-US" altLang="zh-TW" sz="1400" b="1" i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</a:t>
                </a:r>
              </a:p>
              <a:p>
                <a:r>
                  <a:rPr lang="en-US" altLang="zh-TW" sz="1400" b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(-</a:t>
                </a:r>
                <a:r>
                  <a:rPr lang="en-US" altLang="zh-TW" sz="1400" b="1" i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en-US" altLang="zh-TW" sz="1400" b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,0,0)</a:t>
                </a:r>
                <a:endParaRPr lang="zh-TW" altLang="en-US" sz="1400" b="1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1966228" y="4191822"/>
                <a:ext cx="45719" cy="458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橢圓 22"/>
              <p:cNvSpPr/>
              <p:nvPr/>
            </p:nvSpPr>
            <p:spPr>
              <a:xfrm>
                <a:off x="1230684" y="449583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橢圓 23"/>
              <p:cNvSpPr/>
              <p:nvPr/>
            </p:nvSpPr>
            <p:spPr>
              <a:xfrm>
                <a:off x="1864748" y="3894047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橢圓 24"/>
              <p:cNvSpPr/>
              <p:nvPr/>
            </p:nvSpPr>
            <p:spPr>
              <a:xfrm>
                <a:off x="2169206" y="363049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文字方塊 46"/>
              <p:cNvSpPr txBox="1"/>
              <p:nvPr/>
            </p:nvSpPr>
            <p:spPr>
              <a:xfrm>
                <a:off x="1865338" y="4226241"/>
                <a:ext cx="8062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9pPr>
              </a:lstStyle>
              <a:p>
                <a:r>
                  <a:rPr lang="en-US" altLang="zh-TW" sz="14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en-US" altLang="zh-TW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(0,0</a:t>
                </a:r>
                <a:r>
                  <a:rPr lang="en-US" altLang="zh-TW" sz="1400" b="1" i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,</a:t>
                </a:r>
                <a:r>
                  <a:rPr lang="en-US" altLang="zh-TW" sz="1400" b="1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z</a:t>
                </a:r>
                <a:r>
                  <a:rPr lang="en-US" altLang="zh-TW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" name="直線單箭頭接點 26"/>
              <p:cNvCxnSpPr/>
              <p:nvPr/>
            </p:nvCxnSpPr>
            <p:spPr>
              <a:xfrm>
                <a:off x="3181389" y="3547380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8" name="圖片 27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411760" y="3212976"/>
                <a:ext cx="228600" cy="290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mc="http://schemas.openxmlformats.org/markup-compatibility/2006"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mc="http://schemas.openxmlformats.org/markup-compatibility/2006"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9" name="圖片 28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267412" y="2865195"/>
                <a:ext cx="228600" cy="352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mc="http://schemas.openxmlformats.org/markup-compatibility/2006"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mc="http://schemas.openxmlformats.org/markup-compatibility/2006"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30" name="圖片 29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863850" y="4065588"/>
                <a:ext cx="187325" cy="3127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mc="http://schemas.openxmlformats.org/markup-compatibility/2006"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mc="http://schemas.openxmlformats.org/markup-compatibility/2006"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31" name="圖片 30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385047" y="4277698"/>
                <a:ext cx="290512" cy="395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mc="http://schemas.openxmlformats.org/markup-compatibility/2006"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mc="http://schemas.openxmlformats.org/markup-compatibility/2006"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32" name="圖片 31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962025" y="3644900"/>
                <a:ext cx="311150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mc="http://schemas.openxmlformats.org/markup-compatibility/2006"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mc="http://schemas.openxmlformats.org/markup-compatibility/2006"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3" name="Arc 154"/>
            <p:cNvSpPr/>
            <p:nvPr/>
          </p:nvSpPr>
          <p:spPr>
            <a:xfrm>
              <a:off x="1342434" y="4040188"/>
              <a:ext cx="333125" cy="85053"/>
            </a:xfrm>
            <a:prstGeom prst="arc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4" name="圖片 13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547664" y="3775076"/>
              <a:ext cx="228600" cy="290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6" name="Rectangle 20"/>
          <p:cNvSpPr/>
          <p:nvPr/>
        </p:nvSpPr>
        <p:spPr>
          <a:xfrm>
            <a:off x="8165696" y="2381947"/>
            <a:ext cx="715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內容版面配置區 2"/>
          <p:cNvSpPr>
            <a:spLocks noGrp="1"/>
          </p:cNvSpPr>
          <p:nvPr/>
        </p:nvSpPr>
        <p:spPr>
          <a:xfrm>
            <a:off x="-93398" y="4276468"/>
            <a:ext cx="7308248" cy="22315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altLang="zh-TW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altLang="zh-TW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11430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Determine the electric field at the point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TW" sz="1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1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shown in Fig. 3 . The two charges are separated by a distance of 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2a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TW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When the distance from the field point ( 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1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1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to the center of the dipole (O) are very large  </a:t>
            </a: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&gt;&gt; a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TW" sz="1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x&gt;&gt;a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1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show that the magnitude of the electric field is given by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2kp/r</a:t>
            </a:r>
            <a:r>
              <a:rPr lang="en-US" altLang="zh-TW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/r</a:t>
            </a:r>
            <a:r>
              <a:rPr lang="en-US" altLang="zh-TW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1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1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respectively.  ( 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2qa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dipole moment of the dipole ) </a:t>
            </a:r>
          </a:p>
          <a:p>
            <a:pPr marL="11430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 : use                       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 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&lt;&lt; 1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TW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altLang="zh-TW" sz="18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群組 37"/>
          <p:cNvGrpSpPr/>
          <p:nvPr/>
        </p:nvGrpSpPr>
        <p:grpSpPr>
          <a:xfrm>
            <a:off x="7257866" y="4610795"/>
            <a:ext cx="1842606" cy="2087880"/>
            <a:chOff x="0" y="0"/>
            <a:chExt cx="2138147" cy="2520280"/>
          </a:xfrm>
        </p:grpSpPr>
        <p:sp>
          <p:nvSpPr>
            <p:cNvPr id="39" name="矩形 38"/>
            <p:cNvSpPr/>
            <p:nvPr/>
          </p:nvSpPr>
          <p:spPr>
            <a:xfrm>
              <a:off x="0" y="0"/>
              <a:ext cx="2088232" cy="2520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0"/>
                </a:spcAft>
              </a:pPr>
              <a:r>
                <a:rPr lang="en-US" sz="1200" kern="100">
                  <a:effectLst/>
                  <a:ea typeface="新細明體"/>
                  <a:cs typeface="Times New Roman"/>
                </a:rPr>
                <a:t> </a:t>
              </a:r>
              <a:endParaRPr lang="zh-TW" sz="1200" kern="100">
                <a:effectLst/>
                <a:ea typeface="新細明體"/>
                <a:cs typeface="Times New Roman"/>
              </a:endParaRPr>
            </a:p>
          </p:txBody>
        </p:sp>
        <p:cxnSp>
          <p:nvCxnSpPr>
            <p:cNvPr id="40" name="直線單箭頭接點 39"/>
            <p:cNvCxnSpPr/>
            <p:nvPr/>
          </p:nvCxnSpPr>
          <p:spPr>
            <a:xfrm>
              <a:off x="72008" y="1872208"/>
              <a:ext cx="18722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/>
            <p:nvPr/>
          </p:nvCxnSpPr>
          <p:spPr>
            <a:xfrm flipV="1">
              <a:off x="432048" y="144016"/>
              <a:ext cx="0" cy="223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圖片 4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40" y="1603350"/>
              <a:ext cx="177800" cy="196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圖片 4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40" y="1963390"/>
              <a:ext cx="177800" cy="196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圖片 43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06" y="1440160"/>
              <a:ext cx="230634" cy="194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圖片 44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16" y="2108994"/>
              <a:ext cx="230187" cy="195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圖片 45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144" y="1800200"/>
              <a:ext cx="177800" cy="196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圖片 46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32" y="654099"/>
              <a:ext cx="236537" cy="35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圖片 47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192" y="1944216"/>
              <a:ext cx="215900" cy="246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圖片 48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15" y="139948"/>
              <a:ext cx="238125" cy="292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文字方塊 45"/>
            <p:cNvSpPr txBox="1"/>
            <p:nvPr/>
          </p:nvSpPr>
          <p:spPr>
            <a:xfrm>
              <a:off x="1367688" y="278693"/>
              <a:ext cx="770459" cy="408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Aft>
                  <a:spcPts val="0"/>
                </a:spcAft>
              </a:pPr>
              <a:r>
                <a:rPr lang="en-US" sz="16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3</a:t>
              </a:r>
              <a:endParaRPr lang="zh-TW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1" name="圖片 50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905" y="1673746"/>
              <a:ext cx="174135" cy="198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圖片 51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003" y="1944216"/>
              <a:ext cx="173037" cy="198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圖片 5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824" y="720080"/>
              <a:ext cx="177800" cy="196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圖片 53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6032" y="1439639"/>
              <a:ext cx="255587" cy="35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5" name="圖片 5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05943" y="6394938"/>
            <a:ext cx="1608830" cy="366685"/>
          </a:xfrm>
          <a:prstGeom prst="rect">
            <a:avLst/>
          </a:prstGeom>
        </p:spPr>
      </p:pic>
      <p:sp>
        <p:nvSpPr>
          <p:cNvPr id="56" name="文字方塊 39"/>
          <p:cNvSpPr txBox="1"/>
          <p:nvPr/>
        </p:nvSpPr>
        <p:spPr>
          <a:xfrm>
            <a:off x="15116" y="2952246"/>
            <a:ext cx="6636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Perpetua" pitchFamily="18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Perpetua" pitchFamily="18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Perpetua" pitchFamily="18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Perpetua" pitchFamily="18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Perpetua" pitchFamily="18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Perpetua" pitchFamily="18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Perpetua" pitchFamily="18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Perpetua" pitchFamily="18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Perpetua" pitchFamily="18" charset="0"/>
                <a:ea typeface="新細明體" charset="-120"/>
                <a:cs typeface="+mn-cs"/>
              </a:defRPr>
            </a:lvl9pPr>
          </a:lstStyle>
          <a:p>
            <a:r>
              <a:rPr lang="en-US" altLang="zh-TW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altLang="zh-TW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TW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x axis is the symmetry axis of a non-conducting flat ring of inner radius R</a:t>
            </a:r>
            <a:r>
              <a:rPr lang="en-US" altLang="zh-TW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outer radius R</a:t>
            </a:r>
            <a:r>
              <a:rPr lang="en-US" altLang="zh-TW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carrying a uniform surface charge density (</a:t>
            </a:r>
            <a:r>
              <a:rPr lang="en-US" altLang="zh-TW" sz="18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0) ( as show in Fig. 2). Find the electric field at point P.   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" name="群組 60"/>
          <p:cNvGrpSpPr/>
          <p:nvPr/>
        </p:nvGrpSpPr>
        <p:grpSpPr>
          <a:xfrm>
            <a:off x="6929561" y="2545868"/>
            <a:ext cx="1872208" cy="1906666"/>
            <a:chOff x="6843344" y="2604546"/>
            <a:chExt cx="1872208" cy="1906666"/>
          </a:xfrm>
        </p:grpSpPr>
        <p:pic>
          <p:nvPicPr>
            <p:cNvPr id="57" name="Picture 5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6843344" y="2604546"/>
              <a:ext cx="1872208" cy="1906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" name="文字方塊 5"/>
            <p:cNvSpPr txBox="1"/>
            <p:nvPr/>
          </p:nvSpPr>
          <p:spPr>
            <a:xfrm>
              <a:off x="8234740" y="358163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Perpetua" pitchFamily="18" charset="0"/>
                  <a:ea typeface="新細明體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Perpetua" pitchFamily="18" charset="0"/>
                  <a:ea typeface="新細明體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Perpetua" pitchFamily="18" charset="0"/>
                  <a:ea typeface="新細明體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Perpetua" pitchFamily="18" charset="0"/>
                  <a:ea typeface="新細明體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Perpetua" pitchFamily="18" charset="0"/>
                  <a:ea typeface="新細明體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Perpetua" pitchFamily="18" charset="0"/>
                  <a:ea typeface="新細明體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Perpetua" pitchFamily="18" charset="0"/>
                  <a:ea typeface="新細明體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Perpetua" pitchFamily="18" charset="0"/>
                  <a:ea typeface="新細明體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Perpetua" pitchFamily="18" charset="0"/>
                  <a:ea typeface="新細明體" charset="-120"/>
                  <a:cs typeface="+mn-cs"/>
                </a:defRPr>
              </a:lvl9pPr>
            </a:lstStyle>
            <a:p>
              <a:r>
                <a:rPr lang="en-US" altLang="zh-TW" dirty="0" smtClean="0"/>
                <a:t>P</a:t>
              </a:r>
              <a:endParaRPr lang="zh-TW" altLang="en-US" dirty="0"/>
            </a:p>
          </p:txBody>
        </p:sp>
        <p:pic>
          <p:nvPicPr>
            <p:cNvPr id="59" name="圖片 58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4289" y="3431155"/>
              <a:ext cx="215900" cy="23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Rectangle 20"/>
            <p:cNvSpPr/>
            <p:nvPr/>
          </p:nvSpPr>
          <p:spPr>
            <a:xfrm>
              <a:off x="7943955" y="3957018"/>
              <a:ext cx="7152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</a:t>
              </a:r>
              <a:r>
                <a:rPr lang="en-US" altLang="zh-TW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24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51504" y="1155652"/>
            <a:ext cx="6413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/>
            <a:r>
              <a:rPr lang="en-US" altLang="zh-TW" sz="2000" dirty="0" smtClean="0">
                <a:solidFill>
                  <a:schemeClr val="tx1"/>
                </a:solidFill>
              </a:rPr>
              <a:t>1. For the E-field results from the charge on AB line segment,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815105"/>
              </p:ext>
            </p:extLst>
          </p:nvPr>
        </p:nvGraphicFramePr>
        <p:xfrm>
          <a:off x="1385094" y="207115"/>
          <a:ext cx="2532805" cy="104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3" imgW="1295400" imgH="533400" progId="Equation.DSMT4">
                  <p:embed/>
                </p:oleObj>
              </mc:Choice>
              <mc:Fallback>
                <p:oleObj name="Equation" r:id="rId3" imgW="1295400" imgH="533400" progId="Equation.DSMT4">
                  <p:embed/>
                  <p:pic>
                    <p:nvPicPr>
                      <p:cNvPr id="3" name="物件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5094" y="207115"/>
                        <a:ext cx="2532805" cy="104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366445"/>
              </p:ext>
            </p:extLst>
          </p:nvPr>
        </p:nvGraphicFramePr>
        <p:xfrm>
          <a:off x="493835" y="1485689"/>
          <a:ext cx="2864280" cy="791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5" imgW="1701800" imgH="469900" progId="Equation.DSMT4">
                  <p:embed/>
                </p:oleObj>
              </mc:Choice>
              <mc:Fallback>
                <p:oleObj name="Equation" r:id="rId5" imgW="1701800" imgH="469900" progId="Equation.DSMT4">
                  <p:embed/>
                  <p:pic>
                    <p:nvPicPr>
                      <p:cNvPr id="10" name="物件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35" y="1485689"/>
                        <a:ext cx="2864280" cy="791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40216"/>
              </p:ext>
            </p:extLst>
          </p:nvPr>
        </p:nvGraphicFramePr>
        <p:xfrm>
          <a:off x="585838" y="2794610"/>
          <a:ext cx="2601510" cy="351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7" imgW="1600200" imgH="215900" progId="Equation.DSMT4">
                  <p:embed/>
                </p:oleObj>
              </mc:Choice>
              <mc:Fallback>
                <p:oleObj name="Equation" r:id="rId7" imgW="1600200" imgH="215900" progId="Equation.DSMT4">
                  <p:embed/>
                  <p:pic>
                    <p:nvPicPr>
                      <p:cNvPr id="13" name="物件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838" y="2794610"/>
                        <a:ext cx="2601510" cy="351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056550"/>
              </p:ext>
            </p:extLst>
          </p:nvPr>
        </p:nvGraphicFramePr>
        <p:xfrm>
          <a:off x="585838" y="3282094"/>
          <a:ext cx="3310171" cy="551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9" imgW="1905000" imgH="317500" progId="Equation.DSMT4">
                  <p:embed/>
                </p:oleObj>
              </mc:Choice>
              <mc:Fallback>
                <p:oleObj name="Equation" r:id="rId9" imgW="1905000" imgH="317500" progId="Equation.DSMT4">
                  <p:embed/>
                  <p:pic>
                    <p:nvPicPr>
                      <p:cNvPr id="63" name="物件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838" y="3282094"/>
                        <a:ext cx="3310171" cy="551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54"/>
          <p:cNvSpPr txBox="1">
            <a:spLocks noChangeArrowheads="1"/>
          </p:cNvSpPr>
          <p:nvPr/>
        </p:nvSpPr>
        <p:spPr bwMode="auto">
          <a:xfrm>
            <a:off x="56818" y="37725"/>
            <a:ext cx="1276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548505"/>
              </p:ext>
            </p:extLst>
          </p:nvPr>
        </p:nvGraphicFramePr>
        <p:xfrm>
          <a:off x="275052" y="4005767"/>
          <a:ext cx="6289675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11" imgW="3924300" imgH="774700" progId="Equation.DSMT4">
                  <p:embed/>
                </p:oleObj>
              </mc:Choice>
              <mc:Fallback>
                <p:oleObj name="Equation" r:id="rId11" imgW="3924300" imgH="774700" progId="Equation.DSMT4">
                  <p:embed/>
                  <p:pic>
                    <p:nvPicPr>
                      <p:cNvPr id="27" name="物件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052" y="4005767"/>
                        <a:ext cx="6289675" cy="1239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500477" y="1635238"/>
            <a:ext cx="24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;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6055579" y="1816243"/>
            <a:ext cx="2422794" cy="2103535"/>
            <a:chOff x="6707089" y="25496"/>
            <a:chExt cx="2422794" cy="2103535"/>
          </a:xfrm>
        </p:grpSpPr>
        <p:grpSp>
          <p:nvGrpSpPr>
            <p:cNvPr id="27" name="Group 153"/>
            <p:cNvGrpSpPr/>
            <p:nvPr/>
          </p:nvGrpSpPr>
          <p:grpSpPr>
            <a:xfrm>
              <a:off x="6707089" y="25496"/>
              <a:ext cx="2422794" cy="2103535"/>
              <a:chOff x="758595" y="2865195"/>
              <a:chExt cx="2422794" cy="2103535"/>
            </a:xfrm>
          </p:grpSpPr>
          <p:grpSp>
            <p:nvGrpSpPr>
              <p:cNvPr id="34" name="群組 33"/>
              <p:cNvGrpSpPr/>
              <p:nvPr/>
            </p:nvGrpSpPr>
            <p:grpSpPr>
              <a:xfrm>
                <a:off x="758595" y="2960688"/>
                <a:ext cx="2103123" cy="2008042"/>
                <a:chOff x="812693" y="1531430"/>
                <a:chExt cx="2103123" cy="2008042"/>
              </a:xfrm>
            </p:grpSpPr>
            <p:cxnSp>
              <p:nvCxnSpPr>
                <p:cNvPr id="52" name="直線單箭頭接點 51"/>
                <p:cNvCxnSpPr/>
                <p:nvPr/>
              </p:nvCxnSpPr>
              <p:spPr>
                <a:xfrm>
                  <a:off x="827584" y="2780928"/>
                  <a:ext cx="2088232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單箭頭接點 52"/>
                <p:cNvCxnSpPr/>
                <p:nvPr/>
              </p:nvCxnSpPr>
              <p:spPr>
                <a:xfrm flipV="1">
                  <a:off x="812693" y="1995492"/>
                  <a:ext cx="1656184" cy="154398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單箭頭接點 53"/>
                <p:cNvCxnSpPr/>
                <p:nvPr/>
              </p:nvCxnSpPr>
              <p:spPr>
                <a:xfrm flipV="1">
                  <a:off x="1621430" y="1531430"/>
                  <a:ext cx="0" cy="153103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直線接點 34"/>
              <p:cNvCxnSpPr/>
              <p:nvPr/>
            </p:nvCxnSpPr>
            <p:spPr>
              <a:xfrm flipV="1">
                <a:off x="1259632" y="3896053"/>
                <a:ext cx="623154" cy="613067"/>
              </a:xfrm>
              <a:prstGeom prst="line">
                <a:avLst/>
              </a:prstGeom>
              <a:ln w="412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字方塊 36"/>
              <p:cNvSpPr txBox="1"/>
              <p:nvPr/>
            </p:nvSpPr>
            <p:spPr>
              <a:xfrm>
                <a:off x="1550495" y="3586160"/>
                <a:ext cx="7980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9pPr>
              </a:lstStyle>
              <a:p>
                <a:r>
                  <a:rPr lang="en-US" altLang="zh-TW" sz="14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TW" sz="1400" b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TW" sz="1400" b="1" i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a,</a:t>
                </a:r>
                <a:r>
                  <a:rPr lang="en-US" altLang="zh-TW" sz="1400" b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0,0)</a:t>
                </a:r>
                <a:endParaRPr lang="zh-TW" altLang="en-US" sz="1400" b="1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文字方塊 37"/>
              <p:cNvSpPr txBox="1"/>
              <p:nvPr/>
            </p:nvSpPr>
            <p:spPr>
              <a:xfrm>
                <a:off x="831183" y="4434840"/>
                <a:ext cx="7380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9pPr>
              </a:lstStyle>
              <a:p>
                <a:r>
                  <a:rPr lang="en-US" altLang="zh-TW" sz="1400" b="1" i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</a:t>
                </a:r>
              </a:p>
              <a:p>
                <a:r>
                  <a:rPr lang="en-US" altLang="zh-TW" sz="1400" b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(-</a:t>
                </a:r>
                <a:r>
                  <a:rPr lang="en-US" altLang="zh-TW" sz="1400" b="1" i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en-US" altLang="zh-TW" sz="1400" b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,0,0)</a:t>
                </a:r>
                <a:endParaRPr lang="zh-TW" altLang="en-US" sz="1400" b="1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橢圓 40"/>
              <p:cNvSpPr/>
              <p:nvPr/>
            </p:nvSpPr>
            <p:spPr>
              <a:xfrm>
                <a:off x="2560588" y="4191822"/>
                <a:ext cx="45719" cy="458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橢圓 41"/>
              <p:cNvSpPr/>
              <p:nvPr/>
            </p:nvSpPr>
            <p:spPr>
              <a:xfrm>
                <a:off x="1230684" y="449583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橢圓 42"/>
              <p:cNvSpPr/>
              <p:nvPr/>
            </p:nvSpPr>
            <p:spPr>
              <a:xfrm>
                <a:off x="1864748" y="3894047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橢圓 43"/>
              <p:cNvSpPr/>
              <p:nvPr/>
            </p:nvSpPr>
            <p:spPr>
              <a:xfrm>
                <a:off x="2169206" y="363049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文字方塊 46"/>
              <p:cNvSpPr txBox="1"/>
              <p:nvPr/>
            </p:nvSpPr>
            <p:spPr>
              <a:xfrm>
                <a:off x="2214423" y="4341239"/>
                <a:ext cx="8062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9pPr>
              </a:lstStyle>
              <a:p>
                <a:r>
                  <a:rPr lang="en-US" altLang="zh-TW" sz="14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en-US" altLang="zh-TW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(0,0</a:t>
                </a:r>
                <a:r>
                  <a:rPr lang="en-US" altLang="zh-TW" sz="1400" b="1" i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,</a:t>
                </a:r>
                <a:r>
                  <a:rPr lang="en-US" altLang="zh-TW" sz="1400" b="1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z</a:t>
                </a:r>
                <a:r>
                  <a:rPr lang="en-US" altLang="zh-TW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6" name="直線單箭頭接點 45"/>
              <p:cNvCxnSpPr/>
              <p:nvPr/>
            </p:nvCxnSpPr>
            <p:spPr>
              <a:xfrm>
                <a:off x="3181389" y="3547380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" name="圖片 46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2411760" y="3212976"/>
                <a:ext cx="228600" cy="290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mc="http://schemas.openxmlformats.org/markup-compatibility/2006"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mc="http://schemas.openxmlformats.org/markup-compatibility/2006"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48" name="圖片 47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1267412" y="2865195"/>
                <a:ext cx="228600" cy="352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mc="http://schemas.openxmlformats.org/markup-compatibility/2006"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mc="http://schemas.openxmlformats.org/markup-compatibility/2006"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49" name="圖片 48"/>
              <p:cNvPicPr>
                <a:picLocks noChangeAspect="1" noChangeArrowheads="1"/>
              </p:cNvPicPr>
              <p:nvPr/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2863850" y="4065588"/>
                <a:ext cx="187325" cy="3127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mc="http://schemas.openxmlformats.org/markup-compatibility/2006"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mc="http://schemas.openxmlformats.org/markup-compatibility/2006"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50" name="圖片 49"/>
              <p:cNvPicPr>
                <a:picLocks noChangeAspect="1" noChangeArrowheads="1"/>
              </p:cNvPicPr>
              <p:nvPr/>
            </p:nvPicPr>
            <p:blipFill>
              <a:blip r:embed="rId16"/>
              <a:srcRect/>
              <a:stretch>
                <a:fillRect/>
              </a:stretch>
            </p:blipFill>
            <p:spPr bwMode="auto">
              <a:xfrm>
                <a:off x="1385047" y="4277698"/>
                <a:ext cx="290512" cy="395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mc="http://schemas.openxmlformats.org/markup-compatibility/2006"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mc="http://schemas.openxmlformats.org/markup-compatibility/2006"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7" name="直線接點 6"/>
            <p:cNvCxnSpPr/>
            <p:nvPr/>
          </p:nvCxnSpPr>
          <p:spPr>
            <a:xfrm>
              <a:off x="7515826" y="1164743"/>
              <a:ext cx="333416" cy="611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7482560" y="1225889"/>
              <a:ext cx="333416" cy="611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36"/>
            <p:cNvSpPr txBox="1"/>
            <p:nvPr/>
          </p:nvSpPr>
          <p:spPr>
            <a:xfrm>
              <a:off x="7160169" y="1001763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accent2"/>
                  </a:solidFill>
                  <a:latin typeface="Times New Roman" pitchFamily="18" charset="0"/>
                  <a:ea typeface="新細明體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accent2"/>
                  </a:solidFill>
                  <a:latin typeface="Times New Roman" pitchFamily="18" charset="0"/>
                  <a:ea typeface="新細明體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accent2"/>
                  </a:solidFill>
                  <a:latin typeface="Times New Roman" pitchFamily="18" charset="0"/>
                  <a:ea typeface="新細明體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accent2"/>
                  </a:solidFill>
                  <a:latin typeface="Times New Roman" pitchFamily="18" charset="0"/>
                  <a:ea typeface="新細明體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accent2"/>
                  </a:solidFill>
                  <a:latin typeface="Times New Roman" pitchFamily="18" charset="0"/>
                  <a:ea typeface="新細明體" charset="-120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accent2"/>
                  </a:solidFill>
                  <a:latin typeface="Times New Roman" pitchFamily="18" charset="0"/>
                  <a:ea typeface="新細明體" charset="-120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accent2"/>
                  </a:solidFill>
                  <a:latin typeface="Times New Roman" pitchFamily="18" charset="0"/>
                  <a:ea typeface="新細明體" charset="-120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accent2"/>
                  </a:solidFill>
                  <a:latin typeface="Times New Roman" pitchFamily="18" charset="0"/>
                  <a:ea typeface="新細明體" charset="-120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accent2"/>
                  </a:solidFill>
                  <a:latin typeface="Times New Roman" pitchFamily="18" charset="0"/>
                  <a:ea typeface="新細明體" charset="-120"/>
                  <a:cs typeface="+mn-cs"/>
                </a:defRPr>
              </a:lvl9pPr>
            </a:lstStyle>
            <a:p>
              <a:r>
                <a:rPr lang="en-US" altLang="zh-TW" sz="1400" b="1" i="1" dirty="0" err="1" smtClean="0">
                  <a:solidFill>
                    <a:schemeClr val="tx1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D</a:t>
              </a:r>
              <a:r>
                <a:rPr lang="en-US" altLang="zh-TW" sz="1400" b="1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TW" altLang="en-US" sz="1400" b="1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9" name="直線單箭頭接點 8"/>
            <p:cNvCxnSpPr>
              <a:endCxn id="41" idx="7"/>
            </p:cNvCxnSpPr>
            <p:nvPr/>
          </p:nvCxnSpPr>
          <p:spPr>
            <a:xfrm>
              <a:off x="7649268" y="1225889"/>
              <a:ext cx="898838" cy="13295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8" name="物件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7315944"/>
                </p:ext>
              </p:extLst>
            </p:nvPr>
          </p:nvGraphicFramePr>
          <p:xfrm>
            <a:off x="7990895" y="1065882"/>
            <a:ext cx="435224" cy="1889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3" name="Equation" r:id="rId17" imgW="380880" imgH="164880" progId="Equation.DSMT4">
                    <p:embed/>
                  </p:oleObj>
                </mc:Choice>
                <mc:Fallback>
                  <p:oleObj name="Equation" r:id="rId17" imgW="380880" imgH="164880" progId="Equation.DSMT4">
                    <p:embed/>
                    <p:pic>
                      <p:nvPicPr>
                        <p:cNvPr id="63" name="物件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90895" y="1065882"/>
                          <a:ext cx="435224" cy="1889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738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555619"/>
              </p:ext>
            </p:extLst>
          </p:nvPr>
        </p:nvGraphicFramePr>
        <p:xfrm>
          <a:off x="139192" y="3850513"/>
          <a:ext cx="71247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quation" r:id="rId3" imgW="4445000" imgH="558800" progId="Equation.DSMT4">
                  <p:embed/>
                </p:oleObj>
              </mc:Choice>
              <mc:Fallback>
                <p:oleObj name="Equation" r:id="rId3" imgW="4445000" imgH="558800" progId="Equation.DSMT4">
                  <p:embed/>
                  <p:pic>
                    <p:nvPicPr>
                      <p:cNvPr id="2" name="物件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92" y="3850513"/>
                        <a:ext cx="71247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3094275" y="3719359"/>
            <a:ext cx="907170" cy="10262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91248" y="4745622"/>
            <a:ext cx="20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0, odd function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39192" y="2862051"/>
            <a:ext cx="1166405" cy="723906"/>
            <a:chOff x="7057030" y="4518992"/>
            <a:chExt cx="1166405" cy="723906"/>
          </a:xfrm>
        </p:grpSpPr>
        <p:graphicFrame>
          <p:nvGraphicFramePr>
            <p:cNvPr id="18" name="物件 14"/>
            <p:cNvGraphicFramePr>
              <a:graphicFrameLocks noChangeAspect="1"/>
            </p:cNvGraphicFramePr>
            <p:nvPr>
              <p:extLst/>
            </p:nvPr>
          </p:nvGraphicFramePr>
          <p:xfrm>
            <a:off x="7087027" y="4632484"/>
            <a:ext cx="1136408" cy="610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" name="Equation" r:id="rId5" imgW="520700" imgH="279400" progId="Equation.DSMT4">
                    <p:embed/>
                  </p:oleObj>
                </mc:Choice>
                <mc:Fallback>
                  <p:oleObj name="Equation" r:id="rId5" imgW="520700" imgH="279400" progId="Equation.DSMT4">
                    <p:embed/>
                    <p:pic>
                      <p:nvPicPr>
                        <p:cNvPr id="18" name="物件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7027" y="4632484"/>
                          <a:ext cx="1136408" cy="610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Rectangle 18"/>
            <p:cNvSpPr/>
            <p:nvPr/>
          </p:nvSpPr>
          <p:spPr>
            <a:xfrm>
              <a:off x="7057030" y="4518992"/>
              <a:ext cx="1166405" cy="723906"/>
            </a:xfrm>
            <a:prstGeom prst="rect">
              <a:avLst/>
            </a:prstGeom>
            <a:noFill/>
            <a:ln w="1905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1">
                <a:solidFill>
                  <a:prstClr val="white"/>
                </a:solidFill>
                <a:latin typeface="Calibri"/>
              </a:endParaRPr>
            </a:p>
          </p:txBody>
        </p:sp>
      </p:grpSp>
      <p:graphicFrame>
        <p:nvGraphicFramePr>
          <p:cNvPr id="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425283"/>
              </p:ext>
            </p:extLst>
          </p:nvPr>
        </p:nvGraphicFramePr>
        <p:xfrm>
          <a:off x="6294465" y="4725045"/>
          <a:ext cx="2227262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tion" r:id="rId7" imgW="1739900" imgH="546100" progId="Equation.DSMT4">
                  <p:embed/>
                </p:oleObj>
              </mc:Choice>
              <mc:Fallback>
                <p:oleObj name="Equation" r:id="rId7" imgW="1739900" imgH="546100" progId="Equation.DSMT4">
                  <p:embed/>
                  <p:pic>
                    <p:nvPicPr>
                      <p:cNvPr id="2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4465" y="4725045"/>
                        <a:ext cx="2227262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829417"/>
              </p:ext>
            </p:extLst>
          </p:nvPr>
        </p:nvGraphicFramePr>
        <p:xfrm>
          <a:off x="596583" y="4827475"/>
          <a:ext cx="17907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Equation" r:id="rId9" imgW="1117600" imgH="469900" progId="Equation.DSMT4">
                  <p:embed/>
                </p:oleObj>
              </mc:Choice>
              <mc:Fallback>
                <p:oleObj name="Equation" r:id="rId9" imgW="1117600" imgH="469900" progId="Equation.DSMT4">
                  <p:embed/>
                  <p:pic>
                    <p:nvPicPr>
                      <p:cNvPr id="25" name="物件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583" y="4827475"/>
                        <a:ext cx="17907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/>
        </p:nvSpPr>
        <p:spPr>
          <a:xfrm>
            <a:off x="526733" y="4725045"/>
            <a:ext cx="1943373" cy="856493"/>
          </a:xfrm>
          <a:prstGeom prst="rect">
            <a:avLst/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34" name="物件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721796"/>
              </p:ext>
            </p:extLst>
          </p:nvPr>
        </p:nvGraphicFramePr>
        <p:xfrm>
          <a:off x="109673" y="595735"/>
          <a:ext cx="6942138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Equation" r:id="rId11" imgW="4330700" imgH="558800" progId="Equation.DSMT4">
                  <p:embed/>
                </p:oleObj>
              </mc:Choice>
              <mc:Fallback>
                <p:oleObj name="Equation" r:id="rId11" imgW="4330700" imgH="558800" progId="Equation.DSMT4">
                  <p:embed/>
                  <p:pic>
                    <p:nvPicPr>
                      <p:cNvPr id="58" name="物件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73" y="595735"/>
                        <a:ext cx="6942138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16"/>
          <p:cNvSpPr txBox="1"/>
          <p:nvPr/>
        </p:nvSpPr>
        <p:spPr>
          <a:xfrm>
            <a:off x="1053449" y="211860"/>
            <a:ext cx="20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0, odd function</a:t>
            </a:r>
            <a:endParaRPr lang="en-US" dirty="0"/>
          </a:p>
        </p:txBody>
      </p:sp>
      <p:graphicFrame>
        <p:nvGraphicFramePr>
          <p:cNvPr id="36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3480"/>
              </p:ext>
            </p:extLst>
          </p:nvPr>
        </p:nvGraphicFramePr>
        <p:xfrm>
          <a:off x="309315" y="1603597"/>
          <a:ext cx="4348162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Equation" r:id="rId13" imgW="2349500" imgH="584200" progId="Equation.DSMT4">
                  <p:embed/>
                </p:oleObj>
              </mc:Choice>
              <mc:Fallback>
                <p:oleObj name="Equation" r:id="rId13" imgW="2349500" imgH="584200" progId="Equation.DSMT4">
                  <p:embed/>
                  <p:pic>
                    <p:nvPicPr>
                      <p:cNvPr id="60" name="物件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315" y="1603597"/>
                        <a:ext cx="4348162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598017"/>
              </p:ext>
            </p:extLst>
          </p:nvPr>
        </p:nvGraphicFramePr>
        <p:xfrm>
          <a:off x="5288098" y="1761090"/>
          <a:ext cx="352742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15" imgW="2755900" imgH="558800" progId="Equation.DSMT4">
                  <p:embed/>
                </p:oleObj>
              </mc:Choice>
              <mc:Fallback>
                <p:oleObj name="Equation" r:id="rId15" imgW="2755900" imgH="558800" progId="Equation.DSMT4">
                  <p:embed/>
                  <p:pic>
                    <p:nvPicPr>
                      <p:cNvPr id="6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8098" y="1761090"/>
                        <a:ext cx="3527425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Arrow Connector 15"/>
          <p:cNvCxnSpPr/>
          <p:nvPr/>
        </p:nvCxnSpPr>
        <p:spPr>
          <a:xfrm flipV="1">
            <a:off x="1185091" y="518920"/>
            <a:ext cx="1135335" cy="1125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93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1"/>
          <p:cNvSpPr txBox="1"/>
          <p:nvPr/>
        </p:nvSpPr>
        <p:spPr>
          <a:xfrm>
            <a:off x="138094" y="219584"/>
            <a:ext cx="7869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/>
            <a:r>
              <a:rPr lang="en-US" altLang="zh-TW" sz="2000" dirty="0">
                <a:solidFill>
                  <a:schemeClr val="tx1"/>
                </a:solidFill>
              </a:rPr>
              <a:t>2</a:t>
            </a:r>
            <a:r>
              <a:rPr lang="en-US" altLang="zh-TW" sz="2000" dirty="0" smtClean="0">
                <a:solidFill>
                  <a:schemeClr val="tx1"/>
                </a:solidFill>
              </a:rPr>
              <a:t>. For the E-field results from the charge on AB semi-circle,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7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089446"/>
              </p:ext>
            </p:extLst>
          </p:nvPr>
        </p:nvGraphicFramePr>
        <p:xfrm>
          <a:off x="287338" y="922338"/>
          <a:ext cx="266223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Equation" r:id="rId3" imgW="1663560" imgH="253800" progId="Equation.DSMT4">
                  <p:embed/>
                </p:oleObj>
              </mc:Choice>
              <mc:Fallback>
                <p:oleObj name="Equation" r:id="rId3" imgW="1663560" imgH="253800" progId="Equation.DSMT4">
                  <p:embed/>
                  <p:pic>
                    <p:nvPicPr>
                      <p:cNvPr id="7" name="物件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922338"/>
                        <a:ext cx="2662237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330215"/>
              </p:ext>
            </p:extLst>
          </p:nvPr>
        </p:nvGraphicFramePr>
        <p:xfrm>
          <a:off x="247013" y="1694869"/>
          <a:ext cx="45926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Equation" r:id="rId5" imgW="2870200" imgH="215900" progId="Equation.DSMT4">
                  <p:embed/>
                </p:oleObj>
              </mc:Choice>
              <mc:Fallback>
                <p:oleObj name="Equation" r:id="rId5" imgW="2870200" imgH="215900" progId="Equation.DSMT4">
                  <p:embed/>
                  <p:pic>
                    <p:nvPicPr>
                      <p:cNvPr id="8" name="物件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3" y="1694869"/>
                        <a:ext cx="459263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642247"/>
              </p:ext>
            </p:extLst>
          </p:nvPr>
        </p:nvGraphicFramePr>
        <p:xfrm>
          <a:off x="307338" y="2237888"/>
          <a:ext cx="32099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Equation" r:id="rId7" imgW="2006600" imgH="317500" progId="Equation.DSMT4">
                  <p:embed/>
                </p:oleObj>
              </mc:Choice>
              <mc:Fallback>
                <p:oleObj name="Equation" r:id="rId7" imgW="2006600" imgH="317500" progId="Equation.DSMT4">
                  <p:embed/>
                  <p:pic>
                    <p:nvPicPr>
                      <p:cNvPr id="9" name="物件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38" y="2237888"/>
                        <a:ext cx="32099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323177"/>
              </p:ext>
            </p:extLst>
          </p:nvPr>
        </p:nvGraphicFramePr>
        <p:xfrm>
          <a:off x="281936" y="4030308"/>
          <a:ext cx="38258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Equation" r:id="rId9" imgW="2387600" imgH="571500" progId="Equation.DSMT4">
                  <p:embed/>
                </p:oleObj>
              </mc:Choice>
              <mc:Fallback>
                <p:oleObj name="Equation" r:id="rId9" imgW="2387600" imgH="571500" progId="Equation.DSMT4">
                  <p:embed/>
                  <p:pic>
                    <p:nvPicPr>
                      <p:cNvPr id="11" name="物件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36" y="4030308"/>
                        <a:ext cx="38258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614220"/>
              </p:ext>
            </p:extLst>
          </p:nvPr>
        </p:nvGraphicFramePr>
        <p:xfrm>
          <a:off x="247013" y="2843615"/>
          <a:ext cx="62896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Equation" r:id="rId11" imgW="3924300" imgH="571500" progId="Equation.DSMT4">
                  <p:embed/>
                </p:oleObj>
              </mc:Choice>
              <mc:Fallback>
                <p:oleObj name="Equation" r:id="rId11" imgW="3924300" imgH="571500" progId="Equation.DSMT4">
                  <p:embed/>
                  <p:pic>
                    <p:nvPicPr>
                      <p:cNvPr id="12" name="物件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3" y="2843615"/>
                        <a:ext cx="62896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509563"/>
              </p:ext>
            </p:extLst>
          </p:nvPr>
        </p:nvGraphicFramePr>
        <p:xfrm>
          <a:off x="307338" y="5015647"/>
          <a:ext cx="42926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Equation" r:id="rId13" imgW="2679700" imgH="558800" progId="Equation.DSMT4">
                  <p:embed/>
                </p:oleObj>
              </mc:Choice>
              <mc:Fallback>
                <p:oleObj name="Equation" r:id="rId13" imgW="2679700" imgH="558800" progId="Equation.DSMT4">
                  <p:embed/>
                  <p:pic>
                    <p:nvPicPr>
                      <p:cNvPr id="13" name="物件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38" y="5015647"/>
                        <a:ext cx="42926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339484"/>
              </p:ext>
            </p:extLst>
          </p:nvPr>
        </p:nvGraphicFramePr>
        <p:xfrm>
          <a:off x="307338" y="5981936"/>
          <a:ext cx="4559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Equation" r:id="rId15" imgW="2844800" imgH="571500" progId="Equation.DSMT4">
                  <p:embed/>
                </p:oleObj>
              </mc:Choice>
              <mc:Fallback>
                <p:oleObj name="Equation" r:id="rId15" imgW="2844800" imgH="571500" progId="Equation.DSMT4">
                  <p:embed/>
                  <p:pic>
                    <p:nvPicPr>
                      <p:cNvPr id="14" name="物件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38" y="5981936"/>
                        <a:ext cx="4559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152"/>
          <p:cNvGrpSpPr/>
          <p:nvPr/>
        </p:nvGrpSpPr>
        <p:grpSpPr>
          <a:xfrm>
            <a:off x="6161058" y="740080"/>
            <a:ext cx="2422794" cy="2103535"/>
            <a:chOff x="758595" y="2865195"/>
            <a:chExt cx="2422794" cy="2103535"/>
          </a:xfrm>
        </p:grpSpPr>
        <p:grpSp>
          <p:nvGrpSpPr>
            <p:cNvPr id="53" name="Group 153"/>
            <p:cNvGrpSpPr/>
            <p:nvPr/>
          </p:nvGrpSpPr>
          <p:grpSpPr>
            <a:xfrm>
              <a:off x="758595" y="2865195"/>
              <a:ext cx="2422794" cy="2103535"/>
              <a:chOff x="758595" y="2865195"/>
              <a:chExt cx="2422794" cy="2103535"/>
            </a:xfrm>
          </p:grpSpPr>
          <p:grpSp>
            <p:nvGrpSpPr>
              <p:cNvPr id="56" name="群組 55"/>
              <p:cNvGrpSpPr/>
              <p:nvPr/>
            </p:nvGrpSpPr>
            <p:grpSpPr>
              <a:xfrm>
                <a:off x="758595" y="2960688"/>
                <a:ext cx="2103123" cy="2008042"/>
                <a:chOff x="812693" y="1531430"/>
                <a:chExt cx="2103123" cy="2008042"/>
              </a:xfrm>
            </p:grpSpPr>
            <p:cxnSp>
              <p:nvCxnSpPr>
                <p:cNvPr id="74" name="直線單箭頭接點 73"/>
                <p:cNvCxnSpPr/>
                <p:nvPr/>
              </p:nvCxnSpPr>
              <p:spPr>
                <a:xfrm>
                  <a:off x="827584" y="2780928"/>
                  <a:ext cx="2088232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單箭頭接點 74"/>
                <p:cNvCxnSpPr/>
                <p:nvPr/>
              </p:nvCxnSpPr>
              <p:spPr>
                <a:xfrm flipV="1">
                  <a:off x="812693" y="1995492"/>
                  <a:ext cx="1656184" cy="154398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單箭頭接點 75"/>
                <p:cNvCxnSpPr/>
                <p:nvPr/>
              </p:nvCxnSpPr>
              <p:spPr>
                <a:xfrm flipV="1">
                  <a:off x="1621430" y="1531430"/>
                  <a:ext cx="0" cy="153103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弧形 57"/>
              <p:cNvSpPr/>
              <p:nvPr/>
            </p:nvSpPr>
            <p:spPr>
              <a:xfrm>
                <a:off x="1205742" y="3725418"/>
                <a:ext cx="767080" cy="1061312"/>
              </a:xfrm>
              <a:prstGeom prst="arc">
                <a:avLst>
                  <a:gd name="adj1" fmla="val 8499267"/>
                  <a:gd name="adj2" fmla="val 18807822"/>
                </a:avLst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TW" altLang="en-US"/>
              </a:p>
            </p:txBody>
          </p:sp>
          <p:cxnSp>
            <p:nvCxnSpPr>
              <p:cNvPr id="59" name="直線單箭頭接點 58"/>
              <p:cNvCxnSpPr/>
              <p:nvPr/>
            </p:nvCxnSpPr>
            <p:spPr>
              <a:xfrm flipH="1" flipV="1">
                <a:off x="1432700" y="3775076"/>
                <a:ext cx="129152" cy="43583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文字方塊 36"/>
              <p:cNvSpPr txBox="1"/>
              <p:nvPr/>
            </p:nvSpPr>
            <p:spPr>
              <a:xfrm>
                <a:off x="1835696" y="3780516"/>
                <a:ext cx="7980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9pPr>
              </a:lstStyle>
              <a:p>
                <a:r>
                  <a:rPr lang="en-US" altLang="zh-TW" sz="14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TW" sz="1400" b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TW" sz="1400" b="1" i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a,</a:t>
                </a:r>
                <a:r>
                  <a:rPr lang="en-US" altLang="zh-TW" sz="1400" b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0,0)</a:t>
                </a:r>
                <a:endParaRPr lang="zh-TW" altLang="en-US" sz="1400" b="1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文字方塊 37"/>
              <p:cNvSpPr txBox="1"/>
              <p:nvPr/>
            </p:nvSpPr>
            <p:spPr>
              <a:xfrm>
                <a:off x="980124" y="4345940"/>
                <a:ext cx="7380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9pPr>
              </a:lstStyle>
              <a:p>
                <a:r>
                  <a:rPr lang="en-US" altLang="zh-TW" sz="1400" b="1" i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</a:t>
                </a:r>
              </a:p>
              <a:p>
                <a:r>
                  <a:rPr lang="en-US" altLang="zh-TW" sz="1400" b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(-</a:t>
                </a:r>
                <a:r>
                  <a:rPr lang="en-US" altLang="zh-TW" sz="1400" b="1" i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en-US" altLang="zh-TW" sz="1400" b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,0,0)</a:t>
                </a:r>
                <a:endParaRPr lang="zh-TW" altLang="en-US" sz="1400" b="1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橢圓 62"/>
              <p:cNvSpPr/>
              <p:nvPr/>
            </p:nvSpPr>
            <p:spPr>
              <a:xfrm>
                <a:off x="2434858" y="4191822"/>
                <a:ext cx="45719" cy="458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橢圓 63"/>
              <p:cNvSpPr/>
              <p:nvPr/>
            </p:nvSpPr>
            <p:spPr>
              <a:xfrm>
                <a:off x="1230684" y="449583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橢圓 64"/>
              <p:cNvSpPr/>
              <p:nvPr/>
            </p:nvSpPr>
            <p:spPr>
              <a:xfrm>
                <a:off x="1864748" y="3894047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橢圓 65"/>
              <p:cNvSpPr/>
              <p:nvPr/>
            </p:nvSpPr>
            <p:spPr>
              <a:xfrm>
                <a:off x="2169206" y="363049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文字方塊 46"/>
              <p:cNvSpPr txBox="1"/>
              <p:nvPr/>
            </p:nvSpPr>
            <p:spPr>
              <a:xfrm>
                <a:off x="2001946" y="4260065"/>
                <a:ext cx="8062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accent2"/>
                    </a:solidFill>
                    <a:latin typeface="Times New Roman" pitchFamily="18" charset="0"/>
                    <a:ea typeface="新細明體" charset="-120"/>
                    <a:cs typeface="+mn-cs"/>
                  </a:defRPr>
                </a:lvl9pPr>
              </a:lstStyle>
              <a:p>
                <a:r>
                  <a:rPr lang="en-US" altLang="zh-TW" sz="14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en-US" altLang="zh-TW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(0,0</a:t>
                </a:r>
                <a:r>
                  <a:rPr lang="en-US" altLang="zh-TW" sz="1400" b="1" i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,</a:t>
                </a:r>
                <a:r>
                  <a:rPr lang="en-US" altLang="zh-TW" sz="1400" b="1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z</a:t>
                </a:r>
                <a:r>
                  <a:rPr lang="en-US" altLang="zh-TW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8" name="直線單箭頭接點 67"/>
              <p:cNvCxnSpPr/>
              <p:nvPr/>
            </p:nvCxnSpPr>
            <p:spPr>
              <a:xfrm>
                <a:off x="3181389" y="3547380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9" name="圖片 68"/>
              <p:cNvPicPr>
                <a:picLocks noChangeAspect="1" noChangeArrowheads="1"/>
              </p:cNvPicPr>
              <p:nvPr/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>
                <a:off x="2411760" y="3212976"/>
                <a:ext cx="228600" cy="290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mc="http://schemas.openxmlformats.org/markup-compatibility/2006"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mc="http://schemas.openxmlformats.org/markup-compatibility/2006"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70" name="圖片 69"/>
              <p:cNvPicPr>
                <a:picLocks noChangeAspect="1" noChangeArrowheads="1"/>
              </p:cNvPicPr>
              <p:nvPr/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1267412" y="2865195"/>
                <a:ext cx="228600" cy="352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mc="http://schemas.openxmlformats.org/markup-compatibility/2006"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mc="http://schemas.openxmlformats.org/markup-compatibility/2006"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71" name="圖片 70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2863850" y="4065588"/>
                <a:ext cx="187325" cy="3127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mc="http://schemas.openxmlformats.org/markup-compatibility/2006"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mc="http://schemas.openxmlformats.org/markup-compatibility/2006"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72" name="圖片 71"/>
              <p:cNvPicPr>
                <a:picLocks noChangeAspect="1" noChangeArrowheads="1"/>
              </p:cNvPicPr>
              <p:nvPr/>
            </p:nvPicPr>
            <p:blipFill>
              <a:blip r:embed="rId20"/>
              <a:srcRect/>
              <a:stretch>
                <a:fillRect/>
              </a:stretch>
            </p:blipFill>
            <p:spPr bwMode="auto">
              <a:xfrm>
                <a:off x="1385047" y="4277698"/>
                <a:ext cx="290512" cy="395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mc="http://schemas.openxmlformats.org/markup-compatibility/2006"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mc="http://schemas.openxmlformats.org/markup-compatibility/2006"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73" name="圖片 72"/>
              <p:cNvPicPr>
                <a:picLocks noChangeAspect="1" noChangeArrowheads="1"/>
              </p:cNvPicPr>
              <p:nvPr/>
            </p:nvPicPr>
            <p:blipFill>
              <a:blip r:embed="rId21"/>
              <a:srcRect/>
              <a:stretch>
                <a:fillRect/>
              </a:stretch>
            </p:blipFill>
            <p:spPr bwMode="auto">
              <a:xfrm>
                <a:off x="847946" y="3816270"/>
                <a:ext cx="311150" cy="395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mc="http://schemas.openxmlformats.org/markup-compatibility/2006"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mc="http://schemas.openxmlformats.org/markup-compatibility/2006"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4" name="Arc 154"/>
            <p:cNvSpPr/>
            <p:nvPr/>
          </p:nvSpPr>
          <p:spPr>
            <a:xfrm>
              <a:off x="1342434" y="4040188"/>
              <a:ext cx="333125" cy="85053"/>
            </a:xfrm>
            <a:prstGeom prst="arc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pic>
          <p:nvPicPr>
            <p:cNvPr id="55" name="圖片 54"/>
            <p:cNvPicPr>
              <a:picLocks noChangeAspect="1" noChangeArrowheads="1"/>
            </p:cNvPicPr>
            <p:nvPr/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1547664" y="3775076"/>
              <a:ext cx="228600" cy="290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cxnSp>
        <p:nvCxnSpPr>
          <p:cNvPr id="3" name="直線接點 2"/>
          <p:cNvCxnSpPr/>
          <p:nvPr/>
        </p:nvCxnSpPr>
        <p:spPr>
          <a:xfrm>
            <a:off x="6675638" y="1505375"/>
            <a:ext cx="130473" cy="252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>
            <a:off x="6770783" y="1463422"/>
            <a:ext cx="130473" cy="252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 flipV="1">
            <a:off x="6768651" y="1715466"/>
            <a:ext cx="209449" cy="376958"/>
          </a:xfrm>
          <a:prstGeom prst="straightConnector1">
            <a:avLst/>
          </a:prstGeom>
          <a:ln w="158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>
            <a:off x="6551843" y="1109595"/>
            <a:ext cx="177513" cy="391138"/>
          </a:xfrm>
          <a:prstGeom prst="straightConnector1">
            <a:avLst/>
          </a:prstGeom>
          <a:ln w="158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391304"/>
              </p:ext>
            </p:extLst>
          </p:nvPr>
        </p:nvGraphicFramePr>
        <p:xfrm>
          <a:off x="6202363" y="896938"/>
          <a:ext cx="31115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Equation" r:id="rId23" imgW="203040" imgH="177480" progId="Equation.DSMT4">
                  <p:embed/>
                </p:oleObj>
              </mc:Choice>
              <mc:Fallback>
                <p:oleObj name="Equation" r:id="rId23" imgW="203040" imgH="177480" progId="Equation.DSMT4">
                  <p:embed/>
                  <p:pic>
                    <p:nvPicPr>
                      <p:cNvPr id="83" name="物件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2363" y="896938"/>
                        <a:ext cx="31115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6" name="直線單箭頭接點 85"/>
          <p:cNvCxnSpPr>
            <a:endCxn id="63" idx="0"/>
          </p:cNvCxnSpPr>
          <p:nvPr/>
        </p:nvCxnSpPr>
        <p:spPr>
          <a:xfrm>
            <a:off x="6806111" y="1631397"/>
            <a:ext cx="1054070" cy="435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29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260969"/>
              </p:ext>
            </p:extLst>
          </p:nvPr>
        </p:nvGraphicFramePr>
        <p:xfrm>
          <a:off x="4911455" y="728213"/>
          <a:ext cx="3933442" cy="791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Equation" r:id="rId3" imgW="1955520" imgH="469800" progId="Equation.DSMT4">
                  <p:embed/>
                </p:oleObj>
              </mc:Choice>
              <mc:Fallback>
                <p:oleObj name="Equation" r:id="rId3" imgW="1955520" imgH="469800" progId="Equation.DSMT4">
                  <p:embed/>
                  <p:pic>
                    <p:nvPicPr>
                      <p:cNvPr id="1914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1455" y="728213"/>
                        <a:ext cx="3933442" cy="791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539785"/>
              </p:ext>
            </p:extLst>
          </p:nvPr>
        </p:nvGraphicFramePr>
        <p:xfrm>
          <a:off x="5023521" y="1803438"/>
          <a:ext cx="28019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Equation" r:id="rId5" imgW="1523880" imgH="469800" progId="Equation.DSMT4">
                  <p:embed/>
                </p:oleObj>
              </mc:Choice>
              <mc:Fallback>
                <p:oleObj name="Equation" r:id="rId5" imgW="1523880" imgH="469800" progId="Equation.DSMT4">
                  <p:embed/>
                  <p:pic>
                    <p:nvPicPr>
                      <p:cNvPr id="1914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3521" y="1803438"/>
                        <a:ext cx="280193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303733"/>
              </p:ext>
            </p:extLst>
          </p:nvPr>
        </p:nvGraphicFramePr>
        <p:xfrm>
          <a:off x="4945745" y="3602000"/>
          <a:ext cx="426085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Equation" r:id="rId7" imgW="2133360" imgH="660240" progId="Equation.DSMT4">
                  <p:embed/>
                </p:oleObj>
              </mc:Choice>
              <mc:Fallback>
                <p:oleObj name="Equation" r:id="rId7" imgW="2133360" imgH="660240" progId="Equation.DSMT4">
                  <p:embed/>
                  <p:pic>
                    <p:nvPicPr>
                      <p:cNvPr id="1914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745" y="3602000"/>
                        <a:ext cx="4260850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158715"/>
              </p:ext>
            </p:extLst>
          </p:nvPr>
        </p:nvGraphicFramePr>
        <p:xfrm>
          <a:off x="4861333" y="5013097"/>
          <a:ext cx="4184015" cy="948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Equation" r:id="rId9" imgW="2463480" imgH="558720" progId="Equation.DSMT4">
                  <p:embed/>
                </p:oleObj>
              </mc:Choice>
              <mc:Fallback>
                <p:oleObj name="Equation" r:id="rId9" imgW="2463480" imgH="558720" progId="Equation.DSMT4">
                  <p:embed/>
                  <p:pic>
                    <p:nvPicPr>
                      <p:cNvPr id="1914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1333" y="5013097"/>
                        <a:ext cx="4184015" cy="9482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144013"/>
              </p:ext>
            </p:extLst>
          </p:nvPr>
        </p:nvGraphicFramePr>
        <p:xfrm>
          <a:off x="686249" y="5961357"/>
          <a:ext cx="2923776" cy="32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Equation" r:id="rId11" imgW="2616120" imgH="304560" progId="Equation.DSMT4">
                  <p:embed/>
                </p:oleObj>
              </mc:Choice>
              <mc:Fallback>
                <p:oleObj name="Equation" r:id="rId11" imgW="2616120" imgH="304560" progId="Equation.DSMT4">
                  <p:embed/>
                  <p:pic>
                    <p:nvPicPr>
                      <p:cNvPr id="19150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49" y="5961357"/>
                        <a:ext cx="2923776" cy="328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600859"/>
              </p:ext>
            </p:extLst>
          </p:nvPr>
        </p:nvGraphicFramePr>
        <p:xfrm>
          <a:off x="5763296" y="2941676"/>
          <a:ext cx="157797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Equation" r:id="rId13" imgW="1130040" imgH="279360" progId="Equation.DSMT4">
                  <p:embed/>
                </p:oleObj>
              </mc:Choice>
              <mc:Fallback>
                <p:oleObj name="Equation" r:id="rId13" imgW="1130040" imgH="279360" progId="Equation.DSMT4">
                  <p:embed/>
                  <p:pic>
                    <p:nvPicPr>
                      <p:cNvPr id="6965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3296" y="2941676"/>
                        <a:ext cx="1577975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5799898" y="2612033"/>
            <a:ext cx="1377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48" charset="0"/>
                <a:ea typeface="新細明體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48" charset="0"/>
                <a:ea typeface="新細明體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48" charset="0"/>
                <a:ea typeface="新細明體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48" charset="0"/>
                <a:ea typeface="新細明體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4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4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4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4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48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變數變換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0" name="直線接點 29"/>
          <p:cNvCxnSpPr/>
          <p:nvPr/>
        </p:nvCxnSpPr>
        <p:spPr bwMode="auto">
          <a:xfrm>
            <a:off x="4650062" y="589084"/>
            <a:ext cx="1205" cy="6050413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graphicFrame>
        <p:nvGraphicFramePr>
          <p:cNvPr id="31" name="物件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763970"/>
              </p:ext>
            </p:extLst>
          </p:nvPr>
        </p:nvGraphicFramePr>
        <p:xfrm>
          <a:off x="5602959" y="3395701"/>
          <a:ext cx="133985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Equation" r:id="rId15" imgW="1143000" imgH="253800" progId="Equation.DSMT4">
                  <p:embed/>
                </p:oleObj>
              </mc:Choice>
              <mc:Fallback>
                <p:oleObj name="Equation" r:id="rId15" imgW="1143000" imgH="25380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02959" y="3395701"/>
                        <a:ext cx="1339850" cy="296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左大括弧 32"/>
          <p:cNvSpPr/>
          <p:nvPr/>
        </p:nvSpPr>
        <p:spPr bwMode="auto">
          <a:xfrm>
            <a:off x="5201159" y="2750363"/>
            <a:ext cx="138418" cy="946111"/>
          </a:xfrm>
          <a:prstGeom prst="leftBrace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1" name="TextBox 54"/>
          <p:cNvSpPr txBox="1">
            <a:spLocks noChangeArrowheads="1"/>
          </p:cNvSpPr>
          <p:nvPr/>
        </p:nvSpPr>
        <p:spPr bwMode="auto">
          <a:xfrm>
            <a:off x="56818" y="37725"/>
            <a:ext cx="1276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92826"/>
              </p:ext>
            </p:extLst>
          </p:nvPr>
        </p:nvGraphicFramePr>
        <p:xfrm>
          <a:off x="27222" y="4450975"/>
          <a:ext cx="3739466" cy="718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Equation" r:id="rId17" imgW="2044440" imgH="469800" progId="Equation.DSMT4">
                  <p:embed/>
                </p:oleObj>
              </mc:Choice>
              <mc:Fallback>
                <p:oleObj name="Equation" r:id="rId17" imgW="2044440" imgH="46980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2" y="4450975"/>
                        <a:ext cx="3739466" cy="7182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98985" y="3138701"/>
                <a:ext cx="402457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For line segment </a:t>
                </a:r>
                <a:r>
                  <a:rPr lang="en-US" altLang="zh-TW" dirty="0">
                    <a:latin typeface="Symbol" panose="05050102010706020507" pitchFamily="18" charset="2"/>
                  </a:rPr>
                  <a:t>D</a:t>
                </a:r>
                <a14:m>
                  <m:oMath xmlns:m="http://schemas.openxmlformats.org/officeDocument/2006/math">
                    <m:r>
                      <a:rPr lang="zh-TW" altLang="en-US">
                        <a:latin typeface="Cambria Math" panose="02040503050406030204" pitchFamily="18" charset="0"/>
                      </a:rPr>
                      <m:t>ℓ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only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component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remains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after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integration</m:t>
                    </m:r>
                  </m:oMath>
                </a14:m>
                <a:endParaRPr lang="en-US" altLang="zh-TW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over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circle</m:t>
                    </m:r>
                  </m:oMath>
                </a14:m>
                <a:r>
                  <a:rPr lang="en-US" altLang="zh-TW" dirty="0" smtClean="0"/>
                  <a:t>. So the electric field due to the ring is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5" y="3138701"/>
                <a:ext cx="4024572" cy="1200329"/>
              </a:xfrm>
              <a:prstGeom prst="rect">
                <a:avLst/>
              </a:prstGeom>
              <a:blipFill>
                <a:blip r:embed="rId19"/>
                <a:stretch>
                  <a:fillRect l="-1212" t="-4061" r="-1364" b="-71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98985" y="5271332"/>
                <a:ext cx="41983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Now we need to transform this equation for the ring with width </a:t>
                </a:r>
                <a:r>
                  <a:rPr lang="en-US" altLang="zh-TW" dirty="0">
                    <a:latin typeface="Symbol" panose="05050102010706020507" pitchFamily="18" charset="2"/>
                  </a:rPr>
                  <a:t>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altLang="zh-TW" dirty="0" smtClean="0"/>
                  <a:t>, shown in Fig. 2,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5" y="5271332"/>
                <a:ext cx="4198342" cy="646331"/>
              </a:xfrm>
              <a:prstGeom prst="rect">
                <a:avLst/>
              </a:prstGeom>
              <a:blipFill>
                <a:blip r:embed="rId20"/>
                <a:stretch>
                  <a:fillRect l="-1161" t="-5660" r="-1451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群組 68"/>
          <p:cNvGrpSpPr/>
          <p:nvPr/>
        </p:nvGrpSpPr>
        <p:grpSpPr>
          <a:xfrm>
            <a:off x="473332" y="313637"/>
            <a:ext cx="3478403" cy="2706333"/>
            <a:chOff x="504002" y="427566"/>
            <a:chExt cx="3478403" cy="2706333"/>
          </a:xfrm>
        </p:grpSpPr>
        <p:grpSp>
          <p:nvGrpSpPr>
            <p:cNvPr id="36" name="群組 35"/>
            <p:cNvGrpSpPr/>
            <p:nvPr/>
          </p:nvGrpSpPr>
          <p:grpSpPr>
            <a:xfrm>
              <a:off x="648018" y="427566"/>
              <a:ext cx="2696983" cy="2706333"/>
              <a:chOff x="6843344" y="2604546"/>
              <a:chExt cx="1872208" cy="1906666"/>
            </a:xfrm>
          </p:grpSpPr>
          <p:pic>
            <p:nvPicPr>
              <p:cNvPr id="37" name="Picture 5"/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>
                <a:off x="6843344" y="2604546"/>
                <a:ext cx="1872208" cy="1906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8" name="文字方塊 5"/>
              <p:cNvSpPr txBox="1"/>
              <p:nvPr/>
            </p:nvSpPr>
            <p:spPr>
              <a:xfrm>
                <a:off x="8234740" y="358163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Perpetua" pitchFamily="18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Perpetua" pitchFamily="18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Perpetua" pitchFamily="18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Perpetua" pitchFamily="18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Perpetua" pitchFamily="18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Perpetua" pitchFamily="18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Perpetua" pitchFamily="18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Perpetua" pitchFamily="18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Perpetua" pitchFamily="18" charset="0"/>
                    <a:ea typeface="新細明體" charset="-120"/>
                    <a:cs typeface="+mn-cs"/>
                  </a:defRPr>
                </a:lvl9pPr>
              </a:lstStyle>
              <a:p>
                <a:r>
                  <a:rPr lang="en-US" altLang="zh-TW" dirty="0" smtClean="0"/>
                  <a:t>P</a:t>
                </a:r>
                <a:endParaRPr lang="zh-TW" altLang="en-US" dirty="0"/>
              </a:p>
            </p:txBody>
          </p:sp>
          <p:pic>
            <p:nvPicPr>
              <p:cNvPr id="39" name="圖片 38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84289" y="3431155"/>
                <a:ext cx="215900" cy="231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" name="橢圓 41"/>
            <p:cNvSpPr/>
            <p:nvPr/>
          </p:nvSpPr>
          <p:spPr>
            <a:xfrm>
              <a:off x="963680" y="762963"/>
              <a:ext cx="759305" cy="2001595"/>
            </a:xfrm>
            <a:prstGeom prst="ellipse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4" name="直線單箭頭接點 43"/>
            <p:cNvCxnSpPr/>
            <p:nvPr/>
          </p:nvCxnSpPr>
          <p:spPr>
            <a:xfrm>
              <a:off x="1392465" y="1763760"/>
              <a:ext cx="2304762" cy="169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字方塊 44"/>
            <p:cNvSpPr txBox="1"/>
            <p:nvPr/>
          </p:nvSpPr>
          <p:spPr>
            <a:xfrm>
              <a:off x="2070193" y="1190683"/>
              <a:ext cx="21722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3765176" y="1452293"/>
              <a:ext cx="217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TW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線單箭頭接點 47"/>
            <p:cNvCxnSpPr/>
            <p:nvPr/>
          </p:nvCxnSpPr>
          <p:spPr>
            <a:xfrm>
              <a:off x="1137904" y="968538"/>
              <a:ext cx="1730609" cy="7694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963680" y="762963"/>
              <a:ext cx="370091" cy="205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1137904" y="865750"/>
              <a:ext cx="91440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865747" y="844185"/>
              <a:ext cx="370091" cy="205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2762668"/>
                </p:ext>
              </p:extLst>
            </p:nvPr>
          </p:nvGraphicFramePr>
          <p:xfrm>
            <a:off x="504002" y="549569"/>
            <a:ext cx="449262" cy="306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9" name="Equation" r:id="rId23" imgW="203040" imgH="164880" progId="Equation.DSMT4">
                    <p:embed/>
                  </p:oleObj>
                </mc:Choice>
                <mc:Fallback>
                  <p:oleObj name="Equation" r:id="rId23" imgW="203040" imgH="164880" progId="Equation.DSMT4">
                    <p:embed/>
                    <p:pic>
                      <p:nvPicPr>
                        <p:cNvPr id="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02" y="549569"/>
                          <a:ext cx="449262" cy="306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" name="Rectangle 20"/>
            <p:cNvSpPr/>
            <p:nvPr/>
          </p:nvSpPr>
          <p:spPr>
            <a:xfrm>
              <a:off x="2510883" y="2247387"/>
              <a:ext cx="7152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</a:t>
              </a:r>
              <a:r>
                <a:rPr lang="en-US" altLang="zh-TW" sz="16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667186" y="1992524"/>
            <a:ext cx="88345" cy="241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585047" y="1933403"/>
            <a:ext cx="17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39577" y="4088423"/>
            <a:ext cx="119711" cy="167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274241" y="3987284"/>
            <a:ext cx="1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262446" y="4104626"/>
            <a:ext cx="140677" cy="234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7190650" y="3997565"/>
            <a:ext cx="18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 flipH="1">
            <a:off x="7190651" y="5774459"/>
            <a:ext cx="150620" cy="143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8510954" y="5774459"/>
            <a:ext cx="123092" cy="143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439160" y="5671101"/>
            <a:ext cx="20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43" name="文字方塊 42"/>
          <p:cNvSpPr txBox="1"/>
          <p:nvPr/>
        </p:nvSpPr>
        <p:spPr>
          <a:xfrm flipH="1">
            <a:off x="7112978" y="5688623"/>
            <a:ext cx="1326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9632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/>
          <p:cNvSpPr>
            <a:spLocks noGrp="1"/>
          </p:cNvSpPr>
          <p:nvPr/>
        </p:nvSpPr>
        <p:spPr>
          <a:xfrm>
            <a:off x="58991" y="196689"/>
            <a:ext cx="7848600" cy="387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altLang="zh-TW" b="1" u="sng" dirty="0"/>
              <a:t>Problem </a:t>
            </a:r>
            <a:r>
              <a:rPr lang="en-US" altLang="zh-TW" b="1" u="sng" dirty="0" smtClean="0"/>
              <a:t>3</a:t>
            </a:r>
          </a:p>
          <a:p>
            <a:pPr marL="11430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702" y="405650"/>
            <a:ext cx="1625258" cy="384930"/>
          </a:xfrm>
          <a:prstGeom prst="rect">
            <a:avLst/>
          </a:prstGeom>
          <a:noFill/>
        </p:spPr>
      </p:pic>
      <p:sp>
        <p:nvSpPr>
          <p:cNvPr id="5" name="文字方塊 3"/>
          <p:cNvSpPr txBox="1"/>
          <p:nvPr/>
        </p:nvSpPr>
        <p:spPr>
          <a:xfrm>
            <a:off x="168799" y="921422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u="sng" dirty="0" smtClean="0"/>
              <a:t>Sol(a):</a:t>
            </a:r>
            <a:endParaRPr lang="zh-TW" altLang="en-US" sz="1600" u="sng" dirty="0"/>
          </a:p>
        </p:txBody>
      </p:sp>
      <p:pic>
        <p:nvPicPr>
          <p:cNvPr id="6" name="圖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648792" y="1427127"/>
            <a:ext cx="3252425" cy="628752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4885055" y="2308547"/>
            <a:ext cx="114300" cy="177800"/>
          </a:xfrm>
          <a:prstGeom prst="rect">
            <a:avLst/>
          </a:prstGeom>
        </p:spPr>
      </p:pic>
      <p:sp>
        <p:nvSpPr>
          <p:cNvPr id="8" name="文字方塊 6"/>
          <p:cNvSpPr txBox="1"/>
          <p:nvPr/>
        </p:nvSpPr>
        <p:spPr>
          <a:xfrm>
            <a:off x="1395029" y="951895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P</a:t>
            </a:r>
            <a:r>
              <a:rPr lang="en-US" altLang="zh-TW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(0,y)  P</a:t>
            </a:r>
            <a:r>
              <a:rPr lang="en-US" altLang="zh-TW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(x,0)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7024941" y="432658"/>
            <a:ext cx="1799590" cy="2087880"/>
            <a:chOff x="7253605" y="2113094"/>
            <a:chExt cx="1799590" cy="2087880"/>
          </a:xfrm>
        </p:grpSpPr>
        <p:grpSp>
          <p:nvGrpSpPr>
            <p:cNvPr id="4" name="群組 3"/>
            <p:cNvGrpSpPr/>
            <p:nvPr/>
          </p:nvGrpSpPr>
          <p:grpSpPr>
            <a:xfrm>
              <a:off x="7253605" y="2113094"/>
              <a:ext cx="1799590" cy="2087880"/>
              <a:chOff x="0" y="0"/>
              <a:chExt cx="2088232" cy="252028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0" y="0"/>
                <a:ext cx="2088232" cy="2520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0"/>
                  </a:spcAft>
                </a:pPr>
                <a:r>
                  <a:rPr lang="en-US" sz="1200" kern="100" dirty="0">
                    <a:effectLst/>
                    <a:ea typeface="新細明體"/>
                    <a:cs typeface="Times New Roman"/>
                  </a:rPr>
                  <a:t> </a:t>
                </a:r>
                <a:endParaRPr lang="zh-TW" sz="1200" kern="100">
                  <a:effectLst/>
                  <a:ea typeface="新細明體"/>
                  <a:cs typeface="Times New Roman"/>
                </a:endParaRPr>
              </a:p>
            </p:txBody>
          </p:sp>
          <p:cxnSp>
            <p:nvCxnSpPr>
              <p:cNvPr id="29" name="直線單箭頭接點 28"/>
              <p:cNvCxnSpPr/>
              <p:nvPr/>
            </p:nvCxnSpPr>
            <p:spPr>
              <a:xfrm>
                <a:off x="72008" y="1872208"/>
                <a:ext cx="187220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單箭頭接點 29"/>
              <p:cNvCxnSpPr/>
              <p:nvPr/>
            </p:nvCxnSpPr>
            <p:spPr>
              <a:xfrm flipV="1">
                <a:off x="432048" y="144016"/>
                <a:ext cx="0" cy="22322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圖片 30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0040" y="1603350"/>
                <a:ext cx="177800" cy="196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圖片 31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0040" y="1963390"/>
                <a:ext cx="177800" cy="196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圖片 32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406" y="1440160"/>
                <a:ext cx="230634" cy="1944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圖片 33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016" y="2108994"/>
                <a:ext cx="230187" cy="1952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圖片 34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6144" y="1800200"/>
                <a:ext cx="177800" cy="196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圖片 35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032" y="654099"/>
                <a:ext cx="236537" cy="3540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圖片 36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28192" y="1944216"/>
                <a:ext cx="215900" cy="2460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圖片 37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915" y="139948"/>
                <a:ext cx="238125" cy="29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文字方塊 45"/>
              <p:cNvSpPr txBox="1"/>
              <p:nvPr/>
            </p:nvSpPr>
            <p:spPr>
              <a:xfrm>
                <a:off x="1367688" y="278693"/>
                <a:ext cx="556870" cy="386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latin typeface="Perpetua"/>
                    <a:cs typeface="Times New Roman"/>
                  </a:rPr>
                  <a:t>Fig. 3</a:t>
                </a:r>
                <a:endParaRPr lang="zh-TW" sz="1200">
                  <a:effectLst/>
                  <a:latin typeface="新細明體"/>
                  <a:cs typeface="新細明體"/>
                </a:endParaRPr>
              </a:p>
            </p:txBody>
          </p:sp>
          <p:pic>
            <p:nvPicPr>
              <p:cNvPr id="40" name="圖片 39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5905" y="1673746"/>
                <a:ext cx="174135" cy="1984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圖片 40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003" y="1944216"/>
                <a:ext cx="173037" cy="198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圖片 41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256" y="720080"/>
                <a:ext cx="177800" cy="196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圖片 42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6032" y="1439639"/>
                <a:ext cx="255587" cy="3540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" name="直線單箭頭接點 9"/>
            <p:cNvCxnSpPr/>
            <p:nvPr/>
          </p:nvCxnSpPr>
          <p:spPr>
            <a:xfrm flipV="1">
              <a:off x="7630427" y="2324538"/>
              <a:ext cx="0" cy="457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>
              <a:off x="7630427" y="2801608"/>
              <a:ext cx="0" cy="45720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圖片 11"/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7886700" y="2426138"/>
              <a:ext cx="266700" cy="254000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7891810" y="2903033"/>
              <a:ext cx="2667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" name="直線單箭頭接點 13"/>
            <p:cNvCxnSpPr>
              <a:stCxn id="31" idx="3"/>
            </p:cNvCxnSpPr>
            <p:nvPr/>
          </p:nvCxnSpPr>
          <p:spPr>
            <a:xfrm>
              <a:off x="7717103" y="3522899"/>
              <a:ext cx="1289102" cy="283041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stCxn id="35" idx="1"/>
            </p:cNvCxnSpPr>
            <p:nvPr/>
          </p:nvCxnSpPr>
          <p:spPr>
            <a:xfrm flipH="1">
              <a:off x="7618070" y="3685976"/>
              <a:ext cx="752522" cy="132089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圖片 15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2840" y="3902706"/>
              <a:ext cx="2667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圖片 16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7103" y="3878348"/>
              <a:ext cx="2667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圖片 17"/>
            <p:cNvPicPr/>
            <p:nvPr/>
          </p:nvPicPr>
          <p:blipFill>
            <a:blip r:embed="rId20"/>
            <a:stretch>
              <a:fillRect/>
            </a:stretch>
          </p:blipFill>
          <p:spPr>
            <a:xfrm>
              <a:off x="7727347" y="3518223"/>
              <a:ext cx="128423" cy="179792"/>
            </a:xfrm>
            <a:prstGeom prst="rect">
              <a:avLst/>
            </a:prstGeom>
          </p:spPr>
        </p:pic>
        <p:sp>
          <p:nvSpPr>
            <p:cNvPr id="19" name="弧形 18"/>
            <p:cNvSpPr/>
            <p:nvPr/>
          </p:nvSpPr>
          <p:spPr>
            <a:xfrm rot="16200000">
              <a:off x="7861567" y="3612250"/>
              <a:ext cx="173690" cy="103679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20" name="弧形 19"/>
            <p:cNvSpPr/>
            <p:nvPr/>
          </p:nvSpPr>
          <p:spPr>
            <a:xfrm rot="13154695">
              <a:off x="7854043" y="3650879"/>
              <a:ext cx="138846" cy="12527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pic>
          <p:nvPicPr>
            <p:cNvPr id="21" name="圖片 20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0055" y="3632602"/>
              <a:ext cx="127000" cy="17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字方塊 62"/>
          <p:cNvSpPr txBox="1"/>
          <p:nvPr/>
        </p:nvSpPr>
        <p:spPr>
          <a:xfrm>
            <a:off x="168799" y="2942638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u="sng" dirty="0" smtClean="0"/>
              <a:t>Sol(b):</a:t>
            </a:r>
            <a:endParaRPr lang="zh-TW" altLang="en-US" sz="1600" u="sng" dirty="0"/>
          </a:p>
        </p:txBody>
      </p:sp>
      <p:graphicFrame>
        <p:nvGraphicFramePr>
          <p:cNvPr id="4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243618"/>
              </p:ext>
            </p:extLst>
          </p:nvPr>
        </p:nvGraphicFramePr>
        <p:xfrm>
          <a:off x="216653" y="3396376"/>
          <a:ext cx="4337050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22" imgW="2552400" imgH="1409400" progId="Equation.DSMT4">
                  <p:embed/>
                </p:oleObj>
              </mc:Choice>
              <mc:Fallback>
                <p:oleObj name="Equation" r:id="rId22" imgW="2552400" imgH="1409400" progId="Equation.DSMT4">
                  <p:embed/>
                  <p:pic>
                    <p:nvPicPr>
                      <p:cNvPr id="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53" y="3396376"/>
                        <a:ext cx="4337050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590500"/>
              </p:ext>
            </p:extLst>
          </p:nvPr>
        </p:nvGraphicFramePr>
        <p:xfrm>
          <a:off x="296094" y="2033078"/>
          <a:ext cx="652621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24" imgW="4660560" imgH="558720" progId="Equation.DSMT4">
                  <p:embed/>
                </p:oleObj>
              </mc:Choice>
              <mc:Fallback>
                <p:oleObj name="Equation" r:id="rId24" imgW="4660560" imgH="558720" progId="Equation.DSMT4">
                  <p:embed/>
                  <p:pic>
                    <p:nvPicPr>
                      <p:cNvPr id="4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94" y="2033078"/>
                        <a:ext cx="6526212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394262"/>
              </p:ext>
            </p:extLst>
          </p:nvPr>
        </p:nvGraphicFramePr>
        <p:xfrm>
          <a:off x="4514081" y="3260171"/>
          <a:ext cx="4616450" cy="25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26" imgW="2908080" imgH="1600200" progId="Equation.DSMT4">
                  <p:embed/>
                </p:oleObj>
              </mc:Choice>
              <mc:Fallback>
                <p:oleObj name="Equation" r:id="rId26" imgW="2908080" imgH="1600200" progId="Equation.DSMT4">
                  <p:embed/>
                  <p:pic>
                    <p:nvPicPr>
                      <p:cNvPr id="4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081" y="3260171"/>
                        <a:ext cx="4616450" cy="253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文字方塊 47"/>
          <p:cNvSpPr txBox="1"/>
          <p:nvPr/>
        </p:nvSpPr>
        <p:spPr>
          <a:xfrm>
            <a:off x="3633693" y="397413"/>
            <a:ext cx="14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For 0≤x&lt;&lt;1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294449" y="3181280"/>
            <a:ext cx="21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61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3592</TotalTime>
  <Words>359</Words>
  <Application>Microsoft Office PowerPoint</Application>
  <PresentationFormat>如螢幕大小 (4:3)</PresentationFormat>
  <Paragraphs>60</Paragraphs>
  <Slides>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Calibri Light</vt:lpstr>
      <vt:lpstr>Cambria Math</vt:lpstr>
      <vt:lpstr>Perpetua</vt:lpstr>
      <vt:lpstr>Symbol</vt:lpstr>
      <vt:lpstr>Times New Roman</vt:lpstr>
      <vt:lpstr>Office 佈景主題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林彥呈</dc:creator>
  <cp:lastModifiedBy>雲揚 沈</cp:lastModifiedBy>
  <cp:revision>103</cp:revision>
  <cp:lastPrinted>2017-02-20T03:14:48Z</cp:lastPrinted>
  <dcterms:created xsi:type="dcterms:W3CDTF">2017-01-20T15:19:57Z</dcterms:created>
  <dcterms:modified xsi:type="dcterms:W3CDTF">2019-03-17T13:56:28Z</dcterms:modified>
</cp:coreProperties>
</file>