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雲揚 沈" initials="雲揚" lastIdx="0" clrIdx="0">
    <p:extLst>
      <p:ext uri="{19B8F6BF-5375-455C-9EA6-DF929625EA0E}">
        <p15:presenceInfo xmlns:p15="http://schemas.microsoft.com/office/powerpoint/2012/main" userId="35e1de5e36d3c0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45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8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5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3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16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34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7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8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5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35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3754-9490-40EA-AC3E-7F8252D97D0C}" type="datetimeFigureOut">
              <a:rPr lang="zh-TW" altLang="en-US" smtClean="0"/>
              <a:t>2019/3/17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87625-AAA0-4F55-B675-8A271D510C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7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wmf"/><Relationship Id="rId26" Type="http://schemas.openxmlformats.org/officeDocument/2006/relationships/image" Target="../media/image10.wmf"/><Relationship Id="rId3" Type="http://schemas.openxmlformats.org/officeDocument/2006/relationships/image" Target="../media/image11.wmf"/><Relationship Id="rId21" Type="http://schemas.openxmlformats.org/officeDocument/2006/relationships/oleObject" Target="../embeddings/oleObject8.bin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24" Type="http://schemas.openxmlformats.org/officeDocument/2006/relationships/image" Target="../media/image9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3.wmf"/><Relationship Id="rId22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8.wmf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31.wmf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32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33.wmf"/><Relationship Id="rId8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18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47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89541" y="74670"/>
            <a:ext cx="2050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  Due on 3/14/2019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0" y="-33051"/>
            <a:ext cx="615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Physics II:     </a:t>
            </a:r>
            <a:r>
              <a:rPr lang="zh-TW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83"/>
          <p:cNvSpPr txBox="1"/>
          <p:nvPr/>
        </p:nvSpPr>
        <p:spPr>
          <a:xfrm>
            <a:off x="-20529" y="4229030"/>
            <a:ext cx="63662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 Fig. 3 shows </a:t>
            </a:r>
            <a:r>
              <a:rPr kumimoji="0"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cross sectional view of uniform charge distribution in an infinitely long cylindrical shell. The charge density is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Times New Roman" panose="02020603050405020304" pitchFamily="18" charset="0"/>
              </a:rPr>
              <a:t> r 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&gt; 0), the inner radius is 2</a:t>
            </a:r>
            <a:r>
              <a:rPr kumimoji="0" lang="en-US" altLang="zh-TW" sz="18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outer radius 3</a:t>
            </a:r>
            <a:r>
              <a:rPr kumimoji="0" lang="en-US" altLang="zh-TW" sz="18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the axis of the shell coincides with the z-axis. A second uniform cylindrical charge distribution is added to the system, with the axis of symmetry parallel to the z-axis but passing (</a:t>
            </a:r>
            <a:r>
              <a:rPr kumimoji="0" lang="en-US" altLang="zh-TW" sz="18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,0,0). The radius of the cylinder is </a:t>
            </a:r>
            <a:r>
              <a:rPr kumimoji="0" lang="en-US" altLang="zh-TW" sz="18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charge density </a:t>
            </a:r>
            <a:r>
              <a:rPr kumimoji="0" lang="en-US" altLang="zh-TW" sz="180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is </a:t>
            </a:r>
            <a:r>
              <a:rPr kumimoji="0" lang="en-US" altLang="zh-TW" sz="180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–ρ, 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Determine the magnitude and direction of the E-field along the x-axis (0 ≤ x&lt; 4</a:t>
            </a:r>
            <a:r>
              <a:rPr kumimoji="0" lang="en-US" altLang="zh-TW" sz="18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).</a:t>
            </a:r>
            <a:endParaRPr kumimoji="0" lang="zh-TW" altLang="en-US" sz="1800" dirty="0" smtClean="0">
              <a:solidFill>
                <a:prstClr val="black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4490" y="691178"/>
            <a:ext cx="69910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1. As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shown in Fig. 1, the length of each side of the cube is a, and the electric 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field distributed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in space is </a:t>
            </a:r>
            <a:r>
              <a:rPr kumimoji="1" lang="zh-TW" altLang="en-US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                                             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where  </a:t>
            </a:r>
            <a:r>
              <a:rPr kumimoji="1" lang="en-US" altLang="zh-TW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E</a:t>
            </a:r>
            <a:r>
              <a:rPr kumimoji="1" lang="en-US" altLang="zh-TW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 </a:t>
            </a:r>
            <a:r>
              <a:rPr kumimoji="1" lang="en-US" altLang="zh-TW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= 0.25 N/C 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and</a:t>
            </a:r>
            <a:r>
              <a:rPr kumimoji="1" lang="en-US" altLang="zh-TW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 a = 2.00 m. 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Find the net charge within the cube .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6906716" y="515701"/>
            <a:ext cx="1998573" cy="1728192"/>
            <a:chOff x="9027142" y="221499"/>
            <a:chExt cx="1998573" cy="1728192"/>
          </a:xfrm>
        </p:grpSpPr>
        <p:pic>
          <p:nvPicPr>
            <p:cNvPr id="34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027142" y="221499"/>
              <a:ext cx="1775976" cy="1728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文字方塊 34"/>
            <p:cNvSpPr txBox="1"/>
            <p:nvPr/>
          </p:nvSpPr>
          <p:spPr>
            <a:xfrm>
              <a:off x="10391695" y="1580359"/>
              <a:ext cx="6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dirty="0">
                  <a:solidFill>
                    <a:prstClr val="black"/>
                  </a:solidFill>
                  <a:latin typeface="Perpetua" pitchFamily="18" charset="0"/>
                  <a:ea typeface="新細明體" charset="-120"/>
                </a:rPr>
                <a:t>Fig. 1</a:t>
              </a:r>
              <a:endParaRPr kumimoji="1" lang="zh-TW" altLang="en-US" dirty="0">
                <a:solidFill>
                  <a:prstClr val="black"/>
                </a:solidFill>
                <a:latin typeface="Perpetua" pitchFamily="18" charset="0"/>
                <a:ea typeface="新細明體" charset="-120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6962737" y="2213544"/>
            <a:ext cx="2016040" cy="1884936"/>
            <a:chOff x="6962737" y="2213544"/>
            <a:chExt cx="2016040" cy="1884936"/>
          </a:xfrm>
        </p:grpSpPr>
        <p:sp>
          <p:nvSpPr>
            <p:cNvPr id="6" name="文字方塊 22"/>
            <p:cNvSpPr txBox="1"/>
            <p:nvPr/>
          </p:nvSpPr>
          <p:spPr>
            <a:xfrm>
              <a:off x="8186689" y="3638591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600" dirty="0" smtClean="0">
                  <a:solidFill>
                    <a:prstClr val="black"/>
                  </a:solidFill>
                  <a:ea typeface="新細明體"/>
                  <a:cs typeface="Times New Roman" pitchFamily="18" charset="0"/>
                </a:rPr>
                <a:t>Fig. 2</a:t>
              </a:r>
              <a:endParaRPr kumimoji="0" lang="zh-TW" altLang="en-US" sz="1600" dirty="0">
                <a:solidFill>
                  <a:prstClr val="black"/>
                </a:solidFill>
                <a:ea typeface="新細明體"/>
                <a:cs typeface="Times New Roman" pitchFamily="18" charset="0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 flipH="1">
              <a:off x="6962737" y="2545101"/>
              <a:ext cx="1130702" cy="15533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flipV="1">
              <a:off x="7015534" y="3324994"/>
              <a:ext cx="1707937" cy="214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H="1" flipV="1">
              <a:off x="7500612" y="2422504"/>
              <a:ext cx="18841" cy="1332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H="1">
              <a:off x="7002092" y="2475842"/>
              <a:ext cx="1130702" cy="1553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H="1" flipV="1">
              <a:off x="7496528" y="2533010"/>
              <a:ext cx="22925" cy="14169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 flipH="1" flipV="1">
              <a:off x="7738594" y="2401260"/>
              <a:ext cx="22925" cy="14169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>
              <a:off x="7180693" y="2609572"/>
              <a:ext cx="276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7696012" y="2343533"/>
              <a:ext cx="276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8078973" y="2325126"/>
              <a:ext cx="276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7297738" y="3357405"/>
              <a:ext cx="2764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8672374" y="3167413"/>
              <a:ext cx="249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349011" y="2213544"/>
              <a:ext cx="249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橢圓 63"/>
            <p:cNvSpPr/>
            <p:nvPr/>
          </p:nvSpPr>
          <p:spPr>
            <a:xfrm>
              <a:off x="7725818" y="2999096"/>
              <a:ext cx="4718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7703545" y="2877067"/>
              <a:ext cx="1005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(-2,0,0)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16190" y="2309149"/>
            <a:ext cx="6991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2. There are three infinite lines with line charge density </a:t>
            </a:r>
            <a:r>
              <a:rPr kumimoji="1" lang="en-US" altLang="zh-TW" b="1" i="1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charset="-120"/>
                <a:cs typeface="Times New Roman" panose="02020603050405020304" pitchFamily="18" charset="0"/>
              </a:rPr>
              <a:t>l</a:t>
            </a:r>
            <a:r>
              <a:rPr kumimoji="1" lang="en-US" altLang="zh-TW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0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. O is the origin of the coordinate and line B crosses the x-axis at (-2,0,0). </a:t>
            </a:r>
            <a:endParaRPr kumimoji="1"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lphaLcParenBoth"/>
            </a:pP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What is the electric field at position  </a:t>
            </a:r>
            <a:r>
              <a:rPr kumimoji="1" lang="en-US" altLang="zh-TW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                      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due to line B?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AutoNum type="alphaLcParenBoth"/>
            </a:pP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What is the electric field at position  </a:t>
            </a:r>
            <a:r>
              <a:rPr kumimoji="1" lang="en-US" altLang="zh-TW" b="1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                      </a:t>
            </a: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due to line 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C?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lphaLcParenBoth"/>
            </a:pP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What is the total electric field at position                        due to line A, B and C? </a:t>
            </a:r>
            <a:endParaRPr kumimoji="1"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8" name="物件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271707"/>
              </p:ext>
            </p:extLst>
          </p:nvPr>
        </p:nvGraphicFramePr>
        <p:xfrm>
          <a:off x="3856038" y="2890838"/>
          <a:ext cx="1120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3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64" name="物件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6038" y="2890838"/>
                        <a:ext cx="11207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物件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512945"/>
              </p:ext>
            </p:extLst>
          </p:nvPr>
        </p:nvGraphicFramePr>
        <p:xfrm>
          <a:off x="3834788" y="3222961"/>
          <a:ext cx="1120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Equation" r:id="rId6" imgW="711000" imgH="203040" progId="Equation.DSMT4">
                  <p:embed/>
                </p:oleObj>
              </mc:Choice>
              <mc:Fallback>
                <p:oleObj name="Equation" r:id="rId6" imgW="711000" imgH="203040" progId="Equation.DSMT4">
                  <p:embed/>
                  <p:pic>
                    <p:nvPicPr>
                      <p:cNvPr id="68" name="物件 6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34788" y="3222961"/>
                        <a:ext cx="11207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13353"/>
              </p:ext>
            </p:extLst>
          </p:nvPr>
        </p:nvGraphicFramePr>
        <p:xfrm>
          <a:off x="3379266" y="1035795"/>
          <a:ext cx="2498378" cy="553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Equation" r:id="rId8" imgW="1904760" imgH="419040" progId="Equation.DSMT4">
                  <p:embed/>
                </p:oleObj>
              </mc:Choice>
              <mc:Fallback>
                <p:oleObj name="Equation" r:id="rId8" imgW="1904760" imgH="41904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266" y="1035795"/>
                        <a:ext cx="2498378" cy="553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物件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03214"/>
              </p:ext>
            </p:extLst>
          </p:nvPr>
        </p:nvGraphicFramePr>
        <p:xfrm>
          <a:off x="4281419" y="3478253"/>
          <a:ext cx="1120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Equation" r:id="rId6" imgW="711000" imgH="203040" progId="Equation.DSMT4">
                  <p:embed/>
                </p:oleObj>
              </mc:Choice>
              <mc:Fallback>
                <p:oleObj name="Equation" r:id="rId6" imgW="711000" imgH="203040" progId="Equation.DSMT4">
                  <p:embed/>
                  <p:pic>
                    <p:nvPicPr>
                      <p:cNvPr id="69" name="物件 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81419" y="3478253"/>
                        <a:ext cx="1120775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群組 28"/>
          <p:cNvGrpSpPr/>
          <p:nvPr/>
        </p:nvGrpSpPr>
        <p:grpSpPr>
          <a:xfrm>
            <a:off x="6290528" y="3920867"/>
            <a:ext cx="2596987" cy="2822221"/>
            <a:chOff x="6290528" y="3920867"/>
            <a:chExt cx="2596987" cy="2822221"/>
          </a:xfrm>
        </p:grpSpPr>
        <p:grpSp>
          <p:nvGrpSpPr>
            <p:cNvPr id="7" name="Group 242"/>
            <p:cNvGrpSpPr>
              <a:grpSpLocks noChangeAspect="1"/>
            </p:cNvGrpSpPr>
            <p:nvPr/>
          </p:nvGrpSpPr>
          <p:grpSpPr>
            <a:xfrm>
              <a:off x="6290528" y="4621158"/>
              <a:ext cx="1863890" cy="1827465"/>
              <a:chOff x="6802144" y="622072"/>
              <a:chExt cx="1093210" cy="1071846"/>
            </a:xfrm>
          </p:grpSpPr>
          <p:sp>
            <p:nvSpPr>
              <p:cNvPr id="8" name="橢圓 81"/>
              <p:cNvSpPr/>
              <p:nvPr/>
            </p:nvSpPr>
            <p:spPr>
              <a:xfrm>
                <a:off x="6925001" y="894174"/>
                <a:ext cx="756000" cy="756000"/>
              </a:xfrm>
              <a:prstGeom prst="ellipse">
                <a:avLst/>
              </a:pr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文字方塊 75"/>
              <p:cNvSpPr txBox="1"/>
              <p:nvPr/>
            </p:nvSpPr>
            <p:spPr>
              <a:xfrm>
                <a:off x="7695193" y="1239213"/>
                <a:ext cx="176544" cy="20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endParaRPr kumimoji="0" lang="zh-TW" altLang="en-US" sz="1400" i="1" dirty="0">
                  <a:solidFill>
                    <a:prstClr val="black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字方塊 76"/>
              <p:cNvSpPr txBox="1"/>
              <p:nvPr/>
            </p:nvSpPr>
            <p:spPr>
              <a:xfrm>
                <a:off x="7095913" y="622072"/>
                <a:ext cx="176544" cy="20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endParaRPr kumimoji="0" lang="zh-TW" altLang="en-US" sz="1400" i="1" dirty="0">
                  <a:solidFill>
                    <a:prstClr val="black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橢圓 81"/>
              <p:cNvSpPr/>
              <p:nvPr/>
            </p:nvSpPr>
            <p:spPr>
              <a:xfrm>
                <a:off x="7045371" y="1023843"/>
                <a:ext cx="504056" cy="50405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" name="直線單箭頭接點 83"/>
              <p:cNvCxnSpPr/>
              <p:nvPr/>
            </p:nvCxnSpPr>
            <p:spPr>
              <a:xfrm flipV="1">
                <a:off x="7295130" y="827257"/>
                <a:ext cx="9087" cy="8666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78"/>
              <p:cNvCxnSpPr>
                <a:endCxn id="8" idx="3"/>
              </p:cNvCxnSpPr>
              <p:nvPr/>
            </p:nvCxnSpPr>
            <p:spPr>
              <a:xfrm flipH="1">
                <a:off x="7035715" y="1268279"/>
                <a:ext cx="264505" cy="2711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71"/>
              <p:cNvCxnSpPr/>
              <p:nvPr/>
            </p:nvCxnSpPr>
            <p:spPr>
              <a:xfrm flipH="1" flipV="1">
                <a:off x="7124266" y="1093377"/>
                <a:ext cx="182931" cy="18355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72"/>
              <p:cNvSpPr txBox="1"/>
              <p:nvPr/>
            </p:nvSpPr>
            <p:spPr>
              <a:xfrm rot="2306734">
                <a:off x="7037853" y="1108319"/>
                <a:ext cx="255625" cy="20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2R</a:t>
                </a:r>
                <a:endParaRPr kumimoji="0" lang="zh-TW" altLang="en-US" sz="1400" i="1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字方塊 72"/>
              <p:cNvSpPr txBox="1"/>
              <p:nvPr/>
            </p:nvSpPr>
            <p:spPr>
              <a:xfrm rot="18959740">
                <a:off x="7018881" y="1258130"/>
                <a:ext cx="255625" cy="20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3R</a:t>
                </a:r>
                <a:endParaRPr kumimoji="0" lang="zh-TW" altLang="en-US" sz="1400" i="1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252"/>
              <p:cNvSpPr txBox="1"/>
              <p:nvPr/>
            </p:nvSpPr>
            <p:spPr>
              <a:xfrm>
                <a:off x="7079498" y="862099"/>
                <a:ext cx="188300" cy="20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latin typeface="Symbol" panose="05050102010706020507" pitchFamily="18" charset="2"/>
                    <a:ea typeface="新細明體" panose="02020500000000000000" pitchFamily="18" charset="-120"/>
                  </a:rPr>
                  <a:t>r</a:t>
                </a:r>
                <a:endParaRPr kumimoji="0" lang="zh-TW" altLang="en-US" sz="1400" i="1" dirty="0" smtClean="0">
                  <a:solidFill>
                    <a:prstClr val="black"/>
                  </a:solidFill>
                  <a:latin typeface="Symbol" panose="05050102010706020507" pitchFamily="18" charset="2"/>
                  <a:ea typeface="新細明體" panose="02020500000000000000" pitchFamily="18" charset="-120"/>
                </a:endParaRPr>
              </a:p>
            </p:txBody>
          </p:sp>
          <p:sp>
            <p:nvSpPr>
              <p:cNvPr id="18" name="橢圓 81"/>
              <p:cNvSpPr/>
              <p:nvPr/>
            </p:nvSpPr>
            <p:spPr>
              <a:xfrm>
                <a:off x="7299542" y="1147829"/>
                <a:ext cx="252000" cy="252000"/>
              </a:xfrm>
              <a:prstGeom prst="ellipse">
                <a:avLst/>
              </a:prstGeom>
              <a:pattFill prst="smConfetti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9" name="直線單箭頭接點 82"/>
              <p:cNvCxnSpPr/>
              <p:nvPr/>
            </p:nvCxnSpPr>
            <p:spPr>
              <a:xfrm flipV="1">
                <a:off x="6802144" y="1274478"/>
                <a:ext cx="1093210" cy="15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78"/>
              <p:cNvCxnSpPr>
                <a:endCxn id="18" idx="7"/>
              </p:cNvCxnSpPr>
              <p:nvPr/>
            </p:nvCxnSpPr>
            <p:spPr>
              <a:xfrm flipV="1">
                <a:off x="7428882" y="1184734"/>
                <a:ext cx="85755" cy="781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72"/>
              <p:cNvSpPr txBox="1"/>
              <p:nvPr/>
            </p:nvSpPr>
            <p:spPr>
              <a:xfrm rot="19090691">
                <a:off x="7332913" y="1113267"/>
                <a:ext cx="147514" cy="20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</a:t>
                </a:r>
                <a:endParaRPr kumimoji="0" lang="zh-TW" altLang="en-US" sz="1400" i="1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57"/>
              <p:cNvSpPr txBox="1"/>
              <p:nvPr/>
            </p:nvSpPr>
            <p:spPr>
              <a:xfrm>
                <a:off x="7271519" y="1198136"/>
                <a:ext cx="253488" cy="20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latin typeface="Symbol" panose="05050102010706020507" pitchFamily="18" charset="2"/>
                    <a:ea typeface="新細明體" panose="02020500000000000000" pitchFamily="18" charset="-120"/>
                  </a:rPr>
                  <a:t>-r</a:t>
                </a:r>
                <a:endParaRPr kumimoji="0" lang="zh-TW" altLang="en-US" sz="1400" i="1" dirty="0" smtClean="0">
                  <a:solidFill>
                    <a:prstClr val="black"/>
                  </a:solidFill>
                  <a:latin typeface="Symbol" panose="05050102010706020507" pitchFamily="18" charset="2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1" name="文字方塊 60"/>
            <p:cNvSpPr txBox="1"/>
            <p:nvPr/>
          </p:nvSpPr>
          <p:spPr>
            <a:xfrm>
              <a:off x="6972586" y="3920867"/>
              <a:ext cx="249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字方塊 22"/>
            <p:cNvSpPr txBox="1"/>
            <p:nvPr/>
          </p:nvSpPr>
          <p:spPr>
            <a:xfrm>
              <a:off x="7618777" y="6404534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600" dirty="0" smtClean="0">
                  <a:solidFill>
                    <a:prstClr val="black"/>
                  </a:solidFill>
                  <a:ea typeface="新細明體"/>
                  <a:cs typeface="Times New Roman" pitchFamily="18" charset="0"/>
                </a:rPr>
                <a:t>Fig. 3</a:t>
              </a:r>
              <a:endParaRPr kumimoji="0" lang="zh-TW" altLang="en-US" sz="1600" dirty="0">
                <a:solidFill>
                  <a:prstClr val="black"/>
                </a:solidFill>
                <a:ea typeface="新細明體"/>
                <a:cs typeface="Times New Roman" pitchFamily="18" charset="0"/>
              </a:endParaRPr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7598558" y="3927008"/>
              <a:ext cx="1288957" cy="1802555"/>
              <a:chOff x="7598558" y="3927008"/>
              <a:chExt cx="1288957" cy="1802555"/>
            </a:xfrm>
          </p:grpSpPr>
          <p:sp>
            <p:nvSpPr>
              <p:cNvPr id="49" name="橢圓 81"/>
              <p:cNvSpPr/>
              <p:nvPr/>
            </p:nvSpPr>
            <p:spPr>
              <a:xfrm>
                <a:off x="7598558" y="4390934"/>
                <a:ext cx="1288957" cy="1288957"/>
              </a:xfrm>
              <a:prstGeom prst="ellipse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文字方塊 76"/>
              <p:cNvSpPr txBox="1"/>
              <p:nvPr/>
            </p:nvSpPr>
            <p:spPr>
              <a:xfrm>
                <a:off x="7889958" y="3927008"/>
                <a:ext cx="301002" cy="349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endParaRPr kumimoji="0" lang="zh-TW" altLang="en-US" sz="1400" i="1" dirty="0">
                  <a:solidFill>
                    <a:prstClr val="black"/>
                  </a:solidFill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橢圓 81"/>
              <p:cNvSpPr/>
              <p:nvPr/>
            </p:nvSpPr>
            <p:spPr>
              <a:xfrm>
                <a:off x="7803786" y="4612015"/>
                <a:ext cx="859400" cy="859400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橢圓 81"/>
              <p:cNvSpPr/>
              <p:nvPr/>
            </p:nvSpPr>
            <p:spPr>
              <a:xfrm>
                <a:off x="8237140" y="4823408"/>
                <a:ext cx="429652" cy="429652"/>
              </a:xfrm>
              <a:prstGeom prst="ellipse">
                <a:avLst/>
              </a:prstGeom>
              <a:pattFill prst="smConfetti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直線單箭頭接點 78"/>
              <p:cNvCxnSpPr>
                <a:stCxn id="8" idx="6"/>
                <a:endCxn id="49" idx="6"/>
              </p:cNvCxnSpPr>
              <p:nvPr/>
            </p:nvCxnSpPr>
            <p:spPr>
              <a:xfrm flipV="1">
                <a:off x="7788952" y="5035413"/>
                <a:ext cx="1098563" cy="6941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直線單箭頭接點 78"/>
            <p:cNvCxnSpPr/>
            <p:nvPr/>
          </p:nvCxnSpPr>
          <p:spPr>
            <a:xfrm flipV="1">
              <a:off x="7521502" y="5562744"/>
              <a:ext cx="1098563" cy="694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78"/>
            <p:cNvCxnSpPr/>
            <p:nvPr/>
          </p:nvCxnSpPr>
          <p:spPr>
            <a:xfrm flipV="1">
              <a:off x="6770939" y="4515916"/>
              <a:ext cx="1098563" cy="694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78"/>
            <p:cNvCxnSpPr/>
            <p:nvPr/>
          </p:nvCxnSpPr>
          <p:spPr>
            <a:xfrm flipV="1">
              <a:off x="6894271" y="4703998"/>
              <a:ext cx="1098563" cy="694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78"/>
            <p:cNvCxnSpPr/>
            <p:nvPr/>
          </p:nvCxnSpPr>
          <p:spPr>
            <a:xfrm flipV="1">
              <a:off x="7269091" y="4846408"/>
              <a:ext cx="1098563" cy="694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880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08049" y="1258088"/>
            <a:ext cx="184150" cy="5794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pic>
        <p:nvPicPr>
          <p:cNvPr id="6" name="圖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49" y="5799925"/>
            <a:ext cx="914400" cy="198438"/>
          </a:xfrm>
          <a:prstGeom prst="rect">
            <a:avLst/>
          </a:prstGeom>
          <a:noFill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群組 33"/>
          <p:cNvGrpSpPr/>
          <p:nvPr/>
        </p:nvGrpSpPr>
        <p:grpSpPr>
          <a:xfrm>
            <a:off x="5853178" y="205101"/>
            <a:ext cx="2214546" cy="1907123"/>
            <a:chOff x="6602772" y="4469693"/>
            <a:chExt cx="2214546" cy="1907123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6602772" y="4469693"/>
              <a:ext cx="2214546" cy="1907123"/>
              <a:chOff x="227" y="1162"/>
              <a:chExt cx="1519" cy="1406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249" y="1162"/>
                <a:ext cx="1497" cy="140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TW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3" name="AutoShape 9"/>
              <p:cNvSpPr>
                <a:spLocks noChangeArrowheads="1"/>
              </p:cNvSpPr>
              <p:nvPr/>
            </p:nvSpPr>
            <p:spPr bwMode="auto">
              <a:xfrm>
                <a:off x="431" y="1616"/>
                <a:ext cx="861" cy="771"/>
              </a:xfrm>
              <a:prstGeom prst="cube">
                <a:avLst>
                  <a:gd name="adj" fmla="val 25000"/>
                </a:avLst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zh-TW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 flipV="1">
                <a:off x="612" y="1208"/>
                <a:ext cx="0" cy="997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defPPr>
                  <a:defRPr lang="zh-TW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612" y="2205"/>
                <a:ext cx="1089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defPPr>
                  <a:defRPr lang="zh-TW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 flipH="1">
                <a:off x="295" y="2205"/>
                <a:ext cx="317" cy="31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defPPr>
                  <a:defRPr lang="zh-TW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TW" altLang="en-US"/>
              </a:p>
            </p:txBody>
          </p:sp>
          <p:pic>
            <p:nvPicPr>
              <p:cNvPr id="27" name="圖片 2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19" y="1979"/>
                <a:ext cx="186" cy="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mc="http://schemas.openxmlformats.org/markup-compatibility/2006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圖片 2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" y="2205"/>
                <a:ext cx="204" cy="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mc="http://schemas.openxmlformats.org/markup-compatibility/2006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圖片 2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253"/>
                <a:ext cx="186" cy="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mc="http://schemas.openxmlformats.org/markup-compatibility/2006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圖片 30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4" y="2205"/>
                <a:ext cx="151" cy="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mc="http://schemas.openxmlformats.org/markup-compatibility/2006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圖片 31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" y="2401"/>
                <a:ext cx="151" cy="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mc="http://schemas.openxmlformats.org/markup-compatibility/2006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圖片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9992" y="5510832"/>
              <a:ext cx="234950" cy="325437"/>
            </a:xfrm>
            <a:prstGeom prst="rect">
              <a:avLst/>
            </a:prstGeom>
            <a:noFill/>
            <a:extLst>
              <a:ext uri="{909E8E84-426E-40dd-AFC4-6F175D3DCCD1}">
                <a14:hiddenFill xmlns="" xmlns:mc="http://schemas.openxmlformats.org/markup-compatibility/2006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圖片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5446" y="5429187"/>
              <a:ext cx="254000" cy="325437"/>
            </a:xfrm>
            <a:prstGeom prst="rect">
              <a:avLst/>
            </a:prstGeom>
            <a:noFill/>
            <a:extLst>
              <a:ext uri="{909E8E84-426E-40dd-AFC4-6F175D3DCCD1}">
                <a14:hiddenFill xmlns="" xmlns:mc="http://schemas.openxmlformats.org/markup-compatibility/2006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圖片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3398" y="5357179"/>
              <a:ext cx="254000" cy="325437"/>
            </a:xfrm>
            <a:prstGeom prst="rect">
              <a:avLst/>
            </a:prstGeom>
            <a:noFill/>
            <a:extLst>
              <a:ext uri="{909E8E84-426E-40dd-AFC4-6F175D3DCCD1}">
                <a14:hiddenFill xmlns="" xmlns:mc="http://schemas.openxmlformats.org/markup-compatibility/2006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圖片 1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0682" y="5602916"/>
              <a:ext cx="254000" cy="325437"/>
            </a:xfrm>
            <a:prstGeom prst="rect">
              <a:avLst/>
            </a:prstGeom>
            <a:noFill/>
            <a:extLst>
              <a:ext uri="{909E8E84-426E-40dd-AFC4-6F175D3DCCD1}">
                <a14:hiddenFill xmlns="" xmlns:mc="http://schemas.openxmlformats.org/markup-compatibility/2006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文字方塊 4"/>
          <p:cNvSpPr txBox="1"/>
          <p:nvPr/>
        </p:nvSpPr>
        <p:spPr>
          <a:xfrm>
            <a:off x="163849" y="208887"/>
            <a:ext cx="105670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400" dirty="0" smtClean="0"/>
              <a:t>HW3-1</a:t>
            </a:r>
            <a:endParaRPr kumimoji="1" lang="zh-TW" altLang="en-US" sz="2400" dirty="0"/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178787"/>
              </p:ext>
            </p:extLst>
          </p:nvPr>
        </p:nvGraphicFramePr>
        <p:xfrm>
          <a:off x="2955532" y="538613"/>
          <a:ext cx="2926075" cy="648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13" imgW="1904760" imgH="419040" progId="Equation.DSMT4">
                  <p:embed/>
                </p:oleObj>
              </mc:Choice>
              <mc:Fallback>
                <p:oleObj name="Equation" r:id="rId13" imgW="1904760" imgH="419040" progId="Equation.DSMT4">
                  <p:embed/>
                  <p:pic>
                    <p:nvPicPr>
                      <p:cNvPr id="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532" y="538613"/>
                        <a:ext cx="2926075" cy="64872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641855"/>
              </p:ext>
            </p:extLst>
          </p:nvPr>
        </p:nvGraphicFramePr>
        <p:xfrm>
          <a:off x="282575" y="2668588"/>
          <a:ext cx="87090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15" imgW="5308560" imgH="482400" progId="Equation.DSMT4">
                  <p:embed/>
                </p:oleObj>
              </mc:Choice>
              <mc:Fallback>
                <p:oleObj name="Equation" r:id="rId15" imgW="5308560" imgH="482400" progId="Equation.DSMT4">
                  <p:embed/>
                  <p:pic>
                    <p:nvPicPr>
                      <p:cNvPr id="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" y="2668588"/>
                        <a:ext cx="8709025" cy="796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167396"/>
              </p:ext>
            </p:extLst>
          </p:nvPr>
        </p:nvGraphicFramePr>
        <p:xfrm>
          <a:off x="502602" y="1572004"/>
          <a:ext cx="3018100" cy="799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17" imgW="1650960" imgH="431640" progId="Equation.DSMT4">
                  <p:embed/>
                </p:oleObj>
              </mc:Choice>
              <mc:Fallback>
                <p:oleObj name="Equation" r:id="rId17" imgW="1650960" imgH="431640" progId="Equation.DSMT4">
                  <p:embed/>
                  <p:pic>
                    <p:nvPicPr>
                      <p:cNvPr id="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" y="1572004"/>
                        <a:ext cx="3018100" cy="7995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圖片 3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758" y="560022"/>
            <a:ext cx="220142" cy="226522"/>
          </a:xfrm>
          <a:prstGeom prst="rect">
            <a:avLst/>
          </a:prstGeom>
          <a:noFill/>
          <a:extLst>
            <a:ext uri="{909E8E84-426E-40dd-AFC4-6F175D3DCCD1}">
              <a14:hiddenFill xmlns="" xmlns:mc="http://schemas.openxmlformats.org/markup-compatibility/2006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606379"/>
              </p:ext>
            </p:extLst>
          </p:nvPr>
        </p:nvGraphicFramePr>
        <p:xfrm>
          <a:off x="6703438" y="1563038"/>
          <a:ext cx="2730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3438" y="1563038"/>
                        <a:ext cx="273050" cy="354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051295"/>
              </p:ext>
            </p:extLst>
          </p:nvPr>
        </p:nvGraphicFramePr>
        <p:xfrm>
          <a:off x="6649189" y="688442"/>
          <a:ext cx="2730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4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9189" y="688442"/>
                        <a:ext cx="273050" cy="354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字方塊 41"/>
          <p:cNvSpPr txBox="1"/>
          <p:nvPr/>
        </p:nvSpPr>
        <p:spPr>
          <a:xfrm>
            <a:off x="445983" y="2394297"/>
            <a:ext cx="114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其中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4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664960"/>
              </p:ext>
            </p:extLst>
          </p:nvPr>
        </p:nvGraphicFramePr>
        <p:xfrm>
          <a:off x="677014" y="3736025"/>
          <a:ext cx="62452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23" imgW="3416040" imgH="507960" progId="Equation.DSMT4">
                  <p:embed/>
                </p:oleObj>
              </mc:Choice>
              <mc:Fallback>
                <p:oleObj name="Equation" r:id="rId23" imgW="3416040" imgH="507960" progId="Equation.DSMT4">
                  <p:embed/>
                  <p:pic>
                    <p:nvPicPr>
                      <p:cNvPr id="3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14" y="3736025"/>
                        <a:ext cx="6245225" cy="939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490537"/>
              </p:ext>
            </p:extLst>
          </p:nvPr>
        </p:nvGraphicFramePr>
        <p:xfrm>
          <a:off x="715725" y="4938340"/>
          <a:ext cx="74056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25" imgW="4051080" imgH="279360" progId="Equation.DSMT4">
                  <p:embed/>
                </p:oleObj>
              </mc:Choice>
              <mc:Fallback>
                <p:oleObj name="Equation" r:id="rId25" imgW="4051080" imgH="279360" progId="Equation.DSMT4">
                  <p:embed/>
                  <p:pic>
                    <p:nvPicPr>
                      <p:cNvPr id="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725" y="4938340"/>
                        <a:ext cx="7405688" cy="517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58562" y="5073162"/>
            <a:ext cx="158261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44261" y="5012437"/>
            <a:ext cx="38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14468" y="4950836"/>
            <a:ext cx="1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-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479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字方塊 50"/>
          <p:cNvSpPr txBox="1"/>
          <p:nvPr/>
        </p:nvSpPr>
        <p:spPr>
          <a:xfrm>
            <a:off x="0" y="0"/>
            <a:ext cx="77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2(a). 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87931" y="-11553"/>
            <a:ext cx="641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For line B, we choose the cylindrical Gauss’s surface with radius </a:t>
            </a:r>
            <a:r>
              <a:rPr kumimoji="1"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r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and height </a:t>
            </a:r>
            <a:r>
              <a:rPr kumimoji="1"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h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 as shown in figure on the right.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600019"/>
              </p:ext>
            </p:extLst>
          </p:nvPr>
        </p:nvGraphicFramePr>
        <p:xfrm>
          <a:off x="1446559" y="675880"/>
          <a:ext cx="35798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Equation" r:id="rId3" imgW="2184120" imgH="431640" progId="Equation.DSMT4">
                  <p:embed/>
                </p:oleObj>
              </mc:Choice>
              <mc:Fallback>
                <p:oleObj name="Equation" r:id="rId3" imgW="2184120" imgH="431640" progId="Equation.DSMT4">
                  <p:embed/>
                  <p:pic>
                    <p:nvPicPr>
                      <p:cNvPr id="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559" y="675880"/>
                        <a:ext cx="3579812" cy="714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向右箭號 74"/>
          <p:cNvSpPr/>
          <p:nvPr/>
        </p:nvSpPr>
        <p:spPr>
          <a:xfrm>
            <a:off x="777914" y="951644"/>
            <a:ext cx="485402" cy="21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35776"/>
              </p:ext>
            </p:extLst>
          </p:nvPr>
        </p:nvGraphicFramePr>
        <p:xfrm>
          <a:off x="1341438" y="1382713"/>
          <a:ext cx="16891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5" imgW="1028520" imgH="431640" progId="Equation.DSMT4">
                  <p:embed/>
                </p:oleObj>
              </mc:Choice>
              <mc:Fallback>
                <p:oleObj name="Equation" r:id="rId5" imgW="1028520" imgH="431640" progId="Equation.DSMT4">
                  <p:embed/>
                  <p:pic>
                    <p:nvPicPr>
                      <p:cNvPr id="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1382713"/>
                        <a:ext cx="1689100" cy="715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文字方塊 76"/>
          <p:cNvSpPr txBox="1"/>
          <p:nvPr/>
        </p:nvSpPr>
        <p:spPr>
          <a:xfrm>
            <a:off x="3159184" y="1497965"/>
            <a:ext cx="32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 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in cylindrical coordinate </a:t>
            </a:r>
            <a:r>
              <a:rPr kumimoji="1"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(r, </a:t>
            </a:r>
            <a:r>
              <a:rPr kumimoji="1" lang="en-US" altLang="zh-TW" i="1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charset="-120"/>
                <a:cs typeface="Times New Roman" panose="02020603050405020304" pitchFamily="18" charset="0"/>
              </a:rPr>
              <a:t>q</a:t>
            </a:r>
            <a:r>
              <a:rPr kumimoji="1"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, z</a:t>
            </a: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).</a:t>
            </a:r>
            <a:endParaRPr kumimoji="1"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388957" y="2059633"/>
            <a:ext cx="641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For point (2,3,5), the electric field is same as above with vector: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新細明體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890363"/>
              </p:ext>
            </p:extLst>
          </p:nvPr>
        </p:nvGraphicFramePr>
        <p:xfrm>
          <a:off x="555625" y="2600325"/>
          <a:ext cx="32527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" name="Equation" r:id="rId7" imgW="1981080" imgH="228600" progId="Equation.DSMT4">
                  <p:embed/>
                </p:oleObj>
              </mc:Choice>
              <mc:Fallback>
                <p:oleObj name="Equation" r:id="rId7" imgW="1981080" imgH="228600" progId="Equation.DSMT4">
                  <p:embed/>
                  <p:pic>
                    <p:nvPicPr>
                      <p:cNvPr id="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600325"/>
                        <a:ext cx="3252788" cy="3794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842"/>
              </p:ext>
            </p:extLst>
          </p:nvPr>
        </p:nvGraphicFramePr>
        <p:xfrm>
          <a:off x="4252913" y="2463800"/>
          <a:ext cx="24399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" name="Equation" r:id="rId9" imgW="1485720" imgH="431640" progId="Equation.DSMT4">
                  <p:embed/>
                </p:oleObj>
              </mc:Choice>
              <mc:Fallback>
                <p:oleObj name="Equation" r:id="rId9" imgW="1485720" imgH="431640" progId="Equation.DSMT4">
                  <p:embed/>
                  <p:pic>
                    <p:nvPicPr>
                      <p:cNvPr id="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463800"/>
                        <a:ext cx="2439987" cy="7143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296607"/>
              </p:ext>
            </p:extLst>
          </p:nvPr>
        </p:nvGraphicFramePr>
        <p:xfrm>
          <a:off x="906463" y="2981325"/>
          <a:ext cx="24161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Equation" r:id="rId11" imgW="1473120" imgH="444240" progId="Equation.DSMT4">
                  <p:embed/>
                </p:oleObj>
              </mc:Choice>
              <mc:Fallback>
                <p:oleObj name="Equation" r:id="rId11" imgW="1473120" imgH="444240" progId="Equation.DSMT4">
                  <p:embed/>
                  <p:pic>
                    <p:nvPicPr>
                      <p:cNvPr id="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2981325"/>
                        <a:ext cx="2416175" cy="736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文字方塊 82"/>
          <p:cNvSpPr txBox="1"/>
          <p:nvPr/>
        </p:nvSpPr>
        <p:spPr>
          <a:xfrm rot="10800000" flipV="1">
            <a:off x="167393" y="3823755"/>
            <a:ext cx="64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2(b). 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889455" y="3802385"/>
            <a:ext cx="181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rPr>
              <a:t>Similar as above: </a:t>
            </a:r>
          </a:p>
        </p:txBody>
      </p:sp>
      <p:graphicFrame>
        <p:nvGraphicFramePr>
          <p:cNvPr id="1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467575"/>
              </p:ext>
            </p:extLst>
          </p:nvPr>
        </p:nvGraphicFramePr>
        <p:xfrm>
          <a:off x="963903" y="4311029"/>
          <a:ext cx="248443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7" name="Equation" r:id="rId13" imgW="1511280" imgH="444240" progId="Equation.DSMT4">
                  <p:embed/>
                </p:oleObj>
              </mc:Choice>
              <mc:Fallback>
                <p:oleObj name="Equation" r:id="rId13" imgW="1511280" imgH="444240" progId="Equation.DSMT4">
                  <p:embed/>
                  <p:pic>
                    <p:nvPicPr>
                      <p:cNvPr id="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03" y="4311029"/>
                        <a:ext cx="2484437" cy="735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文字方塊 108"/>
          <p:cNvSpPr txBox="1"/>
          <p:nvPr/>
        </p:nvSpPr>
        <p:spPr>
          <a:xfrm>
            <a:off x="3911903" y="2602078"/>
            <a:ext cx="21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,</a:t>
            </a:r>
            <a:endParaRPr lang="zh-TW" altLang="en-US" dirty="0"/>
          </a:p>
        </p:txBody>
      </p:sp>
      <p:graphicFrame>
        <p:nvGraphicFramePr>
          <p:cNvPr id="1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29543"/>
              </p:ext>
            </p:extLst>
          </p:nvPr>
        </p:nvGraphicFramePr>
        <p:xfrm>
          <a:off x="2928788" y="3785671"/>
          <a:ext cx="31067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" name="Equation" r:id="rId15" imgW="1892160" imgH="228600" progId="Equation.DSMT4">
                  <p:embed/>
                </p:oleObj>
              </mc:Choice>
              <mc:Fallback>
                <p:oleObj name="Equation" r:id="rId15" imgW="1892160" imgH="228600" progId="Equation.DSMT4">
                  <p:embed/>
                  <p:pic>
                    <p:nvPicPr>
                      <p:cNvPr id="8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788" y="3785671"/>
                        <a:ext cx="3106738" cy="379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" name="群組 114"/>
          <p:cNvGrpSpPr/>
          <p:nvPr/>
        </p:nvGrpSpPr>
        <p:grpSpPr>
          <a:xfrm>
            <a:off x="7041820" y="234097"/>
            <a:ext cx="1904768" cy="2422867"/>
            <a:chOff x="7041820" y="234097"/>
            <a:chExt cx="1904768" cy="2422867"/>
          </a:xfrm>
        </p:grpSpPr>
        <p:grpSp>
          <p:nvGrpSpPr>
            <p:cNvPr id="73" name="群組 72"/>
            <p:cNvGrpSpPr/>
            <p:nvPr/>
          </p:nvGrpSpPr>
          <p:grpSpPr>
            <a:xfrm>
              <a:off x="7041820" y="234097"/>
              <a:ext cx="1904768" cy="2422867"/>
              <a:chOff x="7041820" y="234097"/>
              <a:chExt cx="1904768" cy="2422867"/>
            </a:xfrm>
          </p:grpSpPr>
          <p:grpSp>
            <p:nvGrpSpPr>
              <p:cNvPr id="57" name="群組 56"/>
              <p:cNvGrpSpPr/>
              <p:nvPr/>
            </p:nvGrpSpPr>
            <p:grpSpPr>
              <a:xfrm>
                <a:off x="7041820" y="234097"/>
                <a:ext cx="1904768" cy="2422867"/>
                <a:chOff x="7041820" y="234097"/>
                <a:chExt cx="1904768" cy="2422867"/>
              </a:xfrm>
            </p:grpSpPr>
            <p:cxnSp>
              <p:nvCxnSpPr>
                <p:cNvPr id="23" name="直線接點 22"/>
                <p:cNvCxnSpPr/>
                <p:nvPr/>
              </p:nvCxnSpPr>
              <p:spPr>
                <a:xfrm flipH="1">
                  <a:off x="8005304" y="234097"/>
                  <a:ext cx="3609" cy="21180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橢圓 23"/>
                <p:cNvSpPr/>
                <p:nvPr/>
              </p:nvSpPr>
              <p:spPr>
                <a:xfrm>
                  <a:off x="7529253" y="705080"/>
                  <a:ext cx="976362" cy="19830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/>
                <p:cNvSpPr/>
                <p:nvPr/>
              </p:nvSpPr>
              <p:spPr>
                <a:xfrm>
                  <a:off x="7521780" y="1877127"/>
                  <a:ext cx="976362" cy="19830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7" name="直線接點 26"/>
                <p:cNvCxnSpPr>
                  <a:stCxn id="24" idx="6"/>
                  <a:endCxn id="25" idx="6"/>
                </p:cNvCxnSpPr>
                <p:nvPr/>
              </p:nvCxnSpPr>
              <p:spPr>
                <a:xfrm flipH="1">
                  <a:off x="8498142" y="804232"/>
                  <a:ext cx="7473" cy="11720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flipH="1">
                  <a:off x="7538654" y="845533"/>
                  <a:ext cx="7473" cy="117204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字方塊 28"/>
                <p:cNvSpPr txBox="1"/>
                <p:nvPr/>
              </p:nvSpPr>
              <p:spPr>
                <a:xfrm>
                  <a:off x="7673384" y="234097"/>
                  <a:ext cx="444811" cy="371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B</a:t>
                  </a:r>
                  <a:endParaRPr lang="zh-TW" altLang="en-US" dirty="0"/>
                </a:p>
              </p:txBody>
            </p:sp>
            <p:cxnSp>
              <p:nvCxnSpPr>
                <p:cNvPr id="31" name="直線單箭頭接點 30"/>
                <p:cNvCxnSpPr>
                  <a:endCxn id="24" idx="6"/>
                </p:cNvCxnSpPr>
                <p:nvPr/>
              </p:nvCxnSpPr>
              <p:spPr>
                <a:xfrm>
                  <a:off x="8044659" y="800107"/>
                  <a:ext cx="460956" cy="41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文字方塊 35"/>
                <p:cNvSpPr txBox="1"/>
                <p:nvPr/>
              </p:nvSpPr>
              <p:spPr>
                <a:xfrm>
                  <a:off x="8092623" y="574122"/>
                  <a:ext cx="3179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i="1" dirty="0" smtClean="0"/>
                    <a:t>r</a:t>
                  </a:r>
                  <a:endParaRPr lang="zh-TW" altLang="en-US" sz="1400" i="1" dirty="0"/>
                </a:p>
              </p:txBody>
            </p:sp>
            <p:cxnSp>
              <p:nvCxnSpPr>
                <p:cNvPr id="38" name="直線接點 37"/>
                <p:cNvCxnSpPr/>
                <p:nvPr/>
              </p:nvCxnSpPr>
              <p:spPr>
                <a:xfrm flipV="1">
                  <a:off x="7337192" y="798993"/>
                  <a:ext cx="203567" cy="41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>
                <a:xfrm flipV="1">
                  <a:off x="7318213" y="1990036"/>
                  <a:ext cx="203567" cy="41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單箭頭接點 41"/>
                <p:cNvCxnSpPr/>
                <p:nvPr/>
              </p:nvCxnSpPr>
              <p:spPr>
                <a:xfrm flipV="1">
                  <a:off x="7466913" y="803117"/>
                  <a:ext cx="0" cy="4384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/>
                <p:cNvCxnSpPr/>
                <p:nvPr/>
              </p:nvCxnSpPr>
              <p:spPr>
                <a:xfrm>
                  <a:off x="7466914" y="1573577"/>
                  <a:ext cx="14181" cy="4027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字方塊 46"/>
                <p:cNvSpPr txBox="1"/>
                <p:nvPr/>
              </p:nvSpPr>
              <p:spPr>
                <a:xfrm>
                  <a:off x="7308749" y="1241611"/>
                  <a:ext cx="2949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endParaRPr lang="zh-TW" alt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9" name="直線單箭頭接點 48"/>
                <p:cNvCxnSpPr/>
                <p:nvPr/>
              </p:nvCxnSpPr>
              <p:spPr>
                <a:xfrm>
                  <a:off x="8501878" y="1175286"/>
                  <a:ext cx="44471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50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69264784"/>
                    </p:ext>
                  </p:extLst>
                </p:nvPr>
              </p:nvGraphicFramePr>
              <p:xfrm>
                <a:off x="8584239" y="794418"/>
                <a:ext cx="279400" cy="376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19" name="Equation" r:id="rId17" imgW="152280" imgH="203040" progId="Equation.DSMT4">
                        <p:embed/>
                      </p:oleObj>
                    </mc:Choice>
                    <mc:Fallback>
                      <p:oleObj name="Equation" r:id="rId17" imgW="152280" imgH="203040" progId="Equation.DSMT4">
                        <p:embed/>
                        <p:pic>
                          <p:nvPicPr>
                            <p:cNvPr id="37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84239" y="794418"/>
                              <a:ext cx="279400" cy="376237"/>
                            </a:xfrm>
                            <a:prstGeom prst="rect">
                              <a:avLst/>
                            </a:prstGeom>
                            <a:noFill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53" name="直線單箭頭接點 52"/>
                <p:cNvCxnSpPr/>
                <p:nvPr/>
              </p:nvCxnSpPr>
              <p:spPr>
                <a:xfrm flipH="1">
                  <a:off x="7176505" y="1068955"/>
                  <a:ext cx="1130702" cy="1553379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單箭頭接點 53"/>
                <p:cNvCxnSpPr/>
                <p:nvPr/>
              </p:nvCxnSpPr>
              <p:spPr>
                <a:xfrm flipH="1" flipV="1">
                  <a:off x="7355710" y="434954"/>
                  <a:ext cx="37378" cy="22220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單箭頭接點 54"/>
                <p:cNvCxnSpPr/>
                <p:nvPr/>
              </p:nvCxnSpPr>
              <p:spPr>
                <a:xfrm flipV="1">
                  <a:off x="7041820" y="2321715"/>
                  <a:ext cx="1707937" cy="214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直線單箭頭接點 64"/>
              <p:cNvCxnSpPr/>
              <p:nvPr/>
            </p:nvCxnSpPr>
            <p:spPr>
              <a:xfrm flipV="1">
                <a:off x="8017434" y="1174373"/>
                <a:ext cx="472938" cy="144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70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2040254"/>
                  </p:ext>
                </p:extLst>
              </p:nvPr>
            </p:nvGraphicFramePr>
            <p:xfrm>
              <a:off x="8364766" y="1228002"/>
              <a:ext cx="404229" cy="1814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0" name="Equation" r:id="rId19" imgW="457200" imgH="203040" progId="Equation.DSMT4">
                      <p:embed/>
                    </p:oleObj>
                  </mc:Choice>
                  <mc:Fallback>
                    <p:oleObj name="Equation" r:id="rId19" imgW="457200" imgH="203040" progId="Equation.DSMT4">
                      <p:embed/>
                      <p:pic>
                        <p:nvPicPr>
                          <p:cNvPr id="5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64766" y="1228002"/>
                            <a:ext cx="404229" cy="18144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1897541"/>
                  </p:ext>
                </p:extLst>
              </p:nvPr>
            </p:nvGraphicFramePr>
            <p:xfrm>
              <a:off x="7527773" y="1016467"/>
              <a:ext cx="461711" cy="1914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" name="Equation" r:id="rId21" imgW="495000" imgH="203040" progId="Equation.DSMT4">
                      <p:embed/>
                    </p:oleObj>
                  </mc:Choice>
                  <mc:Fallback>
                    <p:oleObj name="Equation" r:id="rId21" imgW="495000" imgH="203040" progId="Equation.DSMT4">
                      <p:embed/>
                      <p:pic>
                        <p:nvPicPr>
                          <p:cNvPr id="7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27773" y="1016467"/>
                            <a:ext cx="461711" cy="191441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331388"/>
                </p:ext>
              </p:extLst>
            </p:nvPr>
          </p:nvGraphicFramePr>
          <p:xfrm>
            <a:off x="8041189" y="874327"/>
            <a:ext cx="241719" cy="3668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" name="Equation" r:id="rId23" imgW="152280" imgH="228600" progId="Equation.DSMT4">
                    <p:embed/>
                  </p:oleObj>
                </mc:Choice>
                <mc:Fallback>
                  <p:oleObj name="Equation" r:id="rId23" imgW="152280" imgH="228600" progId="Equation.DSMT4">
                    <p:embed/>
                    <p:pic>
                      <p:nvPicPr>
                        <p:cNvPr id="7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1189" y="874327"/>
                          <a:ext cx="241719" cy="3668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" name="群組 115"/>
          <p:cNvGrpSpPr/>
          <p:nvPr/>
        </p:nvGrpSpPr>
        <p:grpSpPr>
          <a:xfrm>
            <a:off x="6456363" y="3093096"/>
            <a:ext cx="1795213" cy="2222010"/>
            <a:chOff x="7030571" y="422230"/>
            <a:chExt cx="1795213" cy="2222010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030571" y="422230"/>
              <a:ext cx="1795213" cy="2222010"/>
              <a:chOff x="7030571" y="422230"/>
              <a:chExt cx="1795213" cy="2222010"/>
            </a:xfrm>
          </p:grpSpPr>
          <p:grpSp>
            <p:nvGrpSpPr>
              <p:cNvPr id="119" name="群組 118"/>
              <p:cNvGrpSpPr/>
              <p:nvPr/>
            </p:nvGrpSpPr>
            <p:grpSpPr>
              <a:xfrm>
                <a:off x="7075949" y="422230"/>
                <a:ext cx="1749835" cy="2222010"/>
                <a:chOff x="7075949" y="422230"/>
                <a:chExt cx="1749835" cy="2222010"/>
              </a:xfrm>
            </p:grpSpPr>
            <p:cxnSp>
              <p:nvCxnSpPr>
                <p:cNvPr id="123" name="直線接點 122"/>
                <p:cNvCxnSpPr/>
                <p:nvPr/>
              </p:nvCxnSpPr>
              <p:spPr>
                <a:xfrm flipH="1">
                  <a:off x="7266839" y="1050495"/>
                  <a:ext cx="1026278" cy="146543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文字方塊 127"/>
                <p:cNvSpPr txBox="1"/>
                <p:nvPr/>
              </p:nvSpPr>
              <p:spPr>
                <a:xfrm>
                  <a:off x="7266839" y="2216394"/>
                  <a:ext cx="444811" cy="371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 smtClean="0"/>
                    <a:t>C</a:t>
                  </a:r>
                  <a:endParaRPr lang="zh-TW" altLang="en-US" dirty="0"/>
                </a:p>
              </p:txBody>
            </p:sp>
            <p:cxnSp>
              <p:nvCxnSpPr>
                <p:cNvPr id="129" name="直線單箭頭接點 128"/>
                <p:cNvCxnSpPr/>
                <p:nvPr/>
              </p:nvCxnSpPr>
              <p:spPr>
                <a:xfrm>
                  <a:off x="8044659" y="800107"/>
                  <a:ext cx="460956" cy="41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文字方塊 129"/>
                <p:cNvSpPr txBox="1"/>
                <p:nvPr/>
              </p:nvSpPr>
              <p:spPr>
                <a:xfrm>
                  <a:off x="8092623" y="574122"/>
                  <a:ext cx="31790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i="1" dirty="0" smtClean="0"/>
                    <a:t>r</a:t>
                  </a:r>
                  <a:endParaRPr lang="zh-TW" altLang="en-US" sz="1400" i="1" dirty="0"/>
                </a:p>
              </p:txBody>
            </p:sp>
            <p:cxnSp>
              <p:nvCxnSpPr>
                <p:cNvPr id="136" name="直線單箭頭接點 135"/>
                <p:cNvCxnSpPr/>
                <p:nvPr/>
              </p:nvCxnSpPr>
              <p:spPr>
                <a:xfrm flipV="1">
                  <a:off x="8501878" y="794418"/>
                  <a:ext cx="323906" cy="38086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oval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37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98291747"/>
                    </p:ext>
                  </p:extLst>
                </p:nvPr>
              </p:nvGraphicFramePr>
              <p:xfrm>
                <a:off x="8528400" y="432568"/>
                <a:ext cx="279400" cy="3762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23" name="Equation" r:id="rId25" imgW="152280" imgH="203040" progId="Equation.DSMT4">
                        <p:embed/>
                      </p:oleObj>
                    </mc:Choice>
                    <mc:Fallback>
                      <p:oleObj name="Equation" r:id="rId25" imgW="152280" imgH="203040" progId="Equation.DSMT4">
                        <p:embed/>
                        <p:pic>
                          <p:nvPicPr>
                            <p:cNvPr id="5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28400" y="432568"/>
                              <a:ext cx="279400" cy="376237"/>
                            </a:xfrm>
                            <a:prstGeom prst="rect">
                              <a:avLst/>
                            </a:prstGeom>
                            <a:noFill/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38" name="直線單箭頭接點 137"/>
                <p:cNvCxnSpPr/>
                <p:nvPr/>
              </p:nvCxnSpPr>
              <p:spPr>
                <a:xfrm flipH="1">
                  <a:off x="7176505" y="1068955"/>
                  <a:ext cx="1130702" cy="1553379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單箭頭接點 138"/>
                <p:cNvCxnSpPr/>
                <p:nvPr/>
              </p:nvCxnSpPr>
              <p:spPr>
                <a:xfrm flipH="1" flipV="1">
                  <a:off x="7738371" y="422230"/>
                  <a:ext cx="37378" cy="222201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單箭頭接點 139"/>
                <p:cNvCxnSpPr/>
                <p:nvPr/>
              </p:nvCxnSpPr>
              <p:spPr>
                <a:xfrm flipV="1">
                  <a:off x="7075949" y="1795002"/>
                  <a:ext cx="1707937" cy="2141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直線單箭頭接點 119"/>
              <p:cNvCxnSpPr/>
              <p:nvPr/>
            </p:nvCxnSpPr>
            <p:spPr>
              <a:xfrm flipV="1">
                <a:off x="7520640" y="1174374"/>
                <a:ext cx="969732" cy="1008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1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4341613"/>
                  </p:ext>
                </p:extLst>
              </p:nvPr>
            </p:nvGraphicFramePr>
            <p:xfrm>
              <a:off x="8364766" y="1228002"/>
              <a:ext cx="404229" cy="1814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4" name="Equation" r:id="rId26" imgW="457200" imgH="203040" progId="Equation.DSMT4">
                      <p:embed/>
                    </p:oleObj>
                  </mc:Choice>
                  <mc:Fallback>
                    <p:oleObj name="Equation" r:id="rId26" imgW="457200" imgH="203040" progId="Equation.DSMT4">
                      <p:embed/>
                      <p:pic>
                        <p:nvPicPr>
                          <p:cNvPr id="7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64766" y="1228002"/>
                            <a:ext cx="404229" cy="181444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1236189"/>
                  </p:ext>
                </p:extLst>
              </p:nvPr>
            </p:nvGraphicFramePr>
            <p:xfrm>
              <a:off x="7030571" y="2028134"/>
              <a:ext cx="427037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5" name="Equation" r:id="rId27" imgW="457200" imgH="203040" progId="Equation.DSMT4">
                      <p:embed/>
                    </p:oleObj>
                  </mc:Choice>
                  <mc:Fallback>
                    <p:oleObj name="Equation" r:id="rId27" imgW="457200" imgH="203040" progId="Equation.DSMT4">
                      <p:embed/>
                      <p:pic>
                        <p:nvPicPr>
                          <p:cNvPr id="72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30571" y="2028134"/>
                            <a:ext cx="427037" cy="190500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37615"/>
                </p:ext>
              </p:extLst>
            </p:nvPr>
          </p:nvGraphicFramePr>
          <p:xfrm>
            <a:off x="8127208" y="1465197"/>
            <a:ext cx="249122" cy="378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6" name="Equation" r:id="rId29" imgW="152280" imgH="228600" progId="Equation.DSMT4">
                    <p:embed/>
                  </p:oleObj>
                </mc:Choice>
                <mc:Fallback>
                  <p:oleObj name="Equation" r:id="rId29" imgW="152280" imgH="228600" progId="Equation.DSMT4">
                    <p:embed/>
                    <p:pic>
                      <p:nvPicPr>
                        <p:cNvPr id="11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7208" y="1465197"/>
                          <a:ext cx="249122" cy="37807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" name="文字方塊 142"/>
          <p:cNvSpPr txBox="1"/>
          <p:nvPr/>
        </p:nvSpPr>
        <p:spPr>
          <a:xfrm>
            <a:off x="6603634" y="5117474"/>
            <a:ext cx="31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8208068" y="4294827"/>
            <a:ext cx="31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6912685" y="2976152"/>
            <a:ext cx="31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TW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 rot="10800000" flipV="1">
            <a:off x="210038" y="5251112"/>
            <a:ext cx="64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2(c). </a:t>
            </a:r>
            <a:endParaRPr lang="zh-TW" altLang="en-US" dirty="0"/>
          </a:p>
        </p:txBody>
      </p:sp>
      <p:graphicFrame>
        <p:nvGraphicFramePr>
          <p:cNvPr id="1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68477"/>
              </p:ext>
            </p:extLst>
          </p:nvPr>
        </p:nvGraphicFramePr>
        <p:xfrm>
          <a:off x="1066828" y="5185352"/>
          <a:ext cx="2360612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" name="Equation" r:id="rId31" imgW="1434960" imgH="444240" progId="Equation.DSMT4">
                  <p:embed/>
                </p:oleObj>
              </mc:Choice>
              <mc:Fallback>
                <p:oleObj name="Equation" r:id="rId31" imgW="1434960" imgH="444240" progId="Equation.DSMT4">
                  <p:embed/>
                  <p:pic>
                    <p:nvPicPr>
                      <p:cNvPr id="1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28" y="5185352"/>
                        <a:ext cx="2360612" cy="735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72809"/>
              </p:ext>
            </p:extLst>
          </p:nvPr>
        </p:nvGraphicFramePr>
        <p:xfrm>
          <a:off x="889455" y="6059677"/>
          <a:ext cx="5553076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Equation" r:id="rId33" imgW="3377880" imgH="444240" progId="Equation.DSMT4">
                  <p:embed/>
                </p:oleObj>
              </mc:Choice>
              <mc:Fallback>
                <p:oleObj name="Equation" r:id="rId33" imgW="3377880" imgH="444240" progId="Equation.DSMT4">
                  <p:embed/>
                  <p:pic>
                    <p:nvPicPr>
                      <p:cNvPr id="1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455" y="6059677"/>
                        <a:ext cx="5553076" cy="73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26563" y="6053043"/>
            <a:ext cx="167054" cy="298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565533" y="6041668"/>
            <a:ext cx="28911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00" dirty="0" smtClean="0"/>
              <a:t>3</a:t>
            </a:r>
            <a:endParaRPr lang="zh-TW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09195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2"/>
          <p:cNvGrpSpPr>
            <a:grpSpLocks noChangeAspect="1"/>
          </p:cNvGrpSpPr>
          <p:nvPr/>
        </p:nvGrpSpPr>
        <p:grpSpPr>
          <a:xfrm>
            <a:off x="67605" y="100425"/>
            <a:ext cx="1655835" cy="1745775"/>
            <a:chOff x="6791464" y="622072"/>
            <a:chExt cx="1103890" cy="1163850"/>
          </a:xfrm>
        </p:grpSpPr>
        <p:sp>
          <p:nvSpPr>
            <p:cNvPr id="5" name="橢圓 81"/>
            <p:cNvSpPr/>
            <p:nvPr/>
          </p:nvSpPr>
          <p:spPr>
            <a:xfrm>
              <a:off x="6925001" y="894174"/>
              <a:ext cx="756000" cy="756000"/>
            </a:xfrm>
            <a:prstGeom prst="ellipse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" name="文字方塊 75"/>
            <p:cNvSpPr txBox="1"/>
            <p:nvPr/>
          </p:nvSpPr>
          <p:spPr>
            <a:xfrm>
              <a:off x="7695193" y="1239213"/>
              <a:ext cx="176544" cy="20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400" i="1" dirty="0" smtClean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  <a:cs typeface="Times New Roman" panose="02020603050405020304" pitchFamily="18" charset="0"/>
                </a:rPr>
                <a:t>x</a:t>
              </a:r>
              <a:endParaRPr kumimoji="0" lang="zh-TW" altLang="en-US" sz="1400" i="1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文字方塊 76"/>
            <p:cNvSpPr txBox="1"/>
            <p:nvPr/>
          </p:nvSpPr>
          <p:spPr>
            <a:xfrm>
              <a:off x="7095913" y="622072"/>
              <a:ext cx="176544" cy="20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400" i="1" dirty="0" smtClean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  <a:cs typeface="Times New Roman" panose="02020603050405020304" pitchFamily="18" charset="0"/>
                </a:rPr>
                <a:t>y</a:t>
              </a:r>
              <a:endParaRPr kumimoji="0" lang="zh-TW" altLang="en-US" sz="1400" i="1" dirty="0">
                <a:solidFill>
                  <a:prstClr val="black"/>
                </a:solidFill>
                <a:latin typeface="Calibri" panose="020F0502020204030204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橢圓 81"/>
            <p:cNvSpPr/>
            <p:nvPr/>
          </p:nvSpPr>
          <p:spPr>
            <a:xfrm>
              <a:off x="7045371" y="1023843"/>
              <a:ext cx="504056" cy="50405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9" name="直線單箭頭接點 83"/>
            <p:cNvCxnSpPr/>
            <p:nvPr/>
          </p:nvCxnSpPr>
          <p:spPr>
            <a:xfrm flipV="1">
              <a:off x="7297121" y="679343"/>
              <a:ext cx="6198" cy="11065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78"/>
            <p:cNvCxnSpPr>
              <a:endCxn id="5" idx="3"/>
            </p:cNvCxnSpPr>
            <p:nvPr/>
          </p:nvCxnSpPr>
          <p:spPr>
            <a:xfrm flipH="1">
              <a:off x="7035715" y="1268279"/>
              <a:ext cx="264505" cy="2711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71"/>
            <p:cNvCxnSpPr/>
            <p:nvPr/>
          </p:nvCxnSpPr>
          <p:spPr>
            <a:xfrm flipH="1" flipV="1">
              <a:off x="7124266" y="1093377"/>
              <a:ext cx="182931" cy="1835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72"/>
            <p:cNvSpPr txBox="1"/>
            <p:nvPr/>
          </p:nvSpPr>
          <p:spPr>
            <a:xfrm rot="2306734">
              <a:off x="7037853" y="1108319"/>
              <a:ext cx="255625" cy="20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400" i="1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rPr>
                <a:t>2R</a:t>
              </a:r>
              <a:endParaRPr kumimoji="0" lang="zh-TW" altLang="en-US" sz="14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72"/>
            <p:cNvSpPr txBox="1"/>
            <p:nvPr/>
          </p:nvSpPr>
          <p:spPr>
            <a:xfrm rot="18959740">
              <a:off x="7018881" y="1258130"/>
              <a:ext cx="255625" cy="20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400" i="1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rPr>
                <a:t>3R</a:t>
              </a:r>
              <a:endParaRPr kumimoji="0" lang="zh-TW" altLang="en-US" sz="14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252"/>
            <p:cNvSpPr txBox="1"/>
            <p:nvPr/>
          </p:nvSpPr>
          <p:spPr>
            <a:xfrm>
              <a:off x="7079498" y="862099"/>
              <a:ext cx="188300" cy="20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400" i="1" dirty="0" smtClean="0">
                  <a:solidFill>
                    <a:prstClr val="black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r</a:t>
              </a:r>
              <a:endParaRPr kumimoji="0" lang="zh-TW" altLang="en-US" sz="1400" i="1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endParaRPr>
            </a:p>
          </p:txBody>
        </p:sp>
        <p:sp>
          <p:nvSpPr>
            <p:cNvPr id="15" name="橢圓 81"/>
            <p:cNvSpPr/>
            <p:nvPr/>
          </p:nvSpPr>
          <p:spPr>
            <a:xfrm>
              <a:off x="7299542" y="1147829"/>
              <a:ext cx="252000" cy="252000"/>
            </a:xfrm>
            <a:prstGeom prst="ellipse">
              <a:avLst/>
            </a:prstGeom>
            <a:pattFill prst="smConfetti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400" dirty="0">
                <a:solidFill>
                  <a:prstClr val="black"/>
                </a:solidFill>
              </a:endParaRPr>
            </a:p>
          </p:txBody>
        </p:sp>
        <p:cxnSp>
          <p:nvCxnSpPr>
            <p:cNvPr id="16" name="直線單箭頭接點 82"/>
            <p:cNvCxnSpPr/>
            <p:nvPr/>
          </p:nvCxnSpPr>
          <p:spPr>
            <a:xfrm>
              <a:off x="6791464" y="1272396"/>
              <a:ext cx="1103890" cy="2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78"/>
            <p:cNvCxnSpPr>
              <a:endCxn id="15" idx="7"/>
            </p:cNvCxnSpPr>
            <p:nvPr/>
          </p:nvCxnSpPr>
          <p:spPr>
            <a:xfrm flipV="1">
              <a:off x="7428882" y="1184734"/>
              <a:ext cx="85755" cy="781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72"/>
            <p:cNvSpPr txBox="1"/>
            <p:nvPr/>
          </p:nvSpPr>
          <p:spPr>
            <a:xfrm rot="19090691">
              <a:off x="7332913" y="1113267"/>
              <a:ext cx="147514" cy="20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400" i="1" dirty="0" smtClean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rPr>
                <a:t>R</a:t>
              </a:r>
              <a:endParaRPr kumimoji="0" lang="zh-TW" altLang="en-US" sz="1400" i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257"/>
            <p:cNvSpPr txBox="1"/>
            <p:nvPr/>
          </p:nvSpPr>
          <p:spPr>
            <a:xfrm>
              <a:off x="7271519" y="1198136"/>
              <a:ext cx="253488" cy="205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400" i="1" dirty="0" smtClean="0">
                  <a:solidFill>
                    <a:prstClr val="black"/>
                  </a:solidFill>
                  <a:latin typeface="Symbol" panose="05050102010706020507" pitchFamily="18" charset="2"/>
                  <a:ea typeface="新細明體" panose="02020500000000000000" pitchFamily="18" charset="-120"/>
                </a:rPr>
                <a:t>-r</a:t>
              </a:r>
              <a:endParaRPr kumimoji="0" lang="zh-TW" altLang="en-US" sz="1400" i="1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endParaRPr>
            </a:p>
          </p:txBody>
        </p:sp>
      </p:grpSp>
      <p:sp>
        <p:nvSpPr>
          <p:cNvPr id="41" name="Equal 1"/>
          <p:cNvSpPr/>
          <p:nvPr/>
        </p:nvSpPr>
        <p:spPr>
          <a:xfrm>
            <a:off x="1806476" y="1028593"/>
            <a:ext cx="304313" cy="137904"/>
          </a:xfrm>
          <a:prstGeom prst="mathEqual">
            <a:avLst>
              <a:gd name="adj1" fmla="val 23520"/>
              <a:gd name="adj2" fmla="val 520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zh-TW" altLang="en-US" sz="18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117"/>
              <p:cNvSpPr txBox="1"/>
              <p:nvPr/>
            </p:nvSpPr>
            <p:spPr>
              <a:xfrm>
                <a:off x="42885" y="2468455"/>
                <a:ext cx="45823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For inner cylinder, and |x-R|&lt;R,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Choose a cylindrical surface S</a:t>
                </a:r>
                <a:r>
                  <a:rPr lang="en-US" altLang="zh-TW" baseline="-2500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with radius r</a:t>
                </a:r>
                <a:r>
                  <a:rPr lang="en-US" altLang="zh-TW" baseline="-2500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</a:t>
                </a:r>
                <a:r>
                  <a:rPr kumimoji="0" lang="en-US" altLang="zh-TW" sz="1800" baseline="-250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length </a:t>
                </a:r>
                <a14:m>
                  <m:oMath xmlns:m="http://schemas.openxmlformats.org/officeDocument/2006/math"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TW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and apply Gauss’s law, i.e.</a:t>
                </a:r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5" y="2468455"/>
                <a:ext cx="4582334" cy="923330"/>
              </a:xfrm>
              <a:prstGeom prst="rect">
                <a:avLst/>
              </a:prstGeom>
              <a:blipFill>
                <a:blip r:embed="rId2"/>
                <a:stretch>
                  <a:fillRect l="-1064" t="-3974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118"/>
              <p:cNvSpPr txBox="1"/>
              <p:nvPr/>
            </p:nvSpPr>
            <p:spPr>
              <a:xfrm>
                <a:off x="221947" y="3452883"/>
                <a:ext cx="3865610" cy="471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)2</a:t>
                </a:r>
                <a14:m>
                  <m:oMath xmlns:m="http://schemas.openxmlformats.org/officeDocument/2006/math">
                    <m:r>
                      <a:rPr kumimoji="0" lang="zh-TW" altLang="en-US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0" lang="en-US" altLang="zh-TW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𝜌𝜋</m:t>
                        </m:r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7" y="3452883"/>
                <a:ext cx="3865610" cy="471924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群組 95"/>
          <p:cNvGrpSpPr/>
          <p:nvPr/>
        </p:nvGrpSpPr>
        <p:grpSpPr>
          <a:xfrm>
            <a:off x="5709591" y="71530"/>
            <a:ext cx="1655835" cy="1745776"/>
            <a:chOff x="4312354" y="100426"/>
            <a:chExt cx="1655835" cy="1745776"/>
          </a:xfrm>
        </p:grpSpPr>
        <p:grpSp>
          <p:nvGrpSpPr>
            <p:cNvPr id="32" name="Group 77"/>
            <p:cNvGrpSpPr>
              <a:grpSpLocks noChangeAspect="1"/>
            </p:cNvGrpSpPr>
            <p:nvPr/>
          </p:nvGrpSpPr>
          <p:grpSpPr>
            <a:xfrm>
              <a:off x="4312354" y="100426"/>
              <a:ext cx="1655835" cy="1745776"/>
              <a:chOff x="6791464" y="622072"/>
              <a:chExt cx="1103890" cy="1163850"/>
            </a:xfrm>
          </p:grpSpPr>
          <p:sp>
            <p:nvSpPr>
              <p:cNvPr id="33" name="文字方塊 75"/>
              <p:cNvSpPr txBox="1"/>
              <p:nvPr/>
            </p:nvSpPr>
            <p:spPr>
              <a:xfrm>
                <a:off x="7695193" y="1239213"/>
                <a:ext cx="176544" cy="20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latin typeface="Calibri" panose="020F0502020204030204"/>
                    <a:ea typeface="標楷體" panose="03000509000000000000" pitchFamily="65" charset="-120"/>
                    <a:cs typeface="Times New Roman" panose="02020603050405020304" pitchFamily="18" charset="0"/>
                  </a:rPr>
                  <a:t>x</a:t>
                </a:r>
                <a:endParaRPr kumimoji="0" lang="zh-TW" altLang="en-US" sz="1400" i="1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字方塊 76"/>
              <p:cNvSpPr txBox="1"/>
              <p:nvPr/>
            </p:nvSpPr>
            <p:spPr>
              <a:xfrm>
                <a:off x="7095913" y="622072"/>
                <a:ext cx="176544" cy="20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latin typeface="Calibri" panose="020F0502020204030204"/>
                    <a:ea typeface="標楷體" panose="03000509000000000000" pitchFamily="65" charset="-120"/>
                    <a:cs typeface="Times New Roman" panose="02020603050405020304" pitchFamily="18" charset="0"/>
                  </a:rPr>
                  <a:t>y</a:t>
                </a:r>
                <a:endParaRPr kumimoji="0" lang="zh-TW" altLang="en-US" sz="1400" i="1" dirty="0">
                  <a:solidFill>
                    <a:prstClr val="black"/>
                  </a:solidFill>
                  <a:latin typeface="Calibri" panose="020F0502020204030204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線單箭頭接點 83"/>
              <p:cNvCxnSpPr/>
              <p:nvPr/>
            </p:nvCxnSpPr>
            <p:spPr>
              <a:xfrm flipV="1">
                <a:off x="7297121" y="679343"/>
                <a:ext cx="6198" cy="11065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橢圓 81"/>
              <p:cNvSpPr>
                <a:spLocks noChangeAspect="1"/>
              </p:cNvSpPr>
              <p:nvPr/>
            </p:nvSpPr>
            <p:spPr>
              <a:xfrm>
                <a:off x="7301745" y="1026116"/>
                <a:ext cx="492000" cy="492000"/>
              </a:xfrm>
              <a:prstGeom prst="ellipse">
                <a:avLst/>
              </a:prstGeom>
              <a:pattFill prst="smConfetti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7" name="直線單箭頭接點 82"/>
              <p:cNvCxnSpPr/>
              <p:nvPr/>
            </p:nvCxnSpPr>
            <p:spPr>
              <a:xfrm>
                <a:off x="6791464" y="1272396"/>
                <a:ext cx="1103890" cy="20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78"/>
              <p:cNvCxnSpPr>
                <a:endCxn id="36" idx="7"/>
              </p:cNvCxnSpPr>
              <p:nvPr/>
            </p:nvCxnSpPr>
            <p:spPr>
              <a:xfrm flipV="1">
                <a:off x="7555649" y="1098168"/>
                <a:ext cx="166045" cy="1763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字方塊 72"/>
              <p:cNvSpPr txBox="1"/>
              <p:nvPr/>
            </p:nvSpPr>
            <p:spPr>
              <a:xfrm rot="19090691">
                <a:off x="7503530" y="1061025"/>
                <a:ext cx="147514" cy="205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</a:t>
                </a:r>
                <a:endParaRPr kumimoji="0" lang="zh-TW" altLang="en-US" sz="1400" i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96"/>
              <p:cNvSpPr txBox="1"/>
              <p:nvPr/>
            </p:nvSpPr>
            <p:spPr>
              <a:xfrm>
                <a:off x="7264316" y="1428490"/>
                <a:ext cx="253488" cy="205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400" i="1" dirty="0" smtClean="0">
                    <a:solidFill>
                      <a:prstClr val="black"/>
                    </a:solidFill>
                    <a:latin typeface="Symbol" panose="05050102010706020507" pitchFamily="18" charset="2"/>
                    <a:ea typeface="新細明體" panose="02020500000000000000" pitchFamily="18" charset="-120"/>
                  </a:rPr>
                  <a:t>-r</a:t>
                </a:r>
                <a:endParaRPr kumimoji="0" lang="zh-TW" altLang="en-US" sz="1400" i="1" dirty="0" smtClean="0">
                  <a:solidFill>
                    <a:prstClr val="black"/>
                  </a:solidFill>
                  <a:latin typeface="Symbol" panose="05050102010706020507" pitchFamily="18" charset="2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1" name="橢圓 81"/>
            <p:cNvSpPr>
              <a:spLocks noChangeAspect="1"/>
            </p:cNvSpPr>
            <p:nvPr/>
          </p:nvSpPr>
          <p:spPr>
            <a:xfrm>
              <a:off x="5151715" y="789199"/>
              <a:ext cx="576000" cy="57600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2" name="TextBox 122"/>
            <p:cNvSpPr txBox="1"/>
            <p:nvPr/>
          </p:nvSpPr>
          <p:spPr>
            <a:xfrm rot="3017394">
              <a:off x="5380715" y="1074770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1" i="1" dirty="0" smtClean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r</a:t>
              </a:r>
              <a:r>
                <a:rPr kumimoji="0" lang="en-US" altLang="zh-TW" sz="1200" b="1" i="1" baseline="-25000" dirty="0" smtClean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kumimoji="0" lang="zh-TW" altLang="en-US" sz="1200" b="1" i="1" baseline="-25000" dirty="0">
                <a:solidFill>
                  <a:srgbClr val="C00000"/>
                </a:solidFill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63" name="直線單箭頭接點 78"/>
            <p:cNvCxnSpPr>
              <a:endCxn id="61" idx="5"/>
            </p:cNvCxnSpPr>
            <p:nvPr/>
          </p:nvCxnSpPr>
          <p:spPr>
            <a:xfrm>
              <a:off x="5475982" y="1080658"/>
              <a:ext cx="167380" cy="20018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78"/>
            <p:cNvCxnSpPr>
              <a:endCxn id="66" idx="1"/>
            </p:cNvCxnSpPr>
            <p:nvPr/>
          </p:nvCxnSpPr>
          <p:spPr>
            <a:xfrm flipH="1" flipV="1">
              <a:off x="5126464" y="761317"/>
              <a:ext cx="332169" cy="31297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128"/>
            <p:cNvSpPr txBox="1"/>
            <p:nvPr/>
          </p:nvSpPr>
          <p:spPr>
            <a:xfrm>
              <a:off x="5327794" y="1301237"/>
              <a:ext cx="2920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050" b="1" i="1" dirty="0" smtClean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altLang="zh-TW" sz="1050" b="1" i="1" baseline="-25000" dirty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kumimoji="0" lang="zh-TW" altLang="en-US" sz="1050" b="1" i="1" baseline="-25000" dirty="0">
                <a:solidFill>
                  <a:srgbClr val="C00000"/>
                </a:solidFill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6" name="橢圓 81"/>
            <p:cNvSpPr>
              <a:spLocks noChangeAspect="1"/>
            </p:cNvSpPr>
            <p:nvPr/>
          </p:nvSpPr>
          <p:spPr>
            <a:xfrm>
              <a:off x="4994662" y="629515"/>
              <a:ext cx="900000" cy="90000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67" name="TextBox 131"/>
            <p:cNvSpPr txBox="1"/>
            <p:nvPr/>
          </p:nvSpPr>
          <p:spPr>
            <a:xfrm>
              <a:off x="5244623" y="392980"/>
              <a:ext cx="2920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050" b="1" i="1" dirty="0" smtClean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kumimoji="0" lang="en-US" altLang="zh-TW" sz="1050" b="1" i="1" baseline="-25000" dirty="0" smtClean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kumimoji="0" lang="zh-TW" altLang="en-US" sz="1050" b="1" i="1" baseline="-25000" dirty="0">
                <a:solidFill>
                  <a:srgbClr val="C00000"/>
                </a:solidFill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132"/>
            <p:cNvSpPr txBox="1"/>
            <p:nvPr/>
          </p:nvSpPr>
          <p:spPr>
            <a:xfrm rot="1904604">
              <a:off x="5233831" y="737249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200" b="1" i="1" dirty="0" smtClean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r</a:t>
              </a:r>
              <a:r>
                <a:rPr kumimoji="0" lang="en-US" altLang="zh-TW" sz="1200" b="1" i="1" baseline="-25000" dirty="0" smtClean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5</a:t>
              </a:r>
              <a:endParaRPr kumimoji="0" lang="zh-TW" altLang="en-US" sz="1200" b="1" i="1" baseline="-25000" dirty="0">
                <a:solidFill>
                  <a:srgbClr val="C00000"/>
                </a:solidFill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133"/>
              <p:cNvSpPr txBox="1"/>
              <p:nvPr/>
            </p:nvSpPr>
            <p:spPr>
              <a:xfrm>
                <a:off x="359037" y="4019507"/>
                <a:ext cx="1319720" cy="495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/>
                        </m:sSubSup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7" y="4019507"/>
                <a:ext cx="1319720" cy="495905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134"/>
              <p:cNvSpPr txBox="1"/>
              <p:nvPr/>
            </p:nvSpPr>
            <p:spPr>
              <a:xfrm>
                <a:off x="1823273" y="4076603"/>
                <a:ext cx="1485087" cy="438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73" y="4076603"/>
                <a:ext cx="1485087" cy="438710"/>
              </a:xfrm>
              <a:prstGeom prst="rect">
                <a:avLst/>
              </a:prstGeom>
              <a:blipFill>
                <a:blip r:embed="rId5"/>
                <a:stretch>
                  <a:fillRect l="-16393" t="-34722" r="-4918" b="-6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18"/>
              <p:cNvSpPr txBox="1"/>
              <p:nvPr/>
            </p:nvSpPr>
            <p:spPr>
              <a:xfrm>
                <a:off x="115485" y="4689623"/>
                <a:ext cx="302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600" dirty="0" smtClean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zh-TW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0" lang="en-US" altLang="zh-TW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altLang="zh-TW" sz="1600" dirty="0" smtClean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x&lt;R </a:t>
                </a:r>
                <a:r>
                  <a:rPr kumimoji="0" lang="en-US" altLang="zh-TW" sz="1800" dirty="0" smtClean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=−(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zh-TW" altLang="en-US" sz="16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1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5" y="4689623"/>
                <a:ext cx="3026406" cy="369332"/>
              </a:xfrm>
              <a:prstGeom prst="rect">
                <a:avLst/>
              </a:prstGeom>
              <a:blipFill>
                <a:blip r:embed="rId6"/>
                <a:stretch>
                  <a:fillRect l="-121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136"/>
              <p:cNvSpPr txBox="1"/>
              <p:nvPr/>
            </p:nvSpPr>
            <p:spPr>
              <a:xfrm>
                <a:off x="1088048" y="5137162"/>
                <a:ext cx="1593065" cy="43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acc>
                      <m:accPr>
                        <m:chr m:val="⃗"/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48" y="5137162"/>
                <a:ext cx="1593065" cy="439864"/>
              </a:xfrm>
              <a:prstGeom prst="rect">
                <a:avLst/>
              </a:prstGeom>
              <a:blipFill>
                <a:blip r:embed="rId7"/>
                <a:stretch>
                  <a:fillRect l="-15267" t="-34722" r="-22901" b="-6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137"/>
              <p:cNvSpPr txBox="1"/>
              <p:nvPr/>
            </p:nvSpPr>
            <p:spPr>
              <a:xfrm>
                <a:off x="171470" y="5752595"/>
                <a:ext cx="29658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600" dirty="0" smtClean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kumimoji="0" lang="en-US" altLang="zh-TW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altLang="zh-TW" sz="1600" dirty="0" smtClean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x&lt;2R 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zh-TW" altLang="en-US" sz="16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73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0" y="5752595"/>
                <a:ext cx="2965877" cy="338554"/>
              </a:xfrm>
              <a:prstGeom prst="rect">
                <a:avLst/>
              </a:prstGeom>
              <a:blipFill>
                <a:blip r:embed="rId8"/>
                <a:stretch>
                  <a:fillRect l="-1027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138"/>
              <p:cNvSpPr txBox="1"/>
              <p:nvPr/>
            </p:nvSpPr>
            <p:spPr>
              <a:xfrm>
                <a:off x="1023654" y="6266718"/>
                <a:ext cx="1729320" cy="43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acc>
                      <m:accPr>
                        <m:chr m:val="⃗"/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654" y="6266718"/>
                <a:ext cx="1729320" cy="439864"/>
              </a:xfrm>
              <a:prstGeom prst="rect">
                <a:avLst/>
              </a:prstGeom>
              <a:blipFill>
                <a:blip r:embed="rId9"/>
                <a:stretch>
                  <a:fillRect l="-14437" t="-33333" r="-18310" b="-6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字方塊 97"/>
          <p:cNvSpPr txBox="1"/>
          <p:nvPr/>
        </p:nvSpPr>
        <p:spPr>
          <a:xfrm>
            <a:off x="4031928" y="254314"/>
            <a:ext cx="54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341942" y="179418"/>
            <a:ext cx="54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1233088" y="197928"/>
            <a:ext cx="54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14614" y="1961570"/>
            <a:ext cx="288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for part (III):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線接點 105"/>
          <p:cNvCxnSpPr/>
          <p:nvPr/>
        </p:nvCxnSpPr>
        <p:spPr>
          <a:xfrm flipH="1">
            <a:off x="4563908" y="2529553"/>
            <a:ext cx="30393" cy="43461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"/>
              <p:cNvSpPr txBox="1"/>
              <p:nvPr/>
            </p:nvSpPr>
            <p:spPr>
              <a:xfrm>
                <a:off x="4774018" y="2529553"/>
                <a:ext cx="45823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For |x-R|≥R,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Choose a cylindrical surface S</a:t>
                </a:r>
                <a:r>
                  <a:rPr lang="en-US" altLang="zh-TW" baseline="-2500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with radius r</a:t>
                </a:r>
                <a:r>
                  <a:rPr lang="en-US" altLang="zh-TW" baseline="-25000" dirty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</a:t>
                </a:r>
                <a:r>
                  <a:rPr kumimoji="0" lang="en-US" altLang="zh-TW" sz="1800" baseline="-250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length </a:t>
                </a:r>
                <a14:m>
                  <m:oMath xmlns:m="http://schemas.openxmlformats.org/officeDocument/2006/math"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TW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and apply Gauss’s law, i.e.</a:t>
                </a:r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2529553"/>
                <a:ext cx="4582334" cy="923330"/>
              </a:xfrm>
              <a:prstGeom prst="rect">
                <a:avLst/>
              </a:prstGeom>
              <a:blipFill>
                <a:blip r:embed="rId10"/>
                <a:stretch>
                  <a:fillRect l="-1064" t="-3974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2"/>
              <p:cNvSpPr txBox="1"/>
              <p:nvPr/>
            </p:nvSpPr>
            <p:spPr>
              <a:xfrm>
                <a:off x="4903985" y="3505825"/>
                <a:ext cx="3940053" cy="490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)2</a:t>
                </a:r>
                <a14:m>
                  <m:oMath xmlns:m="http://schemas.openxmlformats.org/officeDocument/2006/math">
                    <m:r>
                      <a:rPr kumimoji="0" lang="zh-TW" altLang="en-US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0" lang="en-US" altLang="zh-TW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𝜌𝜋</m:t>
                        </m:r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/>
                          <m: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985" y="3505825"/>
                <a:ext cx="3940053" cy="490262"/>
              </a:xfrm>
              <a:prstGeom prst="rect">
                <a:avLst/>
              </a:prstGeom>
              <a:blipFill>
                <a:blip r:embed="rId11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4"/>
              <p:cNvSpPr txBox="1"/>
              <p:nvPr/>
            </p:nvSpPr>
            <p:spPr>
              <a:xfrm>
                <a:off x="4903985" y="4074240"/>
                <a:ext cx="1339406" cy="490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/>
                          <m:sup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985" y="4074240"/>
                <a:ext cx="1339406" cy="490262"/>
              </a:xfrm>
              <a:prstGeom prst="rect">
                <a:avLst/>
              </a:prstGeom>
              <a:blipFill>
                <a:blip r:embed="rId1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5"/>
              <p:cNvSpPr txBox="1"/>
              <p:nvPr/>
            </p:nvSpPr>
            <p:spPr>
              <a:xfrm>
                <a:off x="6494416" y="4074240"/>
                <a:ext cx="1562223" cy="490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/>
                          <m:sup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den>
                    </m:f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416" y="4074240"/>
                <a:ext cx="1562223" cy="490262"/>
              </a:xfrm>
              <a:prstGeom prst="rect">
                <a:avLst/>
              </a:prstGeom>
              <a:blipFill>
                <a:blip r:embed="rId1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6"/>
              <p:cNvSpPr txBox="1"/>
              <p:nvPr/>
            </p:nvSpPr>
            <p:spPr>
              <a:xfrm>
                <a:off x="4806645" y="4833333"/>
                <a:ext cx="30796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600" dirty="0" smtClean="0">
                    <a:solidFill>
                      <a:srgbClr val="FF0000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altLang="zh-TW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kumimoji="0" lang="en-US" altLang="zh-TW" sz="16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kumimoji="0" lang="en-US" altLang="zh-TW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0" lang="en-US" altLang="zh-TW" sz="1600" dirty="0" smtClean="0">
                    <a:solidFill>
                      <a:srgbClr val="FF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x&lt;4R 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TW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kumimoji="0" lang="en-US" altLang="zh-TW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zh-TW" altLang="en-US" sz="1600" dirty="0">
                  <a:solidFill>
                    <a:srgbClr val="FF0000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11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45" y="4833333"/>
                <a:ext cx="3079689" cy="338554"/>
              </a:xfrm>
              <a:prstGeom prst="rect">
                <a:avLst/>
              </a:prstGeom>
              <a:blipFill>
                <a:blip r:embed="rId14"/>
                <a:stretch>
                  <a:fillRect l="-988"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7"/>
              <p:cNvSpPr txBox="1"/>
              <p:nvPr/>
            </p:nvSpPr>
            <p:spPr>
              <a:xfrm>
                <a:off x="4934967" y="5431610"/>
                <a:ext cx="1764329" cy="490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/>
                          <m:sup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67" y="5431610"/>
                <a:ext cx="1764329" cy="490262"/>
              </a:xfrm>
              <a:prstGeom prst="rect">
                <a:avLst/>
              </a:prstGeom>
              <a:blipFill>
                <a:blip r:embed="rId15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文字方塊 119"/>
          <p:cNvSpPr txBox="1"/>
          <p:nvPr/>
        </p:nvSpPr>
        <p:spPr>
          <a:xfrm>
            <a:off x="3011830" y="5171887"/>
            <a:ext cx="12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3044070" y="6211165"/>
            <a:ext cx="12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6888325" y="5444982"/>
            <a:ext cx="12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" name="群組 124"/>
          <p:cNvGrpSpPr/>
          <p:nvPr/>
        </p:nvGrpSpPr>
        <p:grpSpPr>
          <a:xfrm>
            <a:off x="2478985" y="71531"/>
            <a:ext cx="1655835" cy="1745775"/>
            <a:chOff x="2478985" y="71531"/>
            <a:chExt cx="1655835" cy="1745775"/>
          </a:xfrm>
        </p:grpSpPr>
        <p:grpSp>
          <p:nvGrpSpPr>
            <p:cNvPr id="97" name="群組 96"/>
            <p:cNvGrpSpPr/>
            <p:nvPr/>
          </p:nvGrpSpPr>
          <p:grpSpPr>
            <a:xfrm>
              <a:off x="2478985" y="71531"/>
              <a:ext cx="1655835" cy="1745775"/>
              <a:chOff x="2156827" y="82631"/>
              <a:chExt cx="1655835" cy="1745775"/>
            </a:xfrm>
          </p:grpSpPr>
          <p:grpSp>
            <p:nvGrpSpPr>
              <p:cNvPr id="20" name="Group 61"/>
              <p:cNvGrpSpPr>
                <a:grpSpLocks noChangeAspect="1"/>
              </p:cNvGrpSpPr>
              <p:nvPr/>
            </p:nvGrpSpPr>
            <p:grpSpPr>
              <a:xfrm>
                <a:off x="2156827" y="82631"/>
                <a:ext cx="1655835" cy="1745775"/>
                <a:chOff x="6791464" y="622072"/>
                <a:chExt cx="1103890" cy="1163850"/>
              </a:xfrm>
            </p:grpSpPr>
            <p:sp>
              <p:nvSpPr>
                <p:cNvPr id="21" name="橢圓 81"/>
                <p:cNvSpPr/>
                <p:nvPr/>
              </p:nvSpPr>
              <p:spPr>
                <a:xfrm>
                  <a:off x="6925001" y="894174"/>
                  <a:ext cx="756000" cy="756000"/>
                </a:xfrm>
                <a:prstGeom prst="ellipse">
                  <a:avLst/>
                </a:prstGeom>
                <a:pattFill prst="pct20">
                  <a:fgClr>
                    <a:schemeClr val="tx1"/>
                  </a:fgClr>
                  <a:bgClr>
                    <a:schemeClr val="bg1"/>
                  </a:bgClr>
                </a:patt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4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文字方塊 75"/>
                <p:cNvSpPr txBox="1"/>
                <p:nvPr/>
              </p:nvSpPr>
              <p:spPr>
                <a:xfrm>
                  <a:off x="7695193" y="1239213"/>
                  <a:ext cx="176544" cy="20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sz="1400" i="1" dirty="0" smtClean="0">
                      <a:solidFill>
                        <a:prstClr val="black"/>
                      </a:solidFill>
                      <a:latin typeface="Calibri" panose="020F0502020204030204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x</a:t>
                  </a:r>
                  <a:endParaRPr kumimoji="0" lang="zh-TW" altLang="en-US" sz="1400" i="1" dirty="0">
                    <a:solidFill>
                      <a:prstClr val="black"/>
                    </a:solidFill>
                    <a:latin typeface="Calibri" panose="020F0502020204030204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字方塊 76"/>
                <p:cNvSpPr txBox="1"/>
                <p:nvPr/>
              </p:nvSpPr>
              <p:spPr>
                <a:xfrm>
                  <a:off x="7095913" y="622072"/>
                  <a:ext cx="176544" cy="20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sz="1400" i="1" dirty="0" smtClean="0">
                      <a:solidFill>
                        <a:prstClr val="black"/>
                      </a:solidFill>
                      <a:latin typeface="Calibri" panose="020F0502020204030204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y</a:t>
                  </a:r>
                  <a:endParaRPr kumimoji="0" lang="zh-TW" altLang="en-US" sz="1400" i="1" dirty="0">
                    <a:solidFill>
                      <a:prstClr val="black"/>
                    </a:solidFill>
                    <a:latin typeface="Calibri" panose="020F0502020204030204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橢圓 81"/>
                <p:cNvSpPr/>
                <p:nvPr/>
              </p:nvSpPr>
              <p:spPr>
                <a:xfrm>
                  <a:off x="7045371" y="1023843"/>
                  <a:ext cx="504056" cy="504056"/>
                </a:xfrm>
                <a:prstGeom prst="ellipse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0" lang="zh-TW" altLang="en-US" sz="14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" name="直線單箭頭接點 83"/>
                <p:cNvCxnSpPr/>
                <p:nvPr/>
              </p:nvCxnSpPr>
              <p:spPr>
                <a:xfrm flipV="1">
                  <a:off x="7297121" y="679343"/>
                  <a:ext cx="6198" cy="110657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單箭頭接點 78"/>
                <p:cNvCxnSpPr>
                  <a:endCxn id="21" idx="3"/>
                </p:cNvCxnSpPr>
                <p:nvPr/>
              </p:nvCxnSpPr>
              <p:spPr>
                <a:xfrm flipH="1">
                  <a:off x="7035715" y="1268279"/>
                  <a:ext cx="264505" cy="2711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單箭頭接點 71"/>
                <p:cNvCxnSpPr/>
                <p:nvPr/>
              </p:nvCxnSpPr>
              <p:spPr>
                <a:xfrm flipH="1" flipV="1">
                  <a:off x="7124266" y="1093377"/>
                  <a:ext cx="182931" cy="18355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文字方塊 72"/>
                <p:cNvSpPr txBox="1"/>
                <p:nvPr/>
              </p:nvSpPr>
              <p:spPr>
                <a:xfrm rot="2306734">
                  <a:off x="7037853" y="1108319"/>
                  <a:ext cx="255625" cy="20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sz="1400" i="1" dirty="0" smtClean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2R</a:t>
                  </a:r>
                  <a:endParaRPr kumimoji="0" lang="zh-TW" altLang="en-US" sz="1400" i="1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文字方塊 72"/>
                <p:cNvSpPr txBox="1"/>
                <p:nvPr/>
              </p:nvSpPr>
              <p:spPr>
                <a:xfrm rot="18959740">
                  <a:off x="7018881" y="1258130"/>
                  <a:ext cx="255625" cy="20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sz="1400" i="1" dirty="0" smtClean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3R</a:t>
                  </a:r>
                  <a:endParaRPr kumimoji="0" lang="zh-TW" altLang="en-US" sz="1400" i="1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71"/>
                <p:cNvSpPr txBox="1"/>
                <p:nvPr/>
              </p:nvSpPr>
              <p:spPr>
                <a:xfrm>
                  <a:off x="7079498" y="862099"/>
                  <a:ext cx="188300" cy="205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0" lang="en-US" altLang="zh-TW" sz="1400" i="1" dirty="0" smtClean="0">
                      <a:solidFill>
                        <a:prstClr val="black"/>
                      </a:solidFill>
                      <a:latin typeface="Symbol" panose="05050102010706020507" pitchFamily="18" charset="2"/>
                      <a:ea typeface="新細明體" panose="02020500000000000000" pitchFamily="18" charset="-120"/>
                    </a:rPr>
                    <a:t>r</a:t>
                  </a:r>
                  <a:endParaRPr kumimoji="0" lang="zh-TW" altLang="en-US" sz="1400" i="1" dirty="0" smtClean="0">
                    <a:solidFill>
                      <a:prstClr val="black"/>
                    </a:solidFill>
                    <a:latin typeface="Symbol" panose="05050102010706020507" pitchFamily="18" charset="2"/>
                    <a:ea typeface="新細明體" panose="02020500000000000000" pitchFamily="18" charset="-120"/>
                  </a:endParaRPr>
                </a:p>
              </p:txBody>
            </p:sp>
            <p:cxnSp>
              <p:nvCxnSpPr>
                <p:cNvPr id="31" name="直線單箭頭接點 82"/>
                <p:cNvCxnSpPr/>
                <p:nvPr/>
              </p:nvCxnSpPr>
              <p:spPr>
                <a:xfrm>
                  <a:off x="6791464" y="1272396"/>
                  <a:ext cx="1103890" cy="208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橢圓 81"/>
              <p:cNvSpPr>
                <a:spLocks noChangeAspect="1"/>
              </p:cNvSpPr>
              <p:nvPr/>
            </p:nvSpPr>
            <p:spPr>
              <a:xfrm>
                <a:off x="2631927" y="770996"/>
                <a:ext cx="576000" cy="576000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橢圓 81"/>
              <p:cNvSpPr>
                <a:spLocks noChangeAspect="1"/>
              </p:cNvSpPr>
              <p:nvPr/>
            </p:nvSpPr>
            <p:spPr>
              <a:xfrm>
                <a:off x="2471320" y="616077"/>
                <a:ext cx="900000" cy="900000"/>
              </a:xfrm>
              <a:prstGeom prst="ellipse">
                <a:avLst/>
              </a:prstGeom>
              <a:noFill/>
              <a:ln w="158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zh-TW" altLang="en-US" sz="14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6" name="直線單箭頭接點 78"/>
              <p:cNvCxnSpPr>
                <a:endCxn id="44" idx="7"/>
              </p:cNvCxnSpPr>
              <p:nvPr/>
            </p:nvCxnSpPr>
            <p:spPr>
              <a:xfrm flipV="1">
                <a:off x="2922112" y="855349"/>
                <a:ext cx="201462" cy="1965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78"/>
              <p:cNvCxnSpPr/>
              <p:nvPr/>
            </p:nvCxnSpPr>
            <p:spPr>
              <a:xfrm>
                <a:off x="2919927" y="1058996"/>
                <a:ext cx="351737" cy="3085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11"/>
              <p:cNvSpPr txBox="1"/>
              <p:nvPr/>
            </p:nvSpPr>
            <p:spPr>
              <a:xfrm>
                <a:off x="2988071" y="843792"/>
                <a:ext cx="3048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050" b="1" i="1" dirty="0" smtClean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TW" sz="1050" b="1" i="1" baseline="-25000" dirty="0" smtClean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kumimoji="0" lang="zh-TW" altLang="en-US" sz="1050" b="1" i="1" baseline="-25000" dirty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106"/>
              <p:cNvSpPr txBox="1"/>
              <p:nvPr/>
            </p:nvSpPr>
            <p:spPr>
              <a:xfrm rot="18994105">
                <a:off x="2828730" y="745783"/>
                <a:ext cx="2824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050" b="1" i="1" dirty="0" smtClean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TW" sz="1050" b="1" i="1" baseline="-25000" dirty="0" smtClean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endParaRPr kumimoji="0" lang="zh-TW" altLang="en-US" sz="1050" b="1" i="1" baseline="-25000" dirty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107"/>
              <p:cNvSpPr txBox="1"/>
              <p:nvPr/>
            </p:nvSpPr>
            <p:spPr>
              <a:xfrm rot="2343721">
                <a:off x="2874627" y="1067561"/>
                <a:ext cx="28245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050" b="1" i="1" dirty="0" smtClean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</a:t>
                </a:r>
                <a:r>
                  <a:rPr kumimoji="0" lang="en-US" altLang="zh-TW" sz="1050" b="1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kumimoji="0" lang="zh-TW" altLang="en-US" sz="1050" b="1" i="1" baseline="-25000" dirty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108"/>
              <p:cNvSpPr txBox="1"/>
              <p:nvPr/>
            </p:nvSpPr>
            <p:spPr>
              <a:xfrm>
                <a:off x="3126335" y="1343240"/>
                <a:ext cx="30489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050" b="1" i="1" dirty="0" smtClean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TW" sz="1050" b="1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endParaRPr kumimoji="0" lang="zh-TW" altLang="en-US" sz="1050" b="1" i="1" baseline="-25000" dirty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3" name="橢圓 81"/>
            <p:cNvSpPr>
              <a:spLocks noChangeAspect="1"/>
            </p:cNvSpPr>
            <p:nvPr/>
          </p:nvSpPr>
          <p:spPr>
            <a:xfrm>
              <a:off x="2568715" y="382824"/>
              <a:ext cx="1337512" cy="1337512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zh-TW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124" name="TextBox 11"/>
            <p:cNvSpPr txBox="1"/>
            <p:nvPr/>
          </p:nvSpPr>
          <p:spPr>
            <a:xfrm>
              <a:off x="3618832" y="360432"/>
              <a:ext cx="2920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050" b="1" i="1" dirty="0" smtClean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S</a:t>
              </a:r>
              <a:r>
                <a:rPr lang="en-US" altLang="zh-TW" sz="1050" b="1" i="1" baseline="-25000" dirty="0">
                  <a:solidFill>
                    <a:srgbClr val="C00000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rPr>
                <a:t>3</a:t>
              </a:r>
              <a:endParaRPr kumimoji="0" lang="zh-TW" altLang="en-US" sz="1050" b="1" i="1" baseline="-25000" dirty="0">
                <a:solidFill>
                  <a:srgbClr val="C00000"/>
                </a:solidFill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6" name="直線單箭頭接點 78"/>
          <p:cNvCxnSpPr/>
          <p:nvPr/>
        </p:nvCxnSpPr>
        <p:spPr>
          <a:xfrm flipH="1" flipV="1">
            <a:off x="2969431" y="446686"/>
            <a:ext cx="273001" cy="595383"/>
          </a:xfrm>
          <a:prstGeom prst="straightConnector1">
            <a:avLst/>
          </a:prstGeom>
          <a:ln w="127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06"/>
          <p:cNvSpPr txBox="1"/>
          <p:nvPr/>
        </p:nvSpPr>
        <p:spPr>
          <a:xfrm rot="3852151">
            <a:off x="2971191" y="364361"/>
            <a:ext cx="282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050" b="1" i="1" dirty="0" smtClean="0">
                <a:solidFill>
                  <a:srgbClr val="C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r</a:t>
            </a:r>
            <a:r>
              <a:rPr kumimoji="0" lang="en-US" altLang="zh-TW" sz="1050" b="1" i="1" baseline="-25000" dirty="0" smtClean="0">
                <a:solidFill>
                  <a:srgbClr val="C00000"/>
                </a:solidFill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endParaRPr kumimoji="0" lang="zh-TW" altLang="en-US" sz="1050" b="1" i="1" baseline="-25000" dirty="0">
              <a:solidFill>
                <a:srgbClr val="C00000"/>
              </a:solidFill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4774909" y="635684"/>
            <a:ext cx="5267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dirty="0" smtClean="0"/>
              <a:t>+</a:t>
            </a:r>
            <a:endParaRPr lang="zh-TW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96151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/>
          <p:cNvSpPr txBox="1"/>
          <p:nvPr/>
        </p:nvSpPr>
        <p:spPr>
          <a:xfrm>
            <a:off x="5299635" y="1085731"/>
            <a:ext cx="3356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the total E-field with 0 ≤ x &lt; R:</a:t>
            </a:r>
            <a:endParaRPr kumimoji="0" lang="zh-TW" altLang="en-US" sz="1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9"/>
              <p:cNvSpPr txBox="1"/>
              <p:nvPr/>
            </p:nvSpPr>
            <p:spPr>
              <a:xfrm>
                <a:off x="6160416" y="1905172"/>
                <a:ext cx="1354730" cy="43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416" y="1905172"/>
                <a:ext cx="1354730" cy="439864"/>
              </a:xfrm>
              <a:prstGeom prst="rect">
                <a:avLst/>
              </a:prstGeom>
              <a:blipFill>
                <a:blip r:embed="rId2"/>
                <a:stretch>
                  <a:fillRect l="-6306" t="-2778" r="-27027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0"/>
          <p:cNvSpPr txBox="1"/>
          <p:nvPr/>
        </p:nvSpPr>
        <p:spPr>
          <a:xfrm>
            <a:off x="5178608" y="2497456"/>
            <a:ext cx="348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the total E-field with R</a:t>
            </a:r>
            <a:r>
              <a:rPr kumimoji="0" lang="en-US" altLang="zh-TW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≤ 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x &lt; 2R,</a:t>
            </a:r>
            <a:endParaRPr kumimoji="0" lang="zh-TW" altLang="en-US" sz="1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1"/>
              <p:cNvSpPr txBox="1"/>
              <p:nvPr/>
            </p:nvSpPr>
            <p:spPr>
              <a:xfrm>
                <a:off x="6242805" y="3252630"/>
                <a:ext cx="1490986" cy="43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805" y="3252630"/>
                <a:ext cx="1490986" cy="439864"/>
              </a:xfrm>
              <a:prstGeom prst="rect">
                <a:avLst/>
              </a:prstGeom>
              <a:blipFill>
                <a:blip r:embed="rId3"/>
                <a:stretch>
                  <a:fillRect l="-5306" t="-2778" r="-22041" b="-1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2"/>
          <p:cNvSpPr txBox="1"/>
          <p:nvPr/>
        </p:nvSpPr>
        <p:spPr>
          <a:xfrm>
            <a:off x="5178608" y="3897095"/>
            <a:ext cx="359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the total E-field with 2R </a:t>
            </a:r>
            <a:r>
              <a:rPr kumimoji="0" lang="en-US" altLang="zh-TW" sz="1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≤ </a:t>
            </a:r>
            <a:r>
              <a: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x &lt; 3R,</a:t>
            </a:r>
            <a:endParaRPr kumimoji="0" lang="zh-TW" altLang="en-US" sz="1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3"/>
              <p:cNvSpPr txBox="1"/>
              <p:nvPr/>
            </p:nvSpPr>
            <p:spPr>
              <a:xfrm>
                <a:off x="5593088" y="4597137"/>
                <a:ext cx="2880597" cy="490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/>
                          <m:sup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kumimoji="0"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/>
                              <m:sup>
                                <m:r>
                                  <a:rPr kumimoji="0"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88" y="4597137"/>
                <a:ext cx="2880597" cy="490262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5"/>
              <p:cNvSpPr txBox="1"/>
              <p:nvPr/>
            </p:nvSpPr>
            <p:spPr>
              <a:xfrm>
                <a:off x="138231" y="436813"/>
                <a:ext cx="44552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For x&lt;2R,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Choose a cylindrical surface S</a:t>
                </a:r>
                <a:r>
                  <a:rPr kumimoji="0" lang="en-US" altLang="zh-TW" sz="1800" baseline="-250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with length </a:t>
                </a:r>
                <a14:m>
                  <m:oMath xmlns:m="http://schemas.openxmlformats.org/officeDocument/2006/math"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TW" sz="1800" baseline="-250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and apply Gauss’s law, i.e.</a:t>
                </a:r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31" y="436813"/>
                <a:ext cx="4455268" cy="923330"/>
              </a:xfrm>
              <a:prstGeom prst="rect">
                <a:avLst/>
              </a:prstGeom>
              <a:blipFill>
                <a:blip r:embed="rId5"/>
                <a:stretch>
                  <a:fillRect l="-1231" t="-3974" r="-958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2"/>
              <p:cNvSpPr txBox="1"/>
              <p:nvPr/>
            </p:nvSpPr>
            <p:spPr>
              <a:xfrm>
                <a:off x="264369" y="1312615"/>
                <a:ext cx="3308150" cy="433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)2</a:t>
                </a:r>
                <a14:m>
                  <m:oMath xmlns:m="http://schemas.openxmlformats.org/officeDocument/2006/math">
                    <m:r>
                      <a:rPr kumimoji="0" lang="zh-TW" altLang="en-US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TW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=0</a:t>
                </a:r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9" y="1312615"/>
                <a:ext cx="3308150" cy="433260"/>
              </a:xfrm>
              <a:prstGeom prst="rect">
                <a:avLst/>
              </a:prstGeom>
              <a:blipFill>
                <a:blip r:embed="rId6"/>
                <a:stretch>
                  <a:fillRect l="-2394" t="-118310" r="-1289" b="-1873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10"/>
              <p:cNvSpPr txBox="1"/>
              <p:nvPr/>
            </p:nvSpPr>
            <p:spPr>
              <a:xfrm>
                <a:off x="1450206" y="1852585"/>
                <a:ext cx="2185983" cy="358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l-GR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)=0, for 0</a:t>
                </a:r>
                <a14:m>
                  <m:oMath xmlns:m="http://schemas.openxmlformats.org/officeDocument/2006/math"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x&lt;2R</a:t>
                </a:r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06" y="1852585"/>
                <a:ext cx="2185983" cy="358368"/>
              </a:xfrm>
              <a:prstGeom prst="rect">
                <a:avLst/>
              </a:prstGeom>
              <a:blipFill>
                <a:blip r:embed="rId7"/>
                <a:stretch>
                  <a:fillRect l="-11453" t="-61017" r="-1676" b="-779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111"/>
              <p:cNvSpPr txBox="1"/>
              <p:nvPr/>
            </p:nvSpPr>
            <p:spPr>
              <a:xfrm>
                <a:off x="258267" y="1874565"/>
                <a:ext cx="995657" cy="358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l-GR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)=0</a:t>
                </a:r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7" y="1874565"/>
                <a:ext cx="995657" cy="358368"/>
              </a:xfrm>
              <a:prstGeom prst="rect">
                <a:avLst/>
              </a:prstGeom>
              <a:blipFill>
                <a:blip r:embed="rId8"/>
                <a:stretch>
                  <a:fillRect l="-24390" t="-62069" r="-11585" b="-8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112"/>
              <p:cNvSpPr txBox="1"/>
              <p:nvPr/>
            </p:nvSpPr>
            <p:spPr>
              <a:xfrm>
                <a:off x="90505" y="2402209"/>
                <a:ext cx="45029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 smtClean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For 2R≤ 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0" lang="en-US" altLang="zh-TW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2R,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Choose a cylindrical surface S</a:t>
                </a:r>
                <a:r>
                  <a:rPr kumimoji="0" lang="en-US" altLang="zh-TW" sz="1800" baseline="-250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with length </a:t>
                </a:r>
                <a14:m>
                  <m:oMath xmlns:m="http://schemas.openxmlformats.org/officeDocument/2006/math"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TW" sz="1800" baseline="-250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2.</a:t>
                </a:r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5" y="2402209"/>
                <a:ext cx="4502994" cy="646331"/>
              </a:xfrm>
              <a:prstGeom prst="rect">
                <a:avLst/>
              </a:prstGeom>
              <a:blipFill>
                <a:blip r:embed="rId9"/>
                <a:stretch>
                  <a:fillRect l="-1218"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13"/>
              <p:cNvSpPr txBox="1"/>
              <p:nvPr/>
            </p:nvSpPr>
            <p:spPr>
              <a:xfrm>
                <a:off x="172009" y="3139266"/>
                <a:ext cx="4206793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)2</a:t>
                </a:r>
                <a14:m>
                  <m:oMath xmlns:m="http://schemas.openxmlformats.org/officeDocument/2006/math">
                    <m:r>
                      <a:rPr kumimoji="0" lang="zh-TW" altLang="en-US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TW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zh-TW" altLang="en-US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𝜌𝜋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9" y="3139266"/>
                <a:ext cx="4206793" cy="472502"/>
              </a:xfrm>
              <a:prstGeom prst="rect">
                <a:avLst/>
              </a:prstGeom>
              <a:blipFill>
                <a:blip r:embed="rId10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14"/>
              <p:cNvSpPr txBox="1"/>
              <p:nvPr/>
            </p:nvSpPr>
            <p:spPr>
              <a:xfrm>
                <a:off x="222537" y="3793785"/>
                <a:ext cx="1806520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l-GR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zh-TW" altLang="en-US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kumimoji="0" lang="zh-TW" alt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37" y="3793785"/>
                <a:ext cx="1806520" cy="472502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15"/>
              <p:cNvSpPr txBox="1"/>
              <p:nvPr/>
            </p:nvSpPr>
            <p:spPr>
              <a:xfrm>
                <a:off x="258408" y="4433183"/>
                <a:ext cx="2012923" cy="490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kumimoji="0" lang="el-GR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acc>
                      <m:accPr>
                        <m:chr m:val="⃗"/>
                        <m:ctrlPr>
                          <a:rPr kumimoji="0" lang="el-GR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zh-TW" altLang="en-US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/>
                              <m:sup>
                                <m: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08" y="4433183"/>
                <a:ext cx="2012923" cy="490262"/>
              </a:xfrm>
              <a:prstGeom prst="rect">
                <a:avLst/>
              </a:prstGeom>
              <a:blipFill>
                <a:blip r:embed="rId12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170063" y="104994"/>
            <a:ext cx="288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for part (II):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4890895" y="236756"/>
            <a:ext cx="4045" cy="634392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032943" y="236756"/>
            <a:ext cx="4000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 for part (I) 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sum of results of part (II) and Part (III):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3497270" y="1780644"/>
            <a:ext cx="12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(4)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445001" y="4397274"/>
            <a:ext cx="129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(5)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271968" y="1411312"/>
            <a:ext cx="255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(1) +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178608" y="2823116"/>
            <a:ext cx="255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(2) +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178608" y="4206708"/>
            <a:ext cx="255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(3) +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112"/>
              <p:cNvSpPr txBox="1"/>
              <p:nvPr/>
            </p:nvSpPr>
            <p:spPr>
              <a:xfrm>
                <a:off x="154793" y="5098529"/>
                <a:ext cx="44387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TW" dirty="0" smtClean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For 3R&lt; 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x,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Choose a cylindrical surface S</a:t>
                </a:r>
                <a:r>
                  <a:rPr kumimoji="0" lang="en-US" altLang="zh-TW" sz="1800" baseline="-250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with length </a:t>
                </a:r>
                <a14:m>
                  <m:oMath xmlns:m="http://schemas.openxmlformats.org/officeDocument/2006/math"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TW" sz="1800" baseline="-250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3.</a:t>
                </a:r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3" y="5098529"/>
                <a:ext cx="4438706" cy="646331"/>
              </a:xfrm>
              <a:prstGeom prst="rect">
                <a:avLst/>
              </a:prstGeom>
              <a:blipFill>
                <a:blip r:embed="rId13"/>
                <a:stretch>
                  <a:fillRect l="-1097"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113"/>
              <p:cNvSpPr txBox="1"/>
              <p:nvPr/>
            </p:nvSpPr>
            <p:spPr>
              <a:xfrm>
                <a:off x="172009" y="5744860"/>
                <a:ext cx="4365747" cy="500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ctrlP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TW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0" lang="en-US" altLang="zh-TW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TW" sz="1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)2</a:t>
                </a:r>
                <a14:m>
                  <m:oMath xmlns:m="http://schemas.openxmlformats.org/officeDocument/2006/math">
                    <m:r>
                      <a:rPr kumimoji="0" lang="zh-TW" altLang="en-US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0" lang="en-US" altLang="zh-TW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zh-TW" altLang="en-US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𝜌𝜋</m:t>
                        </m:r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1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  <m:r>
                                  <a:rPr kumimoji="0" lang="en-US" altLang="zh-TW" sz="1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/>
                              <m:sup>
                                <m:r>
                                  <a:rPr kumimoji="0" lang="en-US" altLang="zh-TW" sz="1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09" y="5744860"/>
                <a:ext cx="4365747" cy="500971"/>
              </a:xfrm>
              <a:prstGeom prst="rect">
                <a:avLst/>
              </a:prstGeom>
              <a:blipFill>
                <a:blip r:embed="rId14"/>
                <a:stretch>
                  <a:fillRect b="-72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12"/>
          <p:cNvSpPr txBox="1"/>
          <p:nvPr/>
        </p:nvSpPr>
        <p:spPr>
          <a:xfrm>
            <a:off x="5160898" y="5364352"/>
            <a:ext cx="313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8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For the total E-field with 3R &lt; x,</a:t>
            </a:r>
            <a:endParaRPr kumimoji="0" lang="zh-TW" altLang="en-US" sz="18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3"/>
              <p:cNvSpPr txBox="1"/>
              <p:nvPr/>
            </p:nvSpPr>
            <p:spPr>
              <a:xfrm>
                <a:off x="5545036" y="6090416"/>
                <a:ext cx="2962286" cy="490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altLang="zh-TW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altLang="zh-TW" sz="1800" dirty="0" smtClean="0">
                    <a:solidFill>
                      <a:prstClr val="black"/>
                    </a:solidFill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/>
                          <m:sup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kumimoji="0" lang="en-US" altLang="zh-TW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zh-TW" altLang="en-US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kumimoji="0"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TW" sz="1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  <m:r>
                                  <a:rPr kumimoji="0" lang="en-US" altLang="zh-TW" sz="1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/>
                              <m:sup>
                                <m:r>
                                  <a:rPr kumimoji="0" lang="en-US" altLang="zh-TW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0" lang="en-US" altLang="zh-TW" sz="1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kumimoji="0" lang="en-US" altLang="zh-TW" sz="1800" dirty="0">
                            <a:solidFill>
                              <a:prstClr val="black"/>
                            </a:solidFill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kumimoji="0"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zh-TW" altLang="en-US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kumimoji="0" lang="en-US" altLang="zh-TW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acc>
                      <m:accPr>
                        <m:chr m:val="̂"/>
                        <m:ctrlP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0" lang="en-US" altLang="zh-TW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kumimoji="0" lang="zh-TW" altLang="en-US" sz="1800" dirty="0">
                  <a:solidFill>
                    <a:prstClr val="black"/>
                  </a:solidFill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036" y="6090416"/>
                <a:ext cx="2962286" cy="490262"/>
              </a:xfrm>
              <a:prstGeom prst="rect">
                <a:avLst/>
              </a:prstGeom>
              <a:blipFill>
                <a:blip r:embed="rId15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字方塊 47"/>
          <p:cNvSpPr txBox="1"/>
          <p:nvPr/>
        </p:nvSpPr>
        <p:spPr>
          <a:xfrm>
            <a:off x="5130556" y="5635051"/>
            <a:ext cx="255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(3) +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425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3935</TotalTime>
  <Words>683</Words>
  <Application>Microsoft Office PowerPoint</Application>
  <PresentationFormat>如螢幕大小 (4:3)</PresentationFormat>
  <Paragraphs>128</Paragraphs>
  <Slides>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Cambria Math</vt:lpstr>
      <vt:lpstr>Perpetua</vt:lpstr>
      <vt:lpstr>Symbol</vt:lpstr>
      <vt:lpstr>Times New Roman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林彥呈</dc:creator>
  <cp:lastModifiedBy>雲揚 沈</cp:lastModifiedBy>
  <cp:revision>115</cp:revision>
  <cp:lastPrinted>2017-02-20T03:14:48Z</cp:lastPrinted>
  <dcterms:created xsi:type="dcterms:W3CDTF">2017-01-20T15:19:57Z</dcterms:created>
  <dcterms:modified xsi:type="dcterms:W3CDTF">2019-03-17T13:47:07Z</dcterms:modified>
</cp:coreProperties>
</file>