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1" r:id="rId2"/>
    <p:sldId id="264" r:id="rId3"/>
    <p:sldId id="265" r:id="rId4"/>
    <p:sldId id="266" r:id="rId5"/>
    <p:sldId id="268" r:id="rId6"/>
    <p:sldId id="269" r:id="rId7"/>
    <p:sldId id="262" r:id="rId8"/>
    <p:sldId id="263" r:id="rId9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48" autoAdjust="0"/>
  </p:normalViewPr>
  <p:slideViewPr>
    <p:cSldViewPr snapToGrid="0">
      <p:cViewPr varScale="1">
        <p:scale>
          <a:sx n="83" d="100"/>
          <a:sy n="83" d="100"/>
        </p:scale>
        <p:origin x="156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26" Type="http://schemas.openxmlformats.org/officeDocument/2006/relationships/image" Target="../media/image46.wmf"/><Relationship Id="rId3" Type="http://schemas.openxmlformats.org/officeDocument/2006/relationships/image" Target="../media/image23.wmf"/><Relationship Id="rId21" Type="http://schemas.openxmlformats.org/officeDocument/2006/relationships/image" Target="../media/image41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5" Type="http://schemas.openxmlformats.org/officeDocument/2006/relationships/image" Target="../media/image45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20" Type="http://schemas.openxmlformats.org/officeDocument/2006/relationships/image" Target="../media/image40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24" Type="http://schemas.openxmlformats.org/officeDocument/2006/relationships/image" Target="../media/image44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23" Type="http://schemas.openxmlformats.org/officeDocument/2006/relationships/image" Target="../media/image43.wmf"/><Relationship Id="rId28" Type="http://schemas.openxmlformats.org/officeDocument/2006/relationships/image" Target="../media/image48.wmf"/><Relationship Id="rId10" Type="http://schemas.openxmlformats.org/officeDocument/2006/relationships/image" Target="../media/image30.wmf"/><Relationship Id="rId19" Type="http://schemas.openxmlformats.org/officeDocument/2006/relationships/image" Target="../media/image39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Relationship Id="rId22" Type="http://schemas.openxmlformats.org/officeDocument/2006/relationships/image" Target="../media/image42.wmf"/><Relationship Id="rId27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6.wmf"/><Relationship Id="rId1" Type="http://schemas.openxmlformats.org/officeDocument/2006/relationships/image" Target="../media/image26.wmf"/><Relationship Id="rId6" Type="http://schemas.openxmlformats.org/officeDocument/2006/relationships/image" Target="../media/image49.wmf"/><Relationship Id="rId11" Type="http://schemas.openxmlformats.org/officeDocument/2006/relationships/image" Target="../media/image63.wmf"/><Relationship Id="rId5" Type="http://schemas.openxmlformats.org/officeDocument/2006/relationships/image" Target="../media/image58.wmf"/><Relationship Id="rId10" Type="http://schemas.openxmlformats.org/officeDocument/2006/relationships/image" Target="../media/image62.wmf"/><Relationship Id="rId4" Type="http://schemas.openxmlformats.org/officeDocument/2006/relationships/image" Target="../media/image23.wmf"/><Relationship Id="rId9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8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809F-C46E-4981-A11A-81012A2B6EFB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9A955-E4D0-40B3-899D-87DA7168E1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95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45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0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5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16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4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7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8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5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5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3754-9490-40EA-AC3E-7F8252D97D0C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9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wmf"/><Relationship Id="rId26" Type="http://schemas.openxmlformats.org/officeDocument/2006/relationships/oleObject" Target="../embeddings/oleObject32.bin"/><Relationship Id="rId39" Type="http://schemas.openxmlformats.org/officeDocument/2006/relationships/image" Target="../media/image38.wmf"/><Relationship Id="rId21" Type="http://schemas.openxmlformats.org/officeDocument/2006/relationships/image" Target="../media/image29.wmf"/><Relationship Id="rId34" Type="http://schemas.openxmlformats.org/officeDocument/2006/relationships/oleObject" Target="../embeddings/oleObject36.bin"/><Relationship Id="rId42" Type="http://schemas.openxmlformats.org/officeDocument/2006/relationships/oleObject" Target="../embeddings/oleObject40.bin"/><Relationship Id="rId47" Type="http://schemas.openxmlformats.org/officeDocument/2006/relationships/image" Target="../media/image42.wmf"/><Relationship Id="rId50" Type="http://schemas.openxmlformats.org/officeDocument/2006/relationships/oleObject" Target="../embeddings/oleObject44.bin"/><Relationship Id="rId55" Type="http://schemas.openxmlformats.org/officeDocument/2006/relationships/image" Target="../media/image46.wmf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9" Type="http://schemas.openxmlformats.org/officeDocument/2006/relationships/image" Target="../media/image33.wmf"/><Relationship Id="rId11" Type="http://schemas.openxmlformats.org/officeDocument/2006/relationships/oleObject" Target="../embeddings/oleObject24.bin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37" Type="http://schemas.openxmlformats.org/officeDocument/2006/relationships/image" Target="../media/image37.wmf"/><Relationship Id="rId40" Type="http://schemas.openxmlformats.org/officeDocument/2006/relationships/oleObject" Target="../embeddings/oleObject39.bin"/><Relationship Id="rId45" Type="http://schemas.openxmlformats.org/officeDocument/2006/relationships/image" Target="../media/image41.wmf"/><Relationship Id="rId53" Type="http://schemas.openxmlformats.org/officeDocument/2006/relationships/image" Target="../media/image45.wmf"/><Relationship Id="rId58" Type="http://schemas.openxmlformats.org/officeDocument/2006/relationships/oleObject" Target="../embeddings/oleObject48.bin"/><Relationship Id="rId5" Type="http://schemas.openxmlformats.org/officeDocument/2006/relationships/oleObject" Target="../embeddings/oleObject21.bin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36.wmf"/><Relationship Id="rId43" Type="http://schemas.openxmlformats.org/officeDocument/2006/relationships/image" Target="../media/image40.wmf"/><Relationship Id="rId48" Type="http://schemas.openxmlformats.org/officeDocument/2006/relationships/oleObject" Target="../embeddings/oleObject43.bin"/><Relationship Id="rId56" Type="http://schemas.openxmlformats.org/officeDocument/2006/relationships/oleObject" Target="../embeddings/oleObject47.bin"/><Relationship Id="rId8" Type="http://schemas.openxmlformats.org/officeDocument/2006/relationships/image" Target="../media/image23.wmf"/><Relationship Id="rId51" Type="http://schemas.openxmlformats.org/officeDocument/2006/relationships/image" Target="../media/image44.wmf"/><Relationship Id="rId3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7.bin"/><Relationship Id="rId25" Type="http://schemas.openxmlformats.org/officeDocument/2006/relationships/image" Target="../media/image31.wmf"/><Relationship Id="rId33" Type="http://schemas.openxmlformats.org/officeDocument/2006/relationships/image" Target="../media/image35.wmf"/><Relationship Id="rId38" Type="http://schemas.openxmlformats.org/officeDocument/2006/relationships/oleObject" Target="../embeddings/oleObject38.bin"/><Relationship Id="rId46" Type="http://schemas.openxmlformats.org/officeDocument/2006/relationships/oleObject" Target="../embeddings/oleObject42.bin"/><Relationship Id="rId59" Type="http://schemas.openxmlformats.org/officeDocument/2006/relationships/image" Target="../media/image48.wmf"/><Relationship Id="rId20" Type="http://schemas.openxmlformats.org/officeDocument/2006/relationships/oleObject" Target="../embeddings/oleObject29.bin"/><Relationship Id="rId41" Type="http://schemas.openxmlformats.org/officeDocument/2006/relationships/image" Target="../media/image39.wmf"/><Relationship Id="rId54" Type="http://schemas.openxmlformats.org/officeDocument/2006/relationships/oleObject" Target="../embeddings/oleObject4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5" Type="http://schemas.openxmlformats.org/officeDocument/2006/relationships/oleObject" Target="../embeddings/oleObject26.bin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33.bin"/><Relationship Id="rId36" Type="http://schemas.openxmlformats.org/officeDocument/2006/relationships/oleObject" Target="../embeddings/oleObject37.bin"/><Relationship Id="rId49" Type="http://schemas.openxmlformats.org/officeDocument/2006/relationships/image" Target="../media/image43.wmf"/><Relationship Id="rId57" Type="http://schemas.openxmlformats.org/officeDocument/2006/relationships/image" Target="../media/image47.wmf"/><Relationship Id="rId10" Type="http://schemas.openxmlformats.org/officeDocument/2006/relationships/image" Target="../media/image24.wmf"/><Relationship Id="rId31" Type="http://schemas.openxmlformats.org/officeDocument/2006/relationships/image" Target="../media/image34.wmf"/><Relationship Id="rId44" Type="http://schemas.openxmlformats.org/officeDocument/2006/relationships/oleObject" Target="../embeddings/oleObject41.bin"/><Relationship Id="rId52" Type="http://schemas.openxmlformats.org/officeDocument/2006/relationships/oleObject" Target="../embeddings/oleObject4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9.wmf"/><Relationship Id="rId22" Type="http://schemas.openxmlformats.org/officeDocument/2006/relationships/image" Target="../media/image6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89541" y="74670"/>
            <a:ext cx="2050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Due on 3/21/2019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-33051"/>
            <a:ext cx="615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Physics II:    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66CB7F-5621-4BE2-A0B3-090022FC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120" y="608058"/>
            <a:ext cx="1302625" cy="1518549"/>
          </a:xfrm>
          <a:prstGeom prst="rect">
            <a:avLst/>
          </a:prstGeom>
        </p:spPr>
      </p:pic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0" y="551724"/>
            <a:ext cx="791739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marL="88900" indent="-88900" eaLnBrk="1" hangingPunct="1">
              <a:lnSpc>
                <a:spcPts val="2400"/>
              </a:lnSpc>
            </a:pPr>
            <a:r>
              <a:rPr kumimoji="0" lang="en-US" altLang="zh-TW" b="0" dirty="0" smtClean="0">
                <a:solidFill>
                  <a:prstClr val="black"/>
                </a:solidFill>
                <a:latin typeface="Times New Roman" charset="0"/>
              </a:rPr>
              <a:t>1. (</a:t>
            </a:r>
            <a:r>
              <a:rPr lang="en-US" altLang="zh-TW" b="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prob</a:t>
            </a:r>
            <a:r>
              <a:rPr lang="en-US" altLang="zh-TW" b="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. 22-60) A very large thin plane has uniform surface charge density </a:t>
            </a:r>
            <a:r>
              <a:rPr lang="en-US" altLang="zh-TW" i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σ</a:t>
            </a:r>
            <a:r>
              <a:rPr lang="en-US" altLang="zh-TW" b="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. Touching it on the right </a:t>
            </a:r>
            <a:r>
              <a:rPr kumimoji="0" lang="en-US" altLang="zh-TW" b="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(see the </a:t>
            </a:r>
            <a:r>
              <a:rPr kumimoji="0" lang="en-US" altLang="zh-TW" b="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Fig. 1)</a:t>
            </a:r>
            <a:r>
              <a:rPr lang="en-US" altLang="zh-TW" b="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r>
              <a:rPr lang="en-US" altLang="zh-TW" b="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is a long wide slab of thickness d with uniform volume charge density   </a:t>
            </a:r>
            <a:r>
              <a:rPr lang="en-US" altLang="zh-TW" b="0" dirty="0">
                <a:solidFill>
                  <a:srgbClr val="FF0000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   </a:t>
            </a:r>
            <a:r>
              <a:rPr lang="en-US" altLang="zh-TW" b="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. </a:t>
            </a:r>
          </a:p>
          <a:p>
            <a:pPr marL="88900" indent="-88900" eaLnBrk="1" hangingPunct="1">
              <a:lnSpc>
                <a:spcPts val="2400"/>
              </a:lnSpc>
            </a:pPr>
            <a:r>
              <a:rPr lang="en-US" altLang="zh-TW" b="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 </a:t>
            </a:r>
            <a:r>
              <a:rPr lang="en-US" altLang="zh-TW" b="0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Determine </a:t>
            </a:r>
            <a:r>
              <a:rPr lang="en-US" altLang="zh-TW" b="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the electric field (a) to the left of the plane, (b) to the right of the slab, and (c) everywhere inside the slab.</a:t>
            </a:r>
            <a:endParaRPr kumimoji="0" lang="en-US" altLang="zh-TW" i="1" dirty="0">
              <a:solidFill>
                <a:prstClr val="black"/>
              </a:solidFill>
              <a:latin typeface="Times New Roman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103097" y="2623367"/>
            <a:ext cx="2040903" cy="2016224"/>
            <a:chOff x="6084168" y="1484784"/>
            <a:chExt cx="2448272" cy="2664296"/>
          </a:xfrm>
        </p:grpSpPr>
        <p:sp>
          <p:nvSpPr>
            <p:cNvPr id="9" name="矩形 8"/>
            <p:cNvSpPr/>
            <p:nvPr/>
          </p:nvSpPr>
          <p:spPr>
            <a:xfrm>
              <a:off x="6084168" y="1484784"/>
              <a:ext cx="2448272" cy="2664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  <a:latin typeface="Perpetua"/>
                <a:ea typeface="新細明體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160937" y="1568043"/>
              <a:ext cx="6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dirty="0" smtClean="0">
                  <a:solidFill>
                    <a:prstClr val="black"/>
                  </a:solidFill>
                  <a:latin typeface="Perpetua" pitchFamily="18" charset="0"/>
                  <a:ea typeface="新細明體" charset="-120"/>
                </a:rPr>
                <a:t>Fig. 2</a:t>
              </a:r>
              <a:endParaRPr kumimoji="1" lang="zh-TW" altLang="en-US" dirty="0">
                <a:solidFill>
                  <a:prstClr val="black"/>
                </a:solidFill>
                <a:latin typeface="Perpetua" pitchFamily="18" charset="0"/>
                <a:ea typeface="新細明體" charset="-12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6588224" y="2132856"/>
              <a:ext cx="1728192" cy="1872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  <a:latin typeface="Perpetua"/>
                <a:ea typeface="新細明體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6732240" y="2276872"/>
              <a:ext cx="1440160" cy="1584176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  <a:latin typeface="Perpetua"/>
                <a:ea typeface="新細明體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6876256" y="2420888"/>
              <a:ext cx="1152128" cy="129614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  <a:latin typeface="Perpetua"/>
                <a:ea typeface="新細明體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7092280" y="2708920"/>
              <a:ext cx="720080" cy="792088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  <a:latin typeface="Perpetua"/>
                <a:ea typeface="新細明體"/>
              </a:endParaRP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V="1">
              <a:off x="7452320" y="1772816"/>
              <a:ext cx="0" cy="129614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V="1">
              <a:off x="7812360" y="1916832"/>
              <a:ext cx="0" cy="115212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 flipV="1">
              <a:off x="8028384" y="1772816"/>
              <a:ext cx="0" cy="129614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 flipV="1">
              <a:off x="8172400" y="2060848"/>
              <a:ext cx="0" cy="100811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8316416" y="1772816"/>
              <a:ext cx="0" cy="129614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Object 2"/>
            <p:cNvGraphicFramePr>
              <a:graphicFrameLocks noChangeAspect="1"/>
            </p:cNvGraphicFramePr>
            <p:nvPr/>
          </p:nvGraphicFramePr>
          <p:xfrm>
            <a:off x="7236296" y="1484784"/>
            <a:ext cx="457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4" name="Equation" r:id="rId4" imgW="342603" imgH="177646" progId="Equation.DSMT4">
                    <p:embed/>
                  </p:oleObj>
                </mc:Choice>
                <mc:Fallback>
                  <p:oleObj name="Equation" r:id="rId4" imgW="342603" imgH="177646" progId="Equation.DSMT4">
                    <p:embed/>
                    <p:pic>
                      <p:nvPicPr>
                        <p:cNvPr id="1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296" y="1484784"/>
                          <a:ext cx="4572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6342826"/>
                </p:ext>
              </p:extLst>
            </p:nvPr>
          </p:nvGraphicFramePr>
          <p:xfrm>
            <a:off x="7690279" y="1677201"/>
            <a:ext cx="268134" cy="229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5" name="Equation" r:id="rId6" imgW="203040" imgH="177480" progId="Equation.DSMT4">
                    <p:embed/>
                  </p:oleObj>
                </mc:Choice>
                <mc:Fallback>
                  <p:oleObj name="Equation" r:id="rId6" imgW="203040" imgH="177480" progId="Equation.DSMT4">
                    <p:embed/>
                    <p:pic>
                      <p:nvPicPr>
                        <p:cNvPr id="1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0279" y="1677201"/>
                          <a:ext cx="268134" cy="2294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427357"/>
                </p:ext>
              </p:extLst>
            </p:nvPr>
          </p:nvGraphicFramePr>
          <p:xfrm>
            <a:off x="7905750" y="1497013"/>
            <a:ext cx="269875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6" name="Equation" r:id="rId8" imgW="203040" imgH="177480" progId="Equation.DSMT4">
                    <p:embed/>
                  </p:oleObj>
                </mc:Choice>
                <mc:Fallback>
                  <p:oleObj name="Equation" r:id="rId8" imgW="203040" imgH="177480" progId="Equation.DSMT4">
                    <p:embed/>
                    <p:pic>
                      <p:nvPicPr>
                        <p:cNvPr id="1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5750" y="1497013"/>
                          <a:ext cx="269875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9226841"/>
                </p:ext>
              </p:extLst>
            </p:nvPr>
          </p:nvGraphicFramePr>
          <p:xfrm>
            <a:off x="8051800" y="1820863"/>
            <a:ext cx="268288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7" name="Equation" r:id="rId10" imgW="203040" imgH="177480" progId="Equation.DSMT4">
                    <p:embed/>
                  </p:oleObj>
                </mc:Choice>
                <mc:Fallback>
                  <p:oleObj name="Equation" r:id="rId10" imgW="203040" imgH="177480" progId="Equation.DSMT4">
                    <p:embed/>
                    <p:pic>
                      <p:nvPicPr>
                        <p:cNvPr id="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1800" y="1820863"/>
                          <a:ext cx="268288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0121463"/>
                </p:ext>
              </p:extLst>
            </p:nvPr>
          </p:nvGraphicFramePr>
          <p:xfrm>
            <a:off x="8194675" y="1497013"/>
            <a:ext cx="268288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8" name="Equation" r:id="rId12" imgW="203040" imgH="177480" progId="Equation.DSMT4">
                    <p:embed/>
                  </p:oleObj>
                </mc:Choice>
                <mc:Fallback>
                  <p:oleObj name="Equation" r:id="rId12" imgW="203040" imgH="177480" progId="Equation.DSMT4">
                    <p:embed/>
                    <p:pic>
                      <p:nvPicPr>
                        <p:cNvPr id="2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4675" y="1497013"/>
                          <a:ext cx="268288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直線單箭頭接點 24"/>
            <p:cNvCxnSpPr>
              <a:stCxn id="14" idx="2"/>
            </p:cNvCxnSpPr>
            <p:nvPr/>
          </p:nvCxnSpPr>
          <p:spPr>
            <a:xfrm flipH="1" flipV="1">
              <a:off x="6372200" y="2780928"/>
              <a:ext cx="720080" cy="32403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H="1" flipV="1">
              <a:off x="6660232" y="3969060"/>
              <a:ext cx="720080" cy="360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059493"/>
                </p:ext>
              </p:extLst>
            </p:nvPr>
          </p:nvGraphicFramePr>
          <p:xfrm>
            <a:off x="6238968" y="2483006"/>
            <a:ext cx="320368" cy="262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" name="Equation" r:id="rId14" imgW="241200" imgH="203040" progId="Equation.DSMT4">
                    <p:embed/>
                  </p:oleObj>
                </mc:Choice>
                <mc:Fallback>
                  <p:oleObj name="Equation" r:id="rId14" imgW="241200" imgH="203040" progId="Equation.DSMT4">
                    <p:embed/>
                    <p:pic>
                      <p:nvPicPr>
                        <p:cNvPr id="2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8968" y="2483006"/>
                          <a:ext cx="320368" cy="262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963213"/>
                </p:ext>
              </p:extLst>
            </p:nvPr>
          </p:nvGraphicFramePr>
          <p:xfrm>
            <a:off x="6170549" y="3815614"/>
            <a:ext cx="416129" cy="260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0" name="Equation" r:id="rId16" imgW="317160" imgH="203040" progId="Equation.DSMT4">
                    <p:embed/>
                  </p:oleObj>
                </mc:Choice>
                <mc:Fallback>
                  <p:oleObj name="Equation" r:id="rId16" imgW="317160" imgH="203040" progId="Equation.DSMT4">
                    <p:embed/>
                    <p:pic>
                      <p:nvPicPr>
                        <p:cNvPr id="2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0549" y="3815614"/>
                          <a:ext cx="416129" cy="260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文字方塊 28"/>
          <p:cNvSpPr txBox="1"/>
          <p:nvPr/>
        </p:nvSpPr>
        <p:spPr>
          <a:xfrm>
            <a:off x="-51348" y="2187741"/>
            <a:ext cx="698335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2. A </a:t>
            </a:r>
            <a:r>
              <a:rPr kumimoji="1" lang="en-US" altLang="zh-TW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spherical</a:t>
            </a: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structure consists of four </a:t>
            </a:r>
            <a:r>
              <a:rPr kumimoji="1" lang="en-US" altLang="zh-TW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concentric spherical shells </a:t>
            </a: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have radii 2a, 3a,4a, and 5a (  Fig. 2 ).  The most inner </a:t>
            </a:r>
            <a:r>
              <a:rPr kumimoji="1" lang="en-US" altLang="zh-TW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spherical shell</a:t>
            </a: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(r =2a) carries total charge +2Q and the outer most </a:t>
            </a:r>
            <a:r>
              <a:rPr kumimoji="1" lang="en-US" altLang="zh-TW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shell</a:t>
            </a: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(r =5a) carries total charge -2Q. Divide the system into regions: A:  </a:t>
            </a:r>
            <a:r>
              <a:rPr kumimoji="1" lang="pt-BR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r &lt; 2a, B: 2a&lt;r&lt;3a, C:3a&lt;r&lt;4a, D: 4a&lt;r&lt;5a, E: r =5a  </a:t>
            </a: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(infinitely thin shell). The regions A, C, and E are conductors and other regions are empty.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LcParenBoth"/>
            </a:pP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Draw the </a:t>
            </a:r>
            <a:r>
              <a:rPr kumimoji="1" lang="en-US" altLang="zh-TW" sz="17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Guassian</a:t>
            </a: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surfaces and calculate the electric fields (both the direction and magnitude) and electric potential in each region. (let  V = 0 at r =  ∞)</a:t>
            </a:r>
          </a:p>
          <a:p>
            <a:pPr marL="176213" indent="-176213" fontAlgn="base">
              <a:spcBef>
                <a:spcPct val="0"/>
              </a:spcBef>
              <a:spcAft>
                <a:spcPct val="0"/>
              </a:spcAft>
              <a:buFontTx/>
              <a:buAutoNum type="alphaLcParenBoth"/>
            </a:pPr>
            <a:r>
              <a:rPr kumimoji="1" lang="en-US" altLang="zh-TW" sz="17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Now, we connect region C and E with a wire. Once the system equilibrated,  find the electric field and potential for each region in this case.</a:t>
            </a:r>
            <a:endParaRPr kumimoji="1" lang="zh-TW" altLang="en-US" sz="1700" dirty="0">
              <a:solidFill>
                <a:prstClr val="black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725" y="5279038"/>
            <a:ext cx="7228415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2000"/>
              </a:lnSpc>
            </a:pP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>3. </a:t>
            </a:r>
            <a:r>
              <a:rPr lang="en-US" altLang="zh-TW" sz="1800" dirty="0">
                <a:solidFill>
                  <a:schemeClr val="tx1"/>
                </a:solidFill>
                <a:cs typeface="Times New Roman" pitchFamily="18" charset="0"/>
              </a:rPr>
              <a:t>There is charged sphere with charge </a:t>
            </a: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>density                     , and radius </a:t>
            </a:r>
            <a:r>
              <a:rPr lang="en-US" altLang="zh-TW" sz="1800" b="1" i="1" dirty="0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>, as shown in Fig. 3. </a:t>
            </a:r>
            <a:endParaRPr lang="en-US" altLang="zh-TW" sz="1800" dirty="0">
              <a:solidFill>
                <a:schemeClr val="tx1"/>
              </a:solidFill>
              <a:cs typeface="Times New Roman" pitchFamily="18" charset="0"/>
            </a:endParaRPr>
          </a:p>
          <a:p>
            <a:pPr marL="361950" indent="-361950">
              <a:lnSpc>
                <a:spcPts val="2000"/>
              </a:lnSpc>
            </a:pPr>
            <a:r>
              <a:rPr lang="en-US" altLang="zh-TW" sz="1800" dirty="0">
                <a:solidFill>
                  <a:schemeClr val="tx1"/>
                </a:solidFill>
                <a:cs typeface="Times New Roman" pitchFamily="18" charset="0"/>
              </a:rPr>
              <a:t>    (</a:t>
            </a: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>A) What </a:t>
            </a:r>
            <a:r>
              <a:rPr lang="en-US" altLang="zh-TW" sz="1800" dirty="0">
                <a:solidFill>
                  <a:schemeClr val="tx1"/>
                </a:solidFill>
                <a:cs typeface="Times New Roman" pitchFamily="18" charset="0"/>
              </a:rPr>
              <a:t>is total </a:t>
            </a: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>charge of the sphere?</a:t>
            </a:r>
            <a:endParaRPr lang="en-US" altLang="zh-TW" sz="1800" dirty="0">
              <a:solidFill>
                <a:schemeClr val="tx1"/>
              </a:solidFill>
              <a:cs typeface="Times New Roman" pitchFamily="18" charset="0"/>
            </a:endParaRPr>
          </a:p>
          <a:p>
            <a:pPr marL="361950" indent="-361950">
              <a:lnSpc>
                <a:spcPts val="2000"/>
              </a:lnSpc>
            </a:pPr>
            <a:r>
              <a:rPr lang="en-US" altLang="zh-TW" sz="1800" dirty="0">
                <a:solidFill>
                  <a:schemeClr val="tx1"/>
                </a:solidFill>
                <a:cs typeface="Times New Roman" pitchFamily="18" charset="0"/>
              </a:rPr>
              <a:t>    (B</a:t>
            </a: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>) Find the </a:t>
            </a:r>
            <a:r>
              <a:rPr lang="en-US" altLang="zh-TW" sz="1800" dirty="0">
                <a:solidFill>
                  <a:schemeClr val="tx1"/>
                </a:solidFill>
                <a:cs typeface="Times New Roman" pitchFamily="18" charset="0"/>
              </a:rPr>
              <a:t>electric </a:t>
            </a: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>field, magnitude and direction, for </a:t>
            </a:r>
            <a:r>
              <a:rPr lang="en-US" altLang="zh-TW" sz="1800" b="1" i="1" dirty="0" smtClean="0">
                <a:solidFill>
                  <a:schemeClr val="tx1"/>
                </a:solidFill>
                <a:cs typeface="Times New Roman" pitchFamily="18" charset="0"/>
              </a:rPr>
              <a:t>r &gt; R  </a:t>
            </a: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>and </a:t>
            </a:r>
            <a:r>
              <a:rPr lang="en-US" altLang="zh-TW" sz="1800" b="1" i="1" dirty="0" smtClean="0">
                <a:solidFill>
                  <a:schemeClr val="tx1"/>
                </a:solidFill>
                <a:cs typeface="Times New Roman" pitchFamily="18" charset="0"/>
              </a:rPr>
              <a:t>r &lt; R</a:t>
            </a:r>
            <a:r>
              <a:rPr lang="en-US" altLang="zh-TW" sz="1800" dirty="0" smtClean="0">
                <a:solidFill>
                  <a:schemeClr val="tx1"/>
                </a:solidFill>
                <a:cs typeface="Times New Roman" pitchFamily="18" charset="0"/>
              </a:rPr>
              <a:t>. </a:t>
            </a:r>
          </a:p>
          <a:p>
            <a:pPr marL="361950" indent="-361950">
              <a:lnSpc>
                <a:spcPts val="2000"/>
              </a:lnSpc>
            </a:pPr>
            <a:r>
              <a:rPr lang="en-US" altLang="zh-TW" dirty="0">
                <a:cs typeface="Times New Roman" pitchFamily="18" charset="0"/>
              </a:rPr>
              <a:t> </a:t>
            </a:r>
            <a:r>
              <a:rPr lang="en-US" altLang="zh-TW" dirty="0" smtClean="0">
                <a:cs typeface="Times New Roman" pitchFamily="18" charset="0"/>
              </a:rPr>
              <a:t>   (C) Find the electric potential </a:t>
            </a:r>
            <a:r>
              <a:rPr lang="en-US" altLang="zh-TW" dirty="0">
                <a:cs typeface="Times New Roman" pitchFamily="18" charset="0"/>
              </a:rPr>
              <a:t>for </a:t>
            </a:r>
            <a:r>
              <a:rPr lang="en-US" altLang="zh-TW" b="1" i="1" dirty="0">
                <a:cs typeface="Times New Roman" pitchFamily="18" charset="0"/>
              </a:rPr>
              <a:t>r &gt; R  </a:t>
            </a:r>
            <a:r>
              <a:rPr lang="en-US" altLang="zh-TW" dirty="0">
                <a:cs typeface="Times New Roman" pitchFamily="18" charset="0"/>
              </a:rPr>
              <a:t>and </a:t>
            </a:r>
            <a:r>
              <a:rPr lang="en-US" altLang="zh-TW" b="1" i="1" dirty="0">
                <a:cs typeface="Times New Roman" pitchFamily="18" charset="0"/>
              </a:rPr>
              <a:t>r &lt; R</a:t>
            </a:r>
            <a:r>
              <a:rPr lang="en-US" altLang="zh-TW" dirty="0">
                <a:cs typeface="Times New Roman" pitchFamily="18" charset="0"/>
              </a:rPr>
              <a:t>. </a:t>
            </a:r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(let  V = 0 at r =  ∞)</a:t>
            </a:r>
            <a:r>
              <a:rPr lang="en-US" altLang="zh-TW" dirty="0" smtClean="0">
                <a:solidFill>
                  <a:srgbClr val="FF0000"/>
                </a:solidFill>
                <a:cs typeface="Times New Roman" pitchFamily="18" charset="0"/>
              </a:rPr>
              <a:t>  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7458120" y="5177380"/>
            <a:ext cx="1035702" cy="1001847"/>
          </a:xfrm>
          <a:prstGeom prst="ellipse">
            <a:avLst/>
          </a:prstGeom>
          <a:pattFill prst="dash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單箭頭接點 60"/>
          <p:cNvCxnSpPr>
            <a:endCxn id="60" idx="3"/>
          </p:cNvCxnSpPr>
          <p:nvPr/>
        </p:nvCxnSpPr>
        <p:spPr>
          <a:xfrm flipH="1">
            <a:off x="7609795" y="5742954"/>
            <a:ext cx="428702" cy="289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667576" y="5664607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i="1" dirty="0" smtClean="0">
                <a:solidFill>
                  <a:schemeClr val="tx1"/>
                </a:solidFill>
                <a:cs typeface="Times New Roman" pitchFamily="18" charset="0"/>
              </a:rPr>
              <a:t>R</a:t>
            </a:r>
            <a:endParaRPr lang="zh-TW" altLang="en-US" sz="1400" dirty="0"/>
          </a:p>
        </p:txBody>
      </p:sp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8469262" y="5868624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kumimoji="0" lang="en-US" altLang="zh-TW" sz="1800" dirty="0">
                <a:latin typeface="Times New Roman" charset="0"/>
              </a:rPr>
              <a:t>Fig. </a:t>
            </a:r>
            <a:r>
              <a:rPr kumimoji="0" lang="en-US" altLang="zh-TW" sz="1800" dirty="0" smtClean="0">
                <a:latin typeface="Times New Roman" charset="0"/>
              </a:rPr>
              <a:t>3</a:t>
            </a:r>
            <a:endParaRPr kumimoji="0" lang="en-US" altLang="zh-TW" sz="1800" dirty="0">
              <a:latin typeface="Times New Roman" charset="0"/>
            </a:endParaRPr>
          </a:p>
        </p:txBody>
      </p:sp>
      <p:graphicFrame>
        <p:nvGraphicFramePr>
          <p:cNvPr id="64" name="物件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02286"/>
              </p:ext>
            </p:extLst>
          </p:nvPr>
        </p:nvGraphicFramePr>
        <p:xfrm>
          <a:off x="4403066" y="5292524"/>
          <a:ext cx="12207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1" name="Equation" r:id="rId18" imgW="774360" imgH="228600" progId="Equation.DSMT4">
                  <p:embed/>
                </p:oleObj>
              </mc:Choice>
              <mc:Fallback>
                <p:oleObj name="Equation" r:id="rId18" imgW="774360" imgH="2286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03066" y="5292524"/>
                        <a:ext cx="1220787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5"/>
          <p:cNvSpPr txBox="1">
            <a:spLocks noChangeArrowheads="1"/>
          </p:cNvSpPr>
          <p:nvPr/>
        </p:nvSpPr>
        <p:spPr bwMode="auto">
          <a:xfrm>
            <a:off x="7232644" y="1847797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9pPr>
          </a:lstStyle>
          <a:p>
            <a:pPr eaLnBrk="1" hangingPunct="1"/>
            <a:r>
              <a:rPr kumimoji="0" lang="en-US" altLang="zh-TW" sz="1800" dirty="0">
                <a:latin typeface="Times New Roman" charset="0"/>
              </a:rPr>
              <a:t>Fig. </a:t>
            </a:r>
            <a:r>
              <a:rPr kumimoji="0" lang="en-US" altLang="zh-TW" sz="1800" dirty="0" smtClean="0">
                <a:latin typeface="Times New Roman" charset="0"/>
              </a:rPr>
              <a:t>1</a:t>
            </a:r>
            <a:endParaRPr kumimoji="0" lang="en-US" altLang="zh-TW" sz="1800" dirty="0">
              <a:latin typeface="Times New Roman" charset="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8063522" y="608058"/>
            <a:ext cx="0" cy="14631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84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81087"/>
              </p:ext>
            </p:extLst>
          </p:nvPr>
        </p:nvGraphicFramePr>
        <p:xfrm>
          <a:off x="891971" y="3646540"/>
          <a:ext cx="2151539" cy="181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3" imgW="1447560" imgH="1307880" progId="Equation.DSMT4">
                  <p:embed/>
                </p:oleObj>
              </mc:Choice>
              <mc:Fallback>
                <p:oleObj name="Equation" r:id="rId3" imgW="1447560" imgH="130788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971" y="3646540"/>
                        <a:ext cx="2151539" cy="1817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3D59150-7048-4350-A3CB-401C51CC5BD4}"/>
              </a:ext>
            </a:extLst>
          </p:cNvPr>
          <p:cNvSpPr/>
          <p:nvPr/>
        </p:nvSpPr>
        <p:spPr>
          <a:xfrm>
            <a:off x="111338" y="111353"/>
            <a:ext cx="500377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1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altLang="zh-TW" sz="21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HW4.1 </a:t>
            </a:r>
            <a:r>
              <a:rPr lang="en-US" altLang="zh-TW" sz="21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把兩個東西拆開來分析，令</a:t>
            </a:r>
            <a:r>
              <a:rPr lang="en-US" altLang="zh-TW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slab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中心為</a:t>
            </a:r>
            <a:r>
              <a:rPr lang="en-US" altLang="zh-TW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軸</a:t>
            </a:r>
            <a:endParaRPr lang="en-US" altLang="zh-TW" sz="21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86832" y="2110976"/>
            <a:ext cx="732233" cy="119717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26902"/>
              </p:ext>
            </p:extLst>
          </p:nvPr>
        </p:nvGraphicFramePr>
        <p:xfrm>
          <a:off x="3547659" y="3789759"/>
          <a:ext cx="2402681" cy="20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5" imgW="1447560" imgH="1307880" progId="Equation.DSMT4">
                  <p:embed/>
                </p:oleObj>
              </mc:Choice>
              <mc:Fallback>
                <p:oleObj name="Equation" r:id="rId5" imgW="1447560" imgH="130788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659" y="3789759"/>
                        <a:ext cx="2402681" cy="203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00807"/>
              </p:ext>
            </p:extLst>
          </p:nvPr>
        </p:nvGraphicFramePr>
        <p:xfrm>
          <a:off x="6588314" y="3735745"/>
          <a:ext cx="2402681" cy="20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7" imgW="1447560" imgH="1307880" progId="Equation.DSMT4">
                  <p:embed/>
                </p:oleObj>
              </mc:Choice>
              <mc:Fallback>
                <p:oleObj name="Equation" r:id="rId7" imgW="1447560" imgH="1307880" progId="Equation.DSMT4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314" y="3735745"/>
                        <a:ext cx="2402681" cy="2030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382884" y="2110975"/>
            <a:ext cx="732233" cy="119717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7" name="群組 26"/>
          <p:cNvGrpSpPr/>
          <p:nvPr/>
        </p:nvGrpSpPr>
        <p:grpSpPr>
          <a:xfrm>
            <a:off x="1328145" y="1697297"/>
            <a:ext cx="871732" cy="1610851"/>
            <a:chOff x="1880923" y="1252329"/>
            <a:chExt cx="1162309" cy="2147801"/>
          </a:xfrm>
        </p:grpSpPr>
        <p:sp>
          <p:nvSpPr>
            <p:cNvPr id="2" name="矩形 1"/>
            <p:cNvSpPr/>
            <p:nvPr/>
          </p:nvSpPr>
          <p:spPr>
            <a:xfrm>
              <a:off x="2454938" y="1803899"/>
              <a:ext cx="85724" cy="15962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17" name="弧形 16"/>
            <p:cNvSpPr/>
            <p:nvPr/>
          </p:nvSpPr>
          <p:spPr>
            <a:xfrm rot="3969785">
              <a:off x="1564820" y="1780883"/>
              <a:ext cx="2006965" cy="949858"/>
            </a:xfrm>
            <a:prstGeom prst="arc">
              <a:avLst/>
            </a:prstGeom>
            <a:ln w="762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350" dirty="0"/>
            </a:p>
          </p:txBody>
        </p:sp>
        <p:sp>
          <p:nvSpPr>
            <p:cNvPr id="19" name="橢圓 18"/>
            <p:cNvSpPr/>
            <p:nvPr/>
          </p:nvSpPr>
          <p:spPr>
            <a:xfrm rot="16200000">
              <a:off x="1472960" y="2375080"/>
              <a:ext cx="1181686" cy="365759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20" name="直線接點 19"/>
            <p:cNvCxnSpPr>
              <a:endCxn id="19" idx="2"/>
            </p:cNvCxnSpPr>
            <p:nvPr/>
          </p:nvCxnSpPr>
          <p:spPr>
            <a:xfrm flipH="1">
              <a:off x="2063804" y="3148803"/>
              <a:ext cx="953716" cy="0"/>
            </a:xfrm>
            <a:prstGeom prst="line">
              <a:avLst/>
            </a:prstGeom>
            <a:ln w="762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7" idx="0"/>
            </p:cNvCxnSpPr>
            <p:nvPr/>
          </p:nvCxnSpPr>
          <p:spPr>
            <a:xfrm flipH="1" flipV="1">
              <a:off x="1971437" y="1997283"/>
              <a:ext cx="1031283" cy="66593"/>
            </a:xfrm>
            <a:prstGeom prst="line">
              <a:avLst/>
            </a:prstGeom>
            <a:ln w="7620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單箭頭接點 27"/>
          <p:cNvCxnSpPr/>
          <p:nvPr/>
        </p:nvCxnSpPr>
        <p:spPr>
          <a:xfrm flipV="1">
            <a:off x="4749000" y="1717842"/>
            <a:ext cx="18959" cy="1768309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7770696" y="1717842"/>
            <a:ext cx="18959" cy="1768309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057485" y="2341648"/>
            <a:ext cx="1383030" cy="669743"/>
          </a:xfrm>
          <a:prstGeom prst="rect">
            <a:avLst/>
          </a:prstGeom>
          <a:noFill/>
          <a:ln w="762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>
              <a:solidFill>
                <a:srgbClr val="0070C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623672" y="2305958"/>
            <a:ext cx="288872" cy="669743"/>
          </a:xfrm>
          <a:prstGeom prst="rect">
            <a:avLst/>
          </a:prstGeom>
          <a:noFill/>
          <a:ln w="762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386386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75534"/>
              </p:ext>
            </p:extLst>
          </p:nvPr>
        </p:nvGraphicFramePr>
        <p:xfrm>
          <a:off x="2361608" y="1196578"/>
          <a:ext cx="1306115" cy="6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Equation" r:id="rId3" imgW="787320" imgH="444240" progId="Equation.DSMT4">
                  <p:embed/>
                </p:oleObj>
              </mc:Choice>
              <mc:Fallback>
                <p:oleObj name="Equation" r:id="rId3" imgW="787320" imgH="4442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608" y="1196578"/>
                        <a:ext cx="1306115" cy="689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318399" y="942973"/>
            <a:ext cx="64293" cy="11971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" name="矩形 6"/>
          <p:cNvSpPr/>
          <p:nvPr/>
        </p:nvSpPr>
        <p:spPr>
          <a:xfrm>
            <a:off x="4382692" y="2140147"/>
            <a:ext cx="732233" cy="119717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2901"/>
              </p:ext>
            </p:extLst>
          </p:nvPr>
        </p:nvGraphicFramePr>
        <p:xfrm>
          <a:off x="4137422" y="3383041"/>
          <a:ext cx="1222772" cy="6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name="Equation" r:id="rId5" imgW="736560" imgH="444240" progId="Equation.DSMT4">
                  <p:embed/>
                </p:oleObj>
              </mc:Choice>
              <mc:Fallback>
                <p:oleObj name="Equation" r:id="rId5" imgW="736560" imgH="444240" progId="Equation.DSMT4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422" y="3383041"/>
                        <a:ext cx="1222772" cy="689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961312"/>
              </p:ext>
            </p:extLst>
          </p:nvPr>
        </p:nvGraphicFramePr>
        <p:xfrm>
          <a:off x="5033368" y="1196578"/>
          <a:ext cx="1116806" cy="6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Equation" r:id="rId7" imgW="672840" imgH="444240" progId="Equation.DSMT4">
                  <p:embed/>
                </p:oleObj>
              </mc:Choice>
              <mc:Fallback>
                <p:oleObj name="Equation" r:id="rId7" imgW="672840" imgH="44424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368" y="1196578"/>
                        <a:ext cx="1116806" cy="689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02514"/>
              </p:ext>
            </p:extLst>
          </p:nvPr>
        </p:nvGraphicFramePr>
        <p:xfrm>
          <a:off x="5817394" y="2394046"/>
          <a:ext cx="1201341" cy="6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Equation" r:id="rId9" imgW="723600" imgH="444240" progId="Equation.DSMT4">
                  <p:embed/>
                </p:oleObj>
              </mc:Choice>
              <mc:Fallback>
                <p:oleObj name="Equation" r:id="rId9" imgW="723600" imgH="44424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394" y="2394046"/>
                        <a:ext cx="1201341" cy="689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980370"/>
              </p:ext>
            </p:extLst>
          </p:nvPr>
        </p:nvGraphicFramePr>
        <p:xfrm>
          <a:off x="2062163" y="2393751"/>
          <a:ext cx="1390650" cy="689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Equation" r:id="rId11" imgW="838080" imgH="444240" progId="Equation.DSMT4">
                  <p:embed/>
                </p:oleObj>
              </mc:Choice>
              <mc:Fallback>
                <p:oleObj name="Equation" r:id="rId11" imgW="838080" imgH="44424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393751"/>
                        <a:ext cx="1390650" cy="689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66664"/>
              </p:ext>
            </p:extLst>
          </p:nvPr>
        </p:nvGraphicFramePr>
        <p:xfrm>
          <a:off x="408384" y="4582716"/>
          <a:ext cx="2170510" cy="141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Equation" r:id="rId13" imgW="1307880" imgH="914400" progId="Equation.DSMT4">
                  <p:embed/>
                </p:oleObj>
              </mc:Choice>
              <mc:Fallback>
                <p:oleObj name="Equation" r:id="rId13" imgW="1307880" imgH="91440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84" y="4582716"/>
                        <a:ext cx="2170510" cy="1418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43565"/>
              </p:ext>
            </p:extLst>
          </p:nvPr>
        </p:nvGraphicFramePr>
        <p:xfrm>
          <a:off x="3618905" y="4507700"/>
          <a:ext cx="2022872" cy="1418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Equation" r:id="rId15" imgW="1218960" imgH="914400" progId="Equation.DSMT4">
                  <p:embed/>
                </p:oleObj>
              </mc:Choice>
              <mc:Fallback>
                <p:oleObj name="Equation" r:id="rId15" imgW="1218960" imgH="91440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905" y="4507700"/>
                        <a:ext cx="2022872" cy="1418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390213"/>
              </p:ext>
            </p:extLst>
          </p:nvPr>
        </p:nvGraphicFramePr>
        <p:xfrm>
          <a:off x="6681790" y="4582716"/>
          <a:ext cx="2022872" cy="1418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Equation" r:id="rId17" imgW="1218960" imgH="914400" progId="Equation.DSMT4">
                  <p:embed/>
                </p:oleObj>
              </mc:Choice>
              <mc:Fallback>
                <p:oleObj name="Equation" r:id="rId17" imgW="1218960" imgH="914400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90" y="4582716"/>
                        <a:ext cx="2022872" cy="1418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單箭頭接點 16"/>
          <p:cNvCxnSpPr/>
          <p:nvPr/>
        </p:nvCxnSpPr>
        <p:spPr>
          <a:xfrm flipH="1" flipV="1">
            <a:off x="4724155" y="1854943"/>
            <a:ext cx="11051" cy="1554302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3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91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TW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US" altLang="zh-TW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HW4-2:</a:t>
            </a:r>
            <a:endParaRPr lang="en-US" altLang="zh-TW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4242466" y="1035667"/>
            <a:ext cx="4226894" cy="1215308"/>
            <a:chOff x="305398" y="116632"/>
            <a:chExt cx="5130698" cy="1797307"/>
          </a:xfrm>
        </p:grpSpPr>
        <p:graphicFrame>
          <p:nvGraphicFramePr>
            <p:cNvPr id="49" name="物件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62649"/>
                </p:ext>
              </p:extLst>
            </p:nvPr>
          </p:nvGraphicFramePr>
          <p:xfrm>
            <a:off x="305398" y="310183"/>
            <a:ext cx="3054350" cy="873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4" name="Equation" r:id="rId3" imgW="1371600" imgH="393480" progId="Equation.DSMT4">
                    <p:embed/>
                  </p:oleObj>
                </mc:Choice>
                <mc:Fallback>
                  <p:oleObj name="Equation" r:id="rId3" imgW="1371600" imgH="393480" progId="Equation.DSMT4">
                    <p:embed/>
                    <p:pic>
                      <p:nvPicPr>
                        <p:cNvPr id="2" name="物件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398" y="310183"/>
                          <a:ext cx="3054350" cy="873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物件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3460646"/>
                </p:ext>
              </p:extLst>
            </p:nvPr>
          </p:nvGraphicFramePr>
          <p:xfrm>
            <a:off x="3597771" y="116632"/>
            <a:ext cx="1838325" cy="957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5" name="Equation" r:id="rId5" imgW="825480" imgH="431640" progId="Equation.DSMT4">
                    <p:embed/>
                  </p:oleObj>
                </mc:Choice>
                <mc:Fallback>
                  <p:oleObj name="Equation" r:id="rId5" imgW="825480" imgH="431640" progId="Equation.DSMT4">
                    <p:embed/>
                    <p:pic>
                      <p:nvPicPr>
                        <p:cNvPr id="3" name="物件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771" y="116632"/>
                          <a:ext cx="1838325" cy="957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物件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9273280"/>
                </p:ext>
              </p:extLst>
            </p:nvPr>
          </p:nvGraphicFramePr>
          <p:xfrm>
            <a:off x="1206603" y="955087"/>
            <a:ext cx="2489200" cy="958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6" name="Equation" r:id="rId7" imgW="1117440" imgH="431640" progId="Equation.DSMT4">
                    <p:embed/>
                  </p:oleObj>
                </mc:Choice>
                <mc:Fallback>
                  <p:oleObj name="Equation" r:id="rId7" imgW="1117440" imgH="431640" progId="Equation.DSMT4">
                    <p:embed/>
                    <p:pic>
                      <p:nvPicPr>
                        <p:cNvPr id="8" name="物件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603" y="955087"/>
                          <a:ext cx="2489200" cy="958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物件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9002779"/>
                </p:ext>
              </p:extLst>
            </p:nvPr>
          </p:nvGraphicFramePr>
          <p:xfrm>
            <a:off x="3419872" y="609699"/>
            <a:ext cx="17145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7" name="Equation" r:id="rId9" imgW="76068" imgH="101424" progId="Equation.DSMT4">
                    <p:embed/>
                  </p:oleObj>
                </mc:Choice>
                <mc:Fallback>
                  <p:oleObj name="Equation" r:id="rId9" imgW="76068" imgH="101424" progId="Equation.DSMT4">
                    <p:embed/>
                    <p:pic>
                      <p:nvPicPr>
                        <p:cNvPr id="9" name="物件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609699"/>
                          <a:ext cx="171450" cy="227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群組 61"/>
          <p:cNvGrpSpPr/>
          <p:nvPr/>
        </p:nvGrpSpPr>
        <p:grpSpPr>
          <a:xfrm>
            <a:off x="4082196" y="2412849"/>
            <a:ext cx="3293308" cy="735140"/>
            <a:chOff x="971215" y="1730750"/>
            <a:chExt cx="3871497" cy="985250"/>
          </a:xfrm>
        </p:grpSpPr>
        <p:sp>
          <p:nvSpPr>
            <p:cNvPr id="63" name="文字方塊 62"/>
            <p:cNvSpPr txBox="1"/>
            <p:nvPr/>
          </p:nvSpPr>
          <p:spPr>
            <a:xfrm>
              <a:off x="1026288" y="1730750"/>
              <a:ext cx="3816424" cy="49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S</a:t>
              </a:r>
              <a:r>
                <a:rPr lang="en-US" altLang="zh-TW" baseline="-25000" dirty="0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3</a:t>
              </a:r>
              <a:r>
                <a:rPr lang="en-US" altLang="zh-TW" dirty="0" smtClean="0">
                  <a:ea typeface="標楷體" panose="03000509000000000000" pitchFamily="65" charset="-120"/>
                </a:rPr>
                <a:t> : Interior of conductor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454417" y="2221013"/>
              <a:ext cx="2531862" cy="49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n</a:t>
              </a:r>
              <a:r>
                <a:rPr lang="en-US" altLang="zh-TW" dirty="0" smtClean="0">
                  <a:ea typeface="標楷體" panose="03000509000000000000" pitchFamily="65" charset="-120"/>
                </a:rPr>
                <a:t>o electric </a:t>
              </a:r>
              <a:r>
                <a:rPr lang="en-US" altLang="zh-TW" dirty="0" smtClean="0">
                  <a:ea typeface="標楷體" panose="03000509000000000000" pitchFamily="65" charset="-120"/>
                </a:rPr>
                <a:t>field,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graphicFrame>
          <p:nvGraphicFramePr>
            <p:cNvPr id="66" name="物件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3883333"/>
                </p:ext>
              </p:extLst>
            </p:nvPr>
          </p:nvGraphicFramePr>
          <p:xfrm>
            <a:off x="971215" y="2303646"/>
            <a:ext cx="423862" cy="338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8" name="Equation" r:id="rId11" imgW="190417" imgH="152334" progId="Equation.DSMT4">
                    <p:embed/>
                  </p:oleObj>
                </mc:Choice>
                <mc:Fallback>
                  <p:oleObj name="Equation" r:id="rId11" imgW="190417" imgH="152334" progId="Equation.DSMT4">
                    <p:embed/>
                    <p:pic>
                      <p:nvPicPr>
                        <p:cNvPr id="13" name="物件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215" y="2303646"/>
                          <a:ext cx="423862" cy="338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物件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9273450"/>
                </p:ext>
              </p:extLst>
            </p:nvPr>
          </p:nvGraphicFramePr>
          <p:xfrm>
            <a:off x="3495405" y="2181012"/>
            <a:ext cx="1244599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9" name="Equation" r:id="rId13" imgW="558720" imgH="241200" progId="Equation.DSMT4">
                    <p:embed/>
                  </p:oleObj>
                </mc:Choice>
                <mc:Fallback>
                  <p:oleObj name="Equation" r:id="rId13" imgW="558720" imgH="241200" progId="Equation.DSMT4">
                    <p:embed/>
                    <p:pic>
                      <p:nvPicPr>
                        <p:cNvPr id="16" name="物件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405" y="2181012"/>
                          <a:ext cx="1244599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群組 72"/>
          <p:cNvGrpSpPr/>
          <p:nvPr/>
        </p:nvGrpSpPr>
        <p:grpSpPr>
          <a:xfrm>
            <a:off x="17222" y="5431865"/>
            <a:ext cx="2666624" cy="1426135"/>
            <a:chOff x="-3526914" y="5542992"/>
            <a:chExt cx="2859638" cy="1955428"/>
          </a:xfrm>
        </p:grpSpPr>
        <p:sp>
          <p:nvSpPr>
            <p:cNvPr id="74" name="文字方塊 73"/>
            <p:cNvSpPr txBox="1"/>
            <p:nvPr/>
          </p:nvSpPr>
          <p:spPr>
            <a:xfrm>
              <a:off x="-3526914" y="5542992"/>
              <a:ext cx="2548485" cy="50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ea typeface="標楷體" panose="03000509000000000000" pitchFamily="65" charset="-120"/>
                </a:rPr>
                <a:t>Charge conservation :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graphicFrame>
          <p:nvGraphicFramePr>
            <p:cNvPr id="75" name="物件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8257740"/>
                </p:ext>
              </p:extLst>
            </p:nvPr>
          </p:nvGraphicFramePr>
          <p:xfrm>
            <a:off x="-3278902" y="6084652"/>
            <a:ext cx="2573336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0" name="Equation" r:id="rId15" imgW="1155600" imgH="228600" progId="Equation.DSMT4">
                    <p:embed/>
                  </p:oleObj>
                </mc:Choice>
                <mc:Fallback>
                  <p:oleObj name="Equation" r:id="rId15" imgW="1155600" imgH="228600" progId="Equation.DSMT4">
                    <p:embed/>
                    <p:pic>
                      <p:nvPicPr>
                        <p:cNvPr id="32" name="物件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278902" y="6084652"/>
                          <a:ext cx="2573336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物件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643321"/>
                </p:ext>
              </p:extLst>
            </p:nvPr>
          </p:nvGraphicFramePr>
          <p:xfrm>
            <a:off x="-2673876" y="6481834"/>
            <a:ext cx="20066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1" name="Equation" r:id="rId17" imgW="901440" imgH="228600" progId="Equation.DSMT4">
                    <p:embed/>
                  </p:oleObj>
                </mc:Choice>
                <mc:Fallback>
                  <p:oleObj name="Equation" r:id="rId17" imgW="901440" imgH="228600" progId="Equation.DSMT4">
                    <p:embed/>
                    <p:pic>
                      <p:nvPicPr>
                        <p:cNvPr id="33" name="物件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73876" y="6481834"/>
                          <a:ext cx="20066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物件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2413408"/>
                </p:ext>
              </p:extLst>
            </p:nvPr>
          </p:nvGraphicFramePr>
          <p:xfrm>
            <a:off x="-3123893" y="7160282"/>
            <a:ext cx="423863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2" name="Equation" r:id="rId19" imgW="190417" imgH="152334" progId="Equation.DSMT4">
                    <p:embed/>
                  </p:oleObj>
                </mc:Choice>
                <mc:Fallback>
                  <p:oleObj name="Equation" r:id="rId19" imgW="190417" imgH="152334" progId="Equation.DSMT4">
                    <p:embed/>
                    <p:pic>
                      <p:nvPicPr>
                        <p:cNvPr id="36" name="物件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123893" y="7160282"/>
                          <a:ext cx="423863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物件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404018"/>
                </p:ext>
              </p:extLst>
            </p:nvPr>
          </p:nvGraphicFramePr>
          <p:xfrm>
            <a:off x="-2630720" y="6964648"/>
            <a:ext cx="1328737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3" name="Equation" r:id="rId20" imgW="596880" imgH="228600" progId="Equation.DSMT4">
                    <p:embed/>
                  </p:oleObj>
                </mc:Choice>
                <mc:Fallback>
                  <p:oleObj name="Equation" r:id="rId20" imgW="596880" imgH="228600" progId="Equation.DSMT4">
                    <p:embed/>
                    <p:pic>
                      <p:nvPicPr>
                        <p:cNvPr id="37" name="物件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30720" y="6964648"/>
                          <a:ext cx="1328737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" name="群組 78"/>
          <p:cNvGrpSpPr/>
          <p:nvPr/>
        </p:nvGrpSpPr>
        <p:grpSpPr>
          <a:xfrm>
            <a:off x="4336440" y="3429820"/>
            <a:ext cx="3296601" cy="1710789"/>
            <a:chOff x="-22805" y="260350"/>
            <a:chExt cx="4712078" cy="2803901"/>
          </a:xfrm>
        </p:grpSpPr>
        <p:graphicFrame>
          <p:nvGraphicFramePr>
            <p:cNvPr id="80" name="物件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0507284"/>
                </p:ext>
              </p:extLst>
            </p:nvPr>
          </p:nvGraphicFramePr>
          <p:xfrm>
            <a:off x="-22805" y="260350"/>
            <a:ext cx="3268726" cy="934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4" name="Equation" r:id="rId22" imgW="1371600" imgH="393480" progId="Equation.DSMT4">
                    <p:embed/>
                  </p:oleObj>
                </mc:Choice>
                <mc:Fallback>
                  <p:oleObj name="Equation" r:id="rId22" imgW="1371600" imgH="393480" progId="Equation.DSMT4">
                    <p:embed/>
                    <p:pic>
                      <p:nvPicPr>
                        <p:cNvPr id="2" name="物件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805" y="260350"/>
                          <a:ext cx="3268726" cy="934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物件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1646842"/>
                </p:ext>
              </p:extLst>
            </p:nvPr>
          </p:nvGraphicFramePr>
          <p:xfrm>
            <a:off x="20436" y="1176648"/>
            <a:ext cx="4668837" cy="957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5" name="Equation" r:id="rId24" imgW="2095200" imgH="431640" progId="Equation.DSMT4">
                    <p:embed/>
                  </p:oleObj>
                </mc:Choice>
                <mc:Fallback>
                  <p:oleObj name="Equation" r:id="rId24" imgW="2095200" imgH="431640" progId="Equation.DSMT4">
                    <p:embed/>
                    <p:pic>
                      <p:nvPicPr>
                        <p:cNvPr id="3" name="物件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6" y="1176648"/>
                          <a:ext cx="4668837" cy="957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物件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9962518"/>
                </p:ext>
              </p:extLst>
            </p:nvPr>
          </p:nvGraphicFramePr>
          <p:xfrm>
            <a:off x="-10329" y="2105400"/>
            <a:ext cx="2489200" cy="958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96" name="Equation" r:id="rId26" imgW="1117440" imgH="431640" progId="Equation.DSMT4">
                    <p:embed/>
                  </p:oleObj>
                </mc:Choice>
                <mc:Fallback>
                  <p:oleObj name="Equation" r:id="rId26" imgW="1117440" imgH="431640" progId="Equation.DSMT4">
                    <p:embed/>
                    <p:pic>
                      <p:nvPicPr>
                        <p:cNvPr id="7" name="物件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329" y="2105400"/>
                          <a:ext cx="2489200" cy="9588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群組 4"/>
          <p:cNvGrpSpPr/>
          <p:nvPr/>
        </p:nvGrpSpPr>
        <p:grpSpPr>
          <a:xfrm>
            <a:off x="46905" y="665377"/>
            <a:ext cx="2842770" cy="3444894"/>
            <a:chOff x="62603" y="1151199"/>
            <a:chExt cx="2842770" cy="3444894"/>
          </a:xfrm>
        </p:grpSpPr>
        <p:grpSp>
          <p:nvGrpSpPr>
            <p:cNvPr id="57" name="群組 56"/>
            <p:cNvGrpSpPr/>
            <p:nvPr/>
          </p:nvGrpSpPr>
          <p:grpSpPr>
            <a:xfrm>
              <a:off x="329157" y="1428795"/>
              <a:ext cx="2309429" cy="3167298"/>
              <a:chOff x="179512" y="1700808"/>
              <a:chExt cx="3153722" cy="4679701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446920" y="1964224"/>
                <a:ext cx="2648809" cy="2763814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711802" y="2215479"/>
                <a:ext cx="2119048" cy="226130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1109123" y="2717991"/>
                <a:ext cx="1324406" cy="138190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prstClr val="white"/>
                  </a:solidFill>
                  <a:latin typeface="Calibri"/>
                  <a:ea typeface="新細明體"/>
                </a:endParaRPr>
              </a:p>
            </p:txBody>
          </p:sp>
          <p:cxnSp>
            <p:nvCxnSpPr>
              <p:cNvPr id="9" name="直線單箭頭接點 8"/>
              <p:cNvCxnSpPr/>
              <p:nvPr/>
            </p:nvCxnSpPr>
            <p:spPr>
              <a:xfrm flipV="1">
                <a:off x="1741420" y="2717991"/>
                <a:ext cx="29906" cy="690955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>
                <a:endCxn id="7" idx="7"/>
              </p:cNvCxnSpPr>
              <p:nvPr/>
            </p:nvCxnSpPr>
            <p:spPr>
              <a:xfrm flipV="1">
                <a:off x="1724330" y="2546639"/>
                <a:ext cx="796192" cy="92391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>
              <a:xfrm>
                <a:off x="1724330" y="3470552"/>
                <a:ext cx="1307315" cy="29051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427685"/>
                  </p:ext>
                </p:extLst>
              </p:nvPr>
            </p:nvGraphicFramePr>
            <p:xfrm>
              <a:off x="1900724" y="3092920"/>
              <a:ext cx="370706" cy="3776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97" name="Equation" r:id="rId28" imgW="152280" imgH="164880" progId="Equation.DSMT4">
                      <p:embed/>
                    </p:oleObj>
                  </mc:Choice>
                  <mc:Fallback>
                    <p:oleObj name="Equation" r:id="rId28" imgW="152280" imgH="164880" progId="Equation.DSMT4">
                      <p:embed/>
                      <p:pic>
                        <p:nvPicPr>
                          <p:cNvPr id="12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0724" y="3092920"/>
                            <a:ext cx="370706" cy="3776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271780"/>
                  </p:ext>
                </p:extLst>
              </p:nvPr>
            </p:nvGraphicFramePr>
            <p:xfrm>
              <a:off x="2369452" y="2879731"/>
              <a:ext cx="372873" cy="372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98" name="Equation" r:id="rId30" imgW="152280" imgH="164880" progId="Equation.DSMT4">
                      <p:embed/>
                    </p:oleObj>
                  </mc:Choice>
                  <mc:Fallback>
                    <p:oleObj name="Equation" r:id="rId30" imgW="152280" imgH="164880" progId="Equation.DSMT4">
                      <p:embed/>
                      <p:pic>
                        <p:nvPicPr>
                          <p:cNvPr id="13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9452" y="2879731"/>
                            <a:ext cx="372873" cy="3729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7000880"/>
                  </p:ext>
                </p:extLst>
              </p:nvPr>
            </p:nvGraphicFramePr>
            <p:xfrm>
              <a:off x="2636429" y="2569075"/>
              <a:ext cx="370704" cy="4034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99" name="Equation" r:id="rId32" imgW="152280" imgH="177480" progId="Equation.DSMT4">
                      <p:embed/>
                    </p:oleObj>
                  </mc:Choice>
                  <mc:Fallback>
                    <p:oleObj name="Equation" r:id="rId32" imgW="152280" imgH="177480" progId="Equation.DSMT4">
                      <p:embed/>
                      <p:pic>
                        <p:nvPicPr>
                          <p:cNvPr id="14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6429" y="2569075"/>
                            <a:ext cx="370704" cy="4034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橢圓 15"/>
              <p:cNvSpPr/>
              <p:nvPr/>
            </p:nvSpPr>
            <p:spPr>
              <a:xfrm>
                <a:off x="1274674" y="2890731"/>
                <a:ext cx="993303" cy="10364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179512" y="1700808"/>
                <a:ext cx="3153722" cy="329064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873315" y="2409130"/>
                <a:ext cx="1796021" cy="187399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  <a:latin typeface="Calibri"/>
                  <a:ea typeface="新細明體"/>
                </a:endParaRPr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563513" y="2092481"/>
                <a:ext cx="2402967" cy="250729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  <a:latin typeface="Calibri"/>
                  <a:ea typeface="新細明體"/>
                </a:endParaRPr>
              </a:p>
            </p:txBody>
          </p:sp>
          <p:graphicFrame>
            <p:nvGraphicFramePr>
              <p:cNvPr id="33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9122192"/>
                  </p:ext>
                </p:extLst>
              </p:nvPr>
            </p:nvGraphicFramePr>
            <p:xfrm>
              <a:off x="1296378" y="3615808"/>
              <a:ext cx="342900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0" name="Equation" r:id="rId34" imgW="164880" imgH="228600" progId="Equation.DSMT4">
                      <p:embed/>
                    </p:oleObj>
                  </mc:Choice>
                  <mc:Fallback>
                    <p:oleObj name="Equation" r:id="rId34" imgW="164880" imgH="228600" progId="Equation.DSMT4">
                      <p:embed/>
                      <p:pic>
                        <p:nvPicPr>
                          <p:cNvPr id="33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378" y="3615808"/>
                            <a:ext cx="342900" cy="4397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" name="物件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7077442"/>
                  </p:ext>
                </p:extLst>
              </p:nvPr>
            </p:nvGraphicFramePr>
            <p:xfrm>
              <a:off x="1109123" y="3935420"/>
              <a:ext cx="368300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1" name="Equation" r:id="rId36" imgW="177480" imgH="228600" progId="Equation.DSMT4">
                      <p:embed/>
                    </p:oleObj>
                  </mc:Choice>
                  <mc:Fallback>
                    <p:oleObj name="Equation" r:id="rId36" imgW="177480" imgH="228600" progId="Equation.DSMT4">
                      <p:embed/>
                      <p:pic>
                        <p:nvPicPr>
                          <p:cNvPr id="2" name="物件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9123" y="3935420"/>
                            <a:ext cx="368300" cy="439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物件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4539669"/>
                  </p:ext>
                </p:extLst>
              </p:nvPr>
            </p:nvGraphicFramePr>
            <p:xfrm>
              <a:off x="884125" y="4187038"/>
              <a:ext cx="369887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2" name="Equation" r:id="rId38" imgW="177480" imgH="228600" progId="Equation.DSMT4">
                      <p:embed/>
                    </p:oleObj>
                  </mc:Choice>
                  <mc:Fallback>
                    <p:oleObj name="Equation" r:id="rId38" imgW="177480" imgH="228600" progId="Equation.DSMT4">
                      <p:embed/>
                      <p:pic>
                        <p:nvPicPr>
                          <p:cNvPr id="34" name="物件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125" y="4187038"/>
                            <a:ext cx="369887" cy="439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物件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1401882"/>
                  </p:ext>
                </p:extLst>
              </p:nvPr>
            </p:nvGraphicFramePr>
            <p:xfrm>
              <a:off x="738308" y="4506169"/>
              <a:ext cx="368300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3" name="Equation" r:id="rId40" imgW="177480" imgH="228600" progId="Equation.DSMT4">
                      <p:embed/>
                    </p:oleObj>
                  </mc:Choice>
                  <mc:Fallback>
                    <p:oleObj name="Equation" r:id="rId40" imgW="177480" imgH="228600" progId="Equation.DSMT4">
                      <p:embed/>
                      <p:pic>
                        <p:nvPicPr>
                          <p:cNvPr id="35" name="物件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8308" y="4506169"/>
                            <a:ext cx="368300" cy="439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0" name="弧形接點 49"/>
              <p:cNvCxnSpPr/>
              <p:nvPr/>
            </p:nvCxnSpPr>
            <p:spPr>
              <a:xfrm rot="5400000" flipH="1" flipV="1">
                <a:off x="872364" y="4080300"/>
                <a:ext cx="1896208" cy="1697736"/>
              </a:xfrm>
              <a:prstGeom prst="curvedConnector3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弧形接點 52"/>
              <p:cNvCxnSpPr/>
              <p:nvPr/>
            </p:nvCxnSpPr>
            <p:spPr>
              <a:xfrm rot="5400000" flipH="1" flipV="1">
                <a:off x="1512621" y="4400148"/>
                <a:ext cx="1950112" cy="1015929"/>
              </a:xfrm>
              <a:prstGeom prst="curvedConnector3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5" name="物件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7496998"/>
                  </p:ext>
                </p:extLst>
              </p:nvPr>
            </p:nvGraphicFramePr>
            <p:xfrm>
              <a:off x="761294" y="5863697"/>
              <a:ext cx="453014" cy="5039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4" name="Equation" r:id="rId42" imgW="190440" imgH="228600" progId="Equation.DSMT4">
                      <p:embed/>
                    </p:oleObj>
                  </mc:Choice>
                  <mc:Fallback>
                    <p:oleObj name="Equation" r:id="rId42" imgW="190440" imgH="228600" progId="Equation.DSMT4">
                      <p:embed/>
                      <p:pic>
                        <p:nvPicPr>
                          <p:cNvPr id="55" name="物件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1294" y="5863697"/>
                            <a:ext cx="453014" cy="5039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物件 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3822677"/>
                  </p:ext>
                </p:extLst>
              </p:nvPr>
            </p:nvGraphicFramePr>
            <p:xfrm>
              <a:off x="1742906" y="5877272"/>
              <a:ext cx="573088" cy="503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5" name="Equation" r:id="rId44" imgW="241200" imgH="228600" progId="Equation.DSMT4">
                      <p:embed/>
                    </p:oleObj>
                  </mc:Choice>
                  <mc:Fallback>
                    <p:oleObj name="Equation" r:id="rId44" imgW="241200" imgH="228600" progId="Equation.DSMT4">
                      <p:embed/>
                      <p:pic>
                        <p:nvPicPr>
                          <p:cNvPr id="54" name="物件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2906" y="5877272"/>
                            <a:ext cx="573088" cy="503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7" name="橢圓 86"/>
            <p:cNvSpPr/>
            <p:nvPr/>
          </p:nvSpPr>
          <p:spPr>
            <a:xfrm>
              <a:off x="217519" y="1307747"/>
              <a:ext cx="2573630" cy="24587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  <a:latin typeface="Perpetua"/>
                <a:ea typeface="新細明體"/>
              </a:endParaRPr>
            </a:p>
          </p:txBody>
        </p:sp>
        <p:graphicFrame>
          <p:nvGraphicFramePr>
            <p:cNvPr id="8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775330"/>
                </p:ext>
              </p:extLst>
            </p:nvPr>
          </p:nvGraphicFramePr>
          <p:xfrm>
            <a:off x="2182813" y="1770063"/>
            <a:ext cx="296862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6" name="Equation" r:id="rId46" imgW="164880" imgH="164880" progId="Equation.DSMT4">
                    <p:embed/>
                  </p:oleObj>
                </mc:Choice>
                <mc:Fallback>
                  <p:oleObj name="Equation" r:id="rId46" imgW="164880" imgH="164880" progId="Equation.DSMT4">
                    <p:embed/>
                    <p:pic>
                      <p:nvPicPr>
                        <p:cNvPr id="13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813" y="1770063"/>
                          <a:ext cx="296862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231077"/>
                </p:ext>
              </p:extLst>
            </p:nvPr>
          </p:nvGraphicFramePr>
          <p:xfrm>
            <a:off x="2562225" y="1570038"/>
            <a:ext cx="274638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7" name="Equation" r:id="rId48" imgW="152280" imgH="164880" progId="Equation.DSMT4">
                    <p:embed/>
                  </p:oleObj>
                </mc:Choice>
                <mc:Fallback>
                  <p:oleObj name="Equation" r:id="rId48" imgW="152280" imgH="164880" progId="Equation.DSMT4">
                    <p:embed/>
                    <p:pic>
                      <p:nvPicPr>
                        <p:cNvPr id="8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225" y="1570038"/>
                          <a:ext cx="274638" cy="25241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橢圓 89"/>
            <p:cNvSpPr/>
            <p:nvPr/>
          </p:nvSpPr>
          <p:spPr>
            <a:xfrm>
              <a:off x="62603" y="1151199"/>
              <a:ext cx="2842770" cy="27944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  <a:latin typeface="Calibri"/>
                <a:ea typeface="新細明體"/>
              </a:endParaRPr>
            </a:p>
          </p:txBody>
        </p:sp>
        <p:graphicFrame>
          <p:nvGraphicFramePr>
            <p:cNvPr id="91" name="物件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7213417"/>
                </p:ext>
              </p:extLst>
            </p:nvPr>
          </p:nvGraphicFramePr>
          <p:xfrm>
            <a:off x="603505" y="3590394"/>
            <a:ext cx="269701" cy="297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8" name="Equation" r:id="rId50" imgW="177480" imgH="228600" progId="Equation.DSMT4">
                    <p:embed/>
                  </p:oleObj>
                </mc:Choice>
                <mc:Fallback>
                  <p:oleObj name="Equation" r:id="rId50" imgW="177480" imgH="228600" progId="Equation.DSMT4">
                    <p:embed/>
                    <p:pic>
                      <p:nvPicPr>
                        <p:cNvPr id="35" name="物件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505" y="3590394"/>
                          <a:ext cx="269701" cy="297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字方塊 7"/>
          <p:cNvSpPr txBox="1"/>
          <p:nvPr/>
        </p:nvSpPr>
        <p:spPr>
          <a:xfrm>
            <a:off x="2991557" y="115049"/>
            <a:ext cx="12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A: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" name="物件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629002"/>
              </p:ext>
            </p:extLst>
          </p:nvPr>
        </p:nvGraphicFramePr>
        <p:xfrm>
          <a:off x="6380653" y="386978"/>
          <a:ext cx="141248" cy="93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9" name="Equation" r:id="rId9" imgW="76068" imgH="101424" progId="Equation.DSMT4">
                  <p:embed/>
                </p:oleObj>
              </mc:Choice>
              <mc:Fallback>
                <p:oleObj name="Equation" r:id="rId9" imgW="76068" imgH="101424" progId="Equation.DSMT4">
                  <p:embed/>
                  <p:pic>
                    <p:nvPicPr>
                      <p:cNvPr id="61" name="物件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653" y="386978"/>
                        <a:ext cx="141248" cy="93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文字方塊 92"/>
          <p:cNvSpPr txBox="1"/>
          <p:nvPr/>
        </p:nvSpPr>
        <p:spPr>
          <a:xfrm>
            <a:off x="2936721" y="1174173"/>
            <a:ext cx="12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B: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2925661" y="2361191"/>
            <a:ext cx="12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C: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5" name="物件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9793"/>
              </p:ext>
            </p:extLst>
          </p:nvPr>
        </p:nvGraphicFramePr>
        <p:xfrm>
          <a:off x="44877" y="4496299"/>
          <a:ext cx="3016698" cy="64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" name="Equation" r:id="rId52" imgW="1879560" imgH="457200" progId="Equation.DSMT4">
                  <p:embed/>
                </p:oleObj>
              </mc:Choice>
              <mc:Fallback>
                <p:oleObj name="Equation" r:id="rId52" imgW="1879560" imgH="457200" progId="Equation.DSMT4">
                  <p:embed/>
                  <p:pic>
                    <p:nvPicPr>
                      <p:cNvPr id="65" name="物件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7" y="4496299"/>
                        <a:ext cx="3016698" cy="641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物件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263111"/>
              </p:ext>
            </p:extLst>
          </p:nvPr>
        </p:nvGraphicFramePr>
        <p:xfrm>
          <a:off x="275902" y="5074064"/>
          <a:ext cx="1203220" cy="37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" name="Equation" r:id="rId54" imgW="634680" imgH="228600" progId="Equation.DSMT4">
                  <p:embed/>
                </p:oleObj>
              </mc:Choice>
              <mc:Fallback>
                <p:oleObj name="Equation" r:id="rId54" imgW="634680" imgH="228600" progId="Equation.DSMT4">
                  <p:embed/>
                  <p:pic>
                    <p:nvPicPr>
                      <p:cNvPr id="72" name="物件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2" y="5074064"/>
                        <a:ext cx="1203220" cy="377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文字方塊 96"/>
          <p:cNvSpPr txBox="1"/>
          <p:nvPr/>
        </p:nvSpPr>
        <p:spPr>
          <a:xfrm>
            <a:off x="2954416" y="3429820"/>
            <a:ext cx="12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D: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3063107" y="5188484"/>
            <a:ext cx="12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E: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9" name="物件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53130"/>
              </p:ext>
            </p:extLst>
          </p:nvPr>
        </p:nvGraphicFramePr>
        <p:xfrm>
          <a:off x="4345168" y="5122676"/>
          <a:ext cx="23082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" name="Equation" r:id="rId56" imgW="1384200" imgH="457200" progId="Equation.DSMT4">
                  <p:embed/>
                </p:oleObj>
              </mc:Choice>
              <mc:Fallback>
                <p:oleObj name="Equation" r:id="rId56" imgW="1384200" imgH="457200" progId="Equation.DSMT4">
                  <p:embed/>
                  <p:pic>
                    <p:nvPicPr>
                      <p:cNvPr id="80" name="物件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168" y="5122676"/>
                        <a:ext cx="230822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物件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367015"/>
              </p:ext>
            </p:extLst>
          </p:nvPr>
        </p:nvGraphicFramePr>
        <p:xfrm>
          <a:off x="6769860" y="5269954"/>
          <a:ext cx="11493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" name="Equation" r:id="rId58" imgW="736560" imgH="228600" progId="Equation.DSMT4">
                  <p:embed/>
                </p:oleObj>
              </mc:Choice>
              <mc:Fallback>
                <p:oleObj name="Equation" r:id="rId58" imgW="736560" imgH="228600" progId="Equation.DSMT4">
                  <p:embed/>
                  <p:pic>
                    <p:nvPicPr>
                      <p:cNvPr id="85" name="物件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860" y="5269954"/>
                        <a:ext cx="11493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-18588" y="4133176"/>
            <a:ext cx="223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problems: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群組 100"/>
          <p:cNvGrpSpPr/>
          <p:nvPr/>
        </p:nvGrpSpPr>
        <p:grpSpPr>
          <a:xfrm>
            <a:off x="4353212" y="167987"/>
            <a:ext cx="3293308" cy="735140"/>
            <a:chOff x="971215" y="1730750"/>
            <a:chExt cx="3871497" cy="985250"/>
          </a:xfrm>
        </p:grpSpPr>
        <p:sp>
          <p:nvSpPr>
            <p:cNvPr id="102" name="文字方塊 101"/>
            <p:cNvSpPr txBox="1"/>
            <p:nvPr/>
          </p:nvSpPr>
          <p:spPr>
            <a:xfrm>
              <a:off x="1026288" y="1730750"/>
              <a:ext cx="3816424" cy="49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S</a:t>
              </a:r>
              <a:r>
                <a:rPr lang="en-US" altLang="zh-TW" baseline="-25000" dirty="0" smtClean="0">
                  <a:solidFill>
                    <a:srgbClr val="FF0000"/>
                  </a:solidFill>
                  <a:ea typeface="標楷體" panose="03000509000000000000" pitchFamily="65" charset="-120"/>
                </a:rPr>
                <a:t>1</a:t>
              </a:r>
              <a:r>
                <a:rPr lang="en-US" altLang="zh-TW" dirty="0" smtClean="0">
                  <a:ea typeface="標楷體" panose="03000509000000000000" pitchFamily="65" charset="-120"/>
                </a:rPr>
                <a:t> </a:t>
              </a:r>
              <a:r>
                <a:rPr lang="en-US" altLang="zh-TW" dirty="0" smtClean="0">
                  <a:ea typeface="標楷體" panose="03000509000000000000" pitchFamily="65" charset="-120"/>
                </a:rPr>
                <a:t>: Interior of conductor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1454417" y="2221013"/>
              <a:ext cx="2531862" cy="494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ea typeface="標楷體" panose="03000509000000000000" pitchFamily="65" charset="-120"/>
                </a:rPr>
                <a:t>n</a:t>
              </a:r>
              <a:r>
                <a:rPr lang="en-US" altLang="zh-TW" dirty="0" smtClean="0">
                  <a:ea typeface="標楷體" panose="03000509000000000000" pitchFamily="65" charset="-120"/>
                </a:rPr>
                <a:t>o electric </a:t>
              </a:r>
              <a:r>
                <a:rPr lang="en-US" altLang="zh-TW" dirty="0" smtClean="0">
                  <a:ea typeface="標楷體" panose="03000509000000000000" pitchFamily="65" charset="-120"/>
                </a:rPr>
                <a:t>field,</a:t>
              </a:r>
              <a:endParaRPr lang="zh-TW" altLang="en-US" dirty="0">
                <a:ea typeface="標楷體" panose="03000509000000000000" pitchFamily="65" charset="-120"/>
              </a:endParaRPr>
            </a:p>
          </p:txBody>
        </p:sp>
        <p:graphicFrame>
          <p:nvGraphicFramePr>
            <p:cNvPr id="104" name="物件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1917873"/>
                </p:ext>
              </p:extLst>
            </p:nvPr>
          </p:nvGraphicFramePr>
          <p:xfrm>
            <a:off x="971215" y="2303646"/>
            <a:ext cx="423862" cy="338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4" name="Equation" r:id="rId11" imgW="190417" imgH="152334" progId="Equation.DSMT4">
                    <p:embed/>
                  </p:oleObj>
                </mc:Choice>
                <mc:Fallback>
                  <p:oleObj name="Equation" r:id="rId11" imgW="190417" imgH="152334" progId="Equation.DSMT4">
                    <p:embed/>
                    <p:pic>
                      <p:nvPicPr>
                        <p:cNvPr id="66" name="物件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215" y="2303646"/>
                          <a:ext cx="423862" cy="338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物件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8205080"/>
                </p:ext>
              </p:extLst>
            </p:nvPr>
          </p:nvGraphicFramePr>
          <p:xfrm>
            <a:off x="3495405" y="2181012"/>
            <a:ext cx="1244599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5" name="Equation" r:id="rId13" imgW="558720" imgH="241200" progId="Equation.DSMT4">
                    <p:embed/>
                  </p:oleObj>
                </mc:Choice>
                <mc:Fallback>
                  <p:oleObj name="Equation" r:id="rId13" imgW="558720" imgH="241200" progId="Equation.DSMT4">
                    <p:embed/>
                    <p:pic>
                      <p:nvPicPr>
                        <p:cNvPr id="68" name="物件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405" y="2181012"/>
                          <a:ext cx="1244599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593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414879" y="293505"/>
            <a:ext cx="8314784" cy="1395597"/>
            <a:chOff x="179512" y="3579580"/>
            <a:chExt cx="9849150" cy="2132602"/>
          </a:xfrm>
        </p:grpSpPr>
        <p:sp>
          <p:nvSpPr>
            <p:cNvPr id="18" name="文字方塊 17"/>
            <p:cNvSpPr txBox="1"/>
            <p:nvPr/>
          </p:nvSpPr>
          <p:spPr>
            <a:xfrm>
              <a:off x="179512" y="3707657"/>
              <a:ext cx="2016224" cy="705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Region E:</a:t>
              </a:r>
              <a:endParaRPr lang="zh-TW" altLang="en-US" sz="2400" dirty="0"/>
            </a:p>
          </p:txBody>
        </p:sp>
        <p:graphicFrame>
          <p:nvGraphicFramePr>
            <p:cNvPr id="19" name="物件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840401"/>
                </p:ext>
              </p:extLst>
            </p:nvPr>
          </p:nvGraphicFramePr>
          <p:xfrm>
            <a:off x="2350789" y="3579580"/>
            <a:ext cx="4246055" cy="1011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2" name="Equation" r:id="rId3" imgW="1904760" imgH="457200" progId="Equation.DSMT4">
                    <p:embed/>
                  </p:oleObj>
                </mc:Choice>
                <mc:Fallback>
                  <p:oleObj name="Equation" r:id="rId3" imgW="1904760" imgH="457200" progId="Equation.DSMT4">
                    <p:embed/>
                    <p:pic>
                      <p:nvPicPr>
                        <p:cNvPr id="19" name="物件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789" y="3579580"/>
                          <a:ext cx="4246055" cy="1011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物件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907946"/>
                </p:ext>
              </p:extLst>
            </p:nvPr>
          </p:nvGraphicFramePr>
          <p:xfrm>
            <a:off x="2350789" y="4484703"/>
            <a:ext cx="7677873" cy="1227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3" name="Equation" r:id="rId5" imgW="3555720" imgH="495000" progId="Equation.DSMT4">
                    <p:embed/>
                  </p:oleObj>
                </mc:Choice>
                <mc:Fallback>
                  <p:oleObj name="Equation" r:id="rId5" imgW="3555720" imgH="495000" progId="Equation.DSMT4">
                    <p:embed/>
                    <p:pic>
                      <p:nvPicPr>
                        <p:cNvPr id="28" name="物件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789" y="4484703"/>
                          <a:ext cx="7677873" cy="1227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443344"/>
              </p:ext>
            </p:extLst>
          </p:nvPr>
        </p:nvGraphicFramePr>
        <p:xfrm>
          <a:off x="2219325" y="2005013"/>
          <a:ext cx="55943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7" imgW="3517560" imgH="469800" progId="Equation.DSMT4">
                  <p:embed/>
                </p:oleObj>
              </mc:Choice>
              <mc:Fallback>
                <p:oleObj name="Equation" r:id="rId7" imgW="3517560" imgH="469800" progId="Equation.DSMT4">
                  <p:embed/>
                  <p:pic>
                    <p:nvPicPr>
                      <p:cNvPr id="7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005013"/>
                        <a:ext cx="55943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群組 23"/>
          <p:cNvGrpSpPr/>
          <p:nvPr/>
        </p:nvGrpSpPr>
        <p:grpSpPr>
          <a:xfrm>
            <a:off x="2117002" y="3009291"/>
            <a:ext cx="4843463" cy="1538038"/>
            <a:chOff x="1900361" y="2663232"/>
            <a:chExt cx="4843463" cy="1538038"/>
          </a:xfrm>
        </p:grpSpPr>
        <p:graphicFrame>
          <p:nvGraphicFramePr>
            <p:cNvPr id="26" name="物件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3275868"/>
                </p:ext>
              </p:extLst>
            </p:nvPr>
          </p:nvGraphicFramePr>
          <p:xfrm>
            <a:off x="1900361" y="2663232"/>
            <a:ext cx="4843463" cy="760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5" name="Equation" r:id="rId9" imgW="2971800" imgH="469800" progId="Equation.DSMT4">
                    <p:embed/>
                  </p:oleObj>
                </mc:Choice>
                <mc:Fallback>
                  <p:oleObj name="Equation" r:id="rId9" imgW="2971800" imgH="469800" progId="Equation.DSMT4">
                    <p:embed/>
                    <p:pic>
                      <p:nvPicPr>
                        <p:cNvPr id="13" name="物件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361" y="2663232"/>
                          <a:ext cx="4843463" cy="760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物件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9504292"/>
                </p:ext>
              </p:extLst>
            </p:nvPr>
          </p:nvGraphicFramePr>
          <p:xfrm>
            <a:off x="2462441" y="3383708"/>
            <a:ext cx="3117850" cy="817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6" name="Equation" r:id="rId11" imgW="1638000" imgH="431640" progId="Equation.DSMT4">
                    <p:embed/>
                  </p:oleObj>
                </mc:Choice>
                <mc:Fallback>
                  <p:oleObj name="Equation" r:id="rId11" imgW="1638000" imgH="431640" progId="Equation.DSMT4">
                    <p:embed/>
                    <p:pic>
                      <p:nvPicPr>
                        <p:cNvPr id="15" name="物件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2441" y="3383708"/>
                          <a:ext cx="3117850" cy="817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群組 30"/>
          <p:cNvGrpSpPr/>
          <p:nvPr/>
        </p:nvGrpSpPr>
        <p:grpSpPr>
          <a:xfrm>
            <a:off x="2014555" y="4677618"/>
            <a:ext cx="5270500" cy="1375520"/>
            <a:chOff x="1532420" y="701662"/>
            <a:chExt cx="5282706" cy="1567061"/>
          </a:xfrm>
        </p:grpSpPr>
        <p:graphicFrame>
          <p:nvGraphicFramePr>
            <p:cNvPr id="33" name="物件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5143776"/>
                </p:ext>
              </p:extLst>
            </p:nvPr>
          </p:nvGraphicFramePr>
          <p:xfrm>
            <a:off x="1532420" y="701662"/>
            <a:ext cx="5282706" cy="830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7" name="Equation" r:id="rId13" imgW="2971800" imgH="469800" progId="Equation.DSMT4">
                    <p:embed/>
                  </p:oleObj>
                </mc:Choice>
                <mc:Fallback>
                  <p:oleObj name="Equation" r:id="rId13" imgW="2971800" imgH="469800" progId="Equation.DSMT4">
                    <p:embed/>
                    <p:pic>
                      <p:nvPicPr>
                        <p:cNvPr id="4" name="物件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420" y="701662"/>
                          <a:ext cx="5282706" cy="830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物件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9696731"/>
                </p:ext>
              </p:extLst>
            </p:nvPr>
          </p:nvGraphicFramePr>
          <p:xfrm>
            <a:off x="2052717" y="1512745"/>
            <a:ext cx="3028009" cy="755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8" name="Equation" r:id="rId15" imgW="1726920" imgH="431640" progId="Equation.DSMT4">
                    <p:embed/>
                  </p:oleObj>
                </mc:Choice>
                <mc:Fallback>
                  <p:oleObj name="Equation" r:id="rId15" imgW="1726920" imgH="431640" progId="Equation.DSMT4">
                    <p:embed/>
                    <p:pic>
                      <p:nvPicPr>
                        <p:cNvPr id="15" name="物件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717" y="1512745"/>
                          <a:ext cx="3028009" cy="7559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文字方塊 36"/>
          <p:cNvSpPr txBox="1"/>
          <p:nvPr/>
        </p:nvSpPr>
        <p:spPr>
          <a:xfrm>
            <a:off x="414879" y="1074376"/>
            <a:ext cx="170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Region D: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96645" y="2045646"/>
            <a:ext cx="170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Region C: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96644" y="3124421"/>
            <a:ext cx="170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Region B: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96644" y="4775189"/>
            <a:ext cx="170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Region A: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217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(b) Connect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region C and E with a 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wire.</a:t>
            </a:r>
          </a:p>
          <a:p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 The electric field: </a:t>
            </a:r>
            <a:endParaRPr lang="zh-TW" altLang="en-US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27474"/>
              </p:ext>
            </p:extLst>
          </p:nvPr>
        </p:nvGraphicFramePr>
        <p:xfrm>
          <a:off x="1312889" y="2418541"/>
          <a:ext cx="1058724" cy="39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3" imgW="558720" imgH="241200" progId="Equation.DSMT4">
                  <p:embed/>
                </p:oleObj>
              </mc:Choice>
              <mc:Fallback>
                <p:oleObj name="Equation" r:id="rId3" imgW="558720" imgH="241200" progId="Equation.DSMT4">
                  <p:embed/>
                  <p:pic>
                    <p:nvPicPr>
                      <p:cNvPr id="68" name="物件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89" y="2418541"/>
                        <a:ext cx="1058724" cy="399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1312889" y="3258184"/>
            <a:ext cx="2519900" cy="733274"/>
            <a:chOff x="-360544" y="-833479"/>
            <a:chExt cx="3601881" cy="1201801"/>
          </a:xfrm>
        </p:grpSpPr>
        <p:graphicFrame>
          <p:nvGraphicFramePr>
            <p:cNvPr id="14" name="物件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5460"/>
                </p:ext>
              </p:extLst>
            </p:nvPr>
          </p:nvGraphicFramePr>
          <p:xfrm>
            <a:off x="-330277" y="-833479"/>
            <a:ext cx="3571614" cy="4839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2" name="Equation" r:id="rId5" imgW="1498320" imgH="203040" progId="Equation.DSMT4">
                    <p:embed/>
                  </p:oleObj>
                </mc:Choice>
                <mc:Fallback>
                  <p:oleObj name="Equation" r:id="rId5" imgW="1498320" imgH="203040" progId="Equation.DSMT4">
                    <p:embed/>
                    <p:pic>
                      <p:nvPicPr>
                        <p:cNvPr id="80" name="物件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30277" y="-833479"/>
                          <a:ext cx="3571614" cy="4839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物件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4069687"/>
                </p:ext>
              </p:extLst>
            </p:nvPr>
          </p:nvGraphicFramePr>
          <p:xfrm>
            <a:off x="-360544" y="-139035"/>
            <a:ext cx="1640582" cy="507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3" name="Equation" r:id="rId7" imgW="736560" imgH="228600" progId="Equation.DSMT4">
                    <p:embed/>
                  </p:oleObj>
                </mc:Choice>
                <mc:Fallback>
                  <p:oleObj name="Equation" r:id="rId7" imgW="736560" imgH="228600" progId="Equation.DSMT4">
                    <p:embed/>
                    <p:pic>
                      <p:nvPicPr>
                        <p:cNvPr id="85" name="物件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60544" y="-139035"/>
                          <a:ext cx="1640582" cy="507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字方塊 16"/>
          <p:cNvSpPr txBox="1"/>
          <p:nvPr/>
        </p:nvSpPr>
        <p:spPr>
          <a:xfrm>
            <a:off x="0" y="622450"/>
            <a:ext cx="12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A: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1328990"/>
            <a:ext cx="12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B: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0" y="2450462"/>
            <a:ext cx="12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C: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0" y="3202602"/>
            <a:ext cx="12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D: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5949" y="4207984"/>
            <a:ext cx="122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E: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835024"/>
              </p:ext>
            </p:extLst>
          </p:nvPr>
        </p:nvGraphicFramePr>
        <p:xfrm>
          <a:off x="1475209" y="608396"/>
          <a:ext cx="1058724" cy="39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4" name="Equation" r:id="rId3" imgW="558720" imgH="241200" progId="Equation.DSMT4">
                  <p:embed/>
                </p:oleObj>
              </mc:Choice>
              <mc:Fallback>
                <p:oleObj name="Equation" r:id="rId3" imgW="558720" imgH="241200" progId="Equation.DSMT4">
                  <p:embed/>
                  <p:pic>
                    <p:nvPicPr>
                      <p:cNvPr id="105" name="物件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209" y="608396"/>
                        <a:ext cx="1058724" cy="399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2554764" y="591641"/>
            <a:ext cx="14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, unchanged. </a:t>
            </a:r>
            <a:endParaRPr lang="zh-TW" altLang="en-US" dirty="0"/>
          </a:p>
        </p:txBody>
      </p: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191206"/>
              </p:ext>
            </p:extLst>
          </p:nvPr>
        </p:nvGraphicFramePr>
        <p:xfrm>
          <a:off x="1225976" y="1212314"/>
          <a:ext cx="2050712" cy="648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Equation" r:id="rId9" imgW="1117440" imgH="431640" progId="Equation.DSMT4">
                  <p:embed/>
                </p:oleObj>
              </mc:Choice>
              <mc:Fallback>
                <p:oleObj name="Equation" r:id="rId9" imgW="1117440" imgH="431640" progId="Equation.DSMT4">
                  <p:embed/>
                  <p:pic>
                    <p:nvPicPr>
                      <p:cNvPr id="6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976" y="1212314"/>
                        <a:ext cx="2050712" cy="648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501816" y="1901296"/>
            <a:ext cx="128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,unchanged. 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371612" y="2450462"/>
            <a:ext cx="142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, unchanged. </a:t>
            </a:r>
            <a:endParaRPr lang="zh-TW" altLang="en-US" dirty="0"/>
          </a:p>
        </p:txBody>
      </p:sp>
      <p:graphicFrame>
        <p:nvGraphicFramePr>
          <p:cNvPr id="34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052320"/>
              </p:ext>
            </p:extLst>
          </p:nvPr>
        </p:nvGraphicFramePr>
        <p:xfrm>
          <a:off x="1258059" y="4262853"/>
          <a:ext cx="8715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6" name="Equation" r:id="rId11" imgW="558720" imgH="228600" progId="Equation.DSMT4">
                  <p:embed/>
                </p:oleObj>
              </mc:Choice>
              <mc:Fallback>
                <p:oleObj name="Equation" r:id="rId11" imgW="558720" imgH="228600" progId="Equation.DSMT4">
                  <p:embed/>
                  <p:pic>
                    <p:nvPicPr>
                      <p:cNvPr id="16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059" y="4262853"/>
                        <a:ext cx="87153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2425615" y="4207447"/>
            <a:ext cx="136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, unchanged. </a:t>
            </a:r>
            <a:endParaRPr lang="zh-TW" altLang="en-US" dirty="0"/>
          </a:p>
        </p:txBody>
      </p:sp>
      <p:cxnSp>
        <p:nvCxnSpPr>
          <p:cNvPr id="37" name="直線接點 36"/>
          <p:cNvCxnSpPr/>
          <p:nvPr/>
        </p:nvCxnSpPr>
        <p:spPr>
          <a:xfrm>
            <a:off x="4016353" y="83127"/>
            <a:ext cx="2518" cy="67986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056742" y="248164"/>
            <a:ext cx="327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The electric 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potential: 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4138082" y="646331"/>
            <a:ext cx="4934641" cy="1440847"/>
            <a:chOff x="-259272" y="3312781"/>
            <a:chExt cx="5845252" cy="2201748"/>
          </a:xfrm>
        </p:grpSpPr>
        <p:sp>
          <p:nvSpPr>
            <p:cNvPr id="40" name="文字方塊 39"/>
            <p:cNvSpPr txBox="1"/>
            <p:nvPr/>
          </p:nvSpPr>
          <p:spPr>
            <a:xfrm>
              <a:off x="-259272" y="3511396"/>
              <a:ext cx="2016225" cy="564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Region E:</a:t>
              </a:r>
              <a:endParaRPr lang="zh-TW" altLang="en-US" dirty="0"/>
            </a:p>
          </p:txBody>
        </p:sp>
        <p:graphicFrame>
          <p:nvGraphicFramePr>
            <p:cNvPr id="41" name="物件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6471389"/>
                </p:ext>
              </p:extLst>
            </p:nvPr>
          </p:nvGraphicFramePr>
          <p:xfrm>
            <a:off x="1499688" y="3312781"/>
            <a:ext cx="3904484" cy="1011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7" name="Equation" r:id="rId13" imgW="1904760" imgH="457200" progId="Equation.DSMT4">
                    <p:embed/>
                  </p:oleObj>
                </mc:Choice>
                <mc:Fallback>
                  <p:oleObj name="Equation" r:id="rId13" imgW="1904760" imgH="457200" progId="Equation.DSMT4">
                    <p:embed/>
                    <p:pic>
                      <p:nvPicPr>
                        <p:cNvPr id="19" name="物件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688" y="3312781"/>
                          <a:ext cx="3904484" cy="1011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物件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581478"/>
                </p:ext>
              </p:extLst>
            </p:nvPr>
          </p:nvGraphicFramePr>
          <p:xfrm>
            <a:off x="1473439" y="4350122"/>
            <a:ext cx="4112541" cy="1164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8" name="Equation" r:id="rId15" imgW="1904760" imgH="469800" progId="Equation.DSMT4">
                    <p:embed/>
                  </p:oleObj>
                </mc:Choice>
                <mc:Fallback>
                  <p:oleObj name="Equation" r:id="rId15" imgW="1904760" imgH="469800" progId="Equation.DSMT4">
                    <p:embed/>
                    <p:pic>
                      <p:nvPicPr>
                        <p:cNvPr id="28" name="物件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439" y="4350122"/>
                          <a:ext cx="4112541" cy="1164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物件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90895"/>
              </p:ext>
            </p:extLst>
          </p:nvPr>
        </p:nvGraphicFramePr>
        <p:xfrm>
          <a:off x="5507299" y="2184749"/>
          <a:ext cx="30892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17" imgW="1942920" imgH="939600" progId="Equation.DSMT4">
                  <p:embed/>
                </p:oleObj>
              </mc:Choice>
              <mc:Fallback>
                <p:oleObj name="Equation" r:id="rId17" imgW="1942920" imgH="939600" progId="Equation.DSMT4">
                  <p:embed/>
                  <p:pic>
                    <p:nvPicPr>
                      <p:cNvPr id="22" name="物件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299" y="2184749"/>
                        <a:ext cx="308927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群組 43"/>
          <p:cNvGrpSpPr/>
          <p:nvPr/>
        </p:nvGrpSpPr>
        <p:grpSpPr>
          <a:xfrm>
            <a:off x="5397169" y="3768220"/>
            <a:ext cx="3767138" cy="1577975"/>
            <a:chOff x="1874451" y="2788766"/>
            <a:chExt cx="3767138" cy="1577975"/>
          </a:xfrm>
        </p:grpSpPr>
        <p:graphicFrame>
          <p:nvGraphicFramePr>
            <p:cNvPr id="45" name="物件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0401979"/>
                </p:ext>
              </p:extLst>
            </p:nvPr>
          </p:nvGraphicFramePr>
          <p:xfrm>
            <a:off x="1874451" y="2788766"/>
            <a:ext cx="3767138" cy="76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0" name="Equation" r:id="rId19" imgW="2311200" imgH="469800" progId="Equation.DSMT4">
                    <p:embed/>
                  </p:oleObj>
                </mc:Choice>
                <mc:Fallback>
                  <p:oleObj name="Equation" r:id="rId19" imgW="2311200" imgH="469800" progId="Equation.DSMT4">
                    <p:embed/>
                    <p:pic>
                      <p:nvPicPr>
                        <p:cNvPr id="26" name="物件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451" y="2788766"/>
                          <a:ext cx="3767138" cy="760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物件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3063359"/>
                </p:ext>
              </p:extLst>
            </p:nvPr>
          </p:nvGraphicFramePr>
          <p:xfrm>
            <a:off x="2351010" y="3549178"/>
            <a:ext cx="1909763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1" name="Equation" r:id="rId21" imgW="1002960" imgH="431640" progId="Equation.DSMT4">
                    <p:embed/>
                  </p:oleObj>
                </mc:Choice>
                <mc:Fallback>
                  <p:oleObj name="Equation" r:id="rId21" imgW="1002960" imgH="431640" progId="Equation.DSMT4">
                    <p:embed/>
                    <p:pic>
                      <p:nvPicPr>
                        <p:cNvPr id="30" name="物件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010" y="3549178"/>
                          <a:ext cx="1909763" cy="81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群組 46"/>
          <p:cNvGrpSpPr/>
          <p:nvPr/>
        </p:nvGrpSpPr>
        <p:grpSpPr>
          <a:xfrm>
            <a:off x="5228332" y="5434655"/>
            <a:ext cx="3881848" cy="1450484"/>
            <a:chOff x="2522193" y="-324031"/>
            <a:chExt cx="3890837" cy="1652464"/>
          </a:xfrm>
        </p:grpSpPr>
        <p:graphicFrame>
          <p:nvGraphicFramePr>
            <p:cNvPr id="48" name="物件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4998081"/>
                </p:ext>
              </p:extLst>
            </p:nvPr>
          </p:nvGraphicFramePr>
          <p:xfrm>
            <a:off x="2522193" y="-324031"/>
            <a:ext cx="3890837" cy="786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2" name="Equation" r:id="rId23" imgW="2311200" imgH="469800" progId="Equation.DSMT4">
                    <p:embed/>
                  </p:oleObj>
                </mc:Choice>
                <mc:Fallback>
                  <p:oleObj name="Equation" r:id="rId23" imgW="2311200" imgH="469800" progId="Equation.DSMT4">
                    <p:embed/>
                    <p:pic>
                      <p:nvPicPr>
                        <p:cNvPr id="33" name="物件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193" y="-324031"/>
                          <a:ext cx="3890837" cy="786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物件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120128"/>
                </p:ext>
              </p:extLst>
            </p:nvPr>
          </p:nvGraphicFramePr>
          <p:xfrm>
            <a:off x="3114828" y="572455"/>
            <a:ext cx="1914185" cy="755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3" name="Equation" r:id="rId25" imgW="1091880" imgH="431640" progId="Equation.DSMT4">
                    <p:embed/>
                  </p:oleObj>
                </mc:Choice>
                <mc:Fallback>
                  <p:oleObj name="Equation" r:id="rId25" imgW="1091880" imgH="431640" progId="Equation.DSMT4">
                    <p:embed/>
                    <p:pic>
                      <p:nvPicPr>
                        <p:cNvPr id="36" name="物件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828" y="572455"/>
                          <a:ext cx="1914185" cy="7559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文字方塊 49"/>
          <p:cNvSpPr txBox="1"/>
          <p:nvPr/>
        </p:nvSpPr>
        <p:spPr>
          <a:xfrm>
            <a:off x="4081693" y="1440059"/>
            <a:ext cx="170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Region D: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145720" y="2298538"/>
            <a:ext cx="170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Region C: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130406" y="3901496"/>
            <a:ext cx="170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Region B: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112275" y="5585820"/>
            <a:ext cx="119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Region A: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652573" y="3652011"/>
            <a:ext cx="128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changed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20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32282" y="96387"/>
            <a:ext cx="880459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2000"/>
              </a:lnSpc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HW4.3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charged sphere with charge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                    , and radius </a:t>
            </a:r>
            <a:r>
              <a:rPr lang="en-US" altLang="zh-TW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shown in Fig. 3. 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35191"/>
              </p:ext>
            </p:extLst>
          </p:nvPr>
        </p:nvGraphicFramePr>
        <p:xfrm>
          <a:off x="5451920" y="71164"/>
          <a:ext cx="12207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Equation" r:id="rId3" imgW="774360" imgH="228600" progId="Equation.DSMT4">
                  <p:embed/>
                </p:oleObj>
              </mc:Choice>
              <mc:Fallback>
                <p:oleObj name="Equation" r:id="rId3" imgW="774360" imgH="228600" progId="Equation.DSMT4">
                  <p:embed/>
                  <p:pic>
                    <p:nvPicPr>
                      <p:cNvPr id="64" name="物件 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1920" y="71164"/>
                        <a:ext cx="1220787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8135" y="675779"/>
            <a:ext cx="63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091146"/>
              </p:ext>
            </p:extLst>
          </p:nvPr>
        </p:nvGraphicFramePr>
        <p:xfrm>
          <a:off x="866579" y="716158"/>
          <a:ext cx="5186363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Equation" r:id="rId5" imgW="3213000" imgH="812520" progId="Equation.DSMT4">
                  <p:embed/>
                </p:oleObj>
              </mc:Choice>
              <mc:Fallback>
                <p:oleObj name="Equation" r:id="rId5" imgW="3213000" imgH="81252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6579" y="716158"/>
                        <a:ext cx="5186363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6321536" y="491113"/>
            <a:ext cx="1430375" cy="1440700"/>
            <a:chOff x="5443231" y="491113"/>
            <a:chExt cx="1430375" cy="1440700"/>
          </a:xfrm>
        </p:grpSpPr>
        <p:sp>
          <p:nvSpPr>
            <p:cNvPr id="5" name="橢圓 4"/>
            <p:cNvSpPr/>
            <p:nvPr/>
          </p:nvSpPr>
          <p:spPr>
            <a:xfrm>
              <a:off x="5443231" y="491113"/>
              <a:ext cx="1354176" cy="14407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718203" y="783235"/>
              <a:ext cx="804231" cy="8450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794402" y="903385"/>
              <a:ext cx="651831" cy="62702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endCxn id="11" idx="7"/>
            </p:cNvCxnSpPr>
            <p:nvPr/>
          </p:nvCxnSpPr>
          <p:spPr>
            <a:xfrm flipV="1">
              <a:off x="6136395" y="995210"/>
              <a:ext cx="214380" cy="227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059277" y="903385"/>
              <a:ext cx="386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/>
                <a:t>r</a:t>
              </a:r>
              <a:endParaRPr lang="zh-TW" altLang="en-US" i="1" dirty="0"/>
            </a:p>
          </p:txBody>
        </p:sp>
        <p:cxnSp>
          <p:nvCxnSpPr>
            <p:cNvPr id="18" name="直線單箭頭接點 17"/>
            <p:cNvCxnSpPr/>
            <p:nvPr/>
          </p:nvCxnSpPr>
          <p:spPr>
            <a:xfrm>
              <a:off x="6225496" y="1264951"/>
              <a:ext cx="193478" cy="7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 flipV="1">
              <a:off x="6490467" y="1361037"/>
              <a:ext cx="140136" cy="673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6415755" y="1061907"/>
              <a:ext cx="457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err="1" smtClean="0">
                  <a:latin typeface="Symbol" panose="05050102010706020507" pitchFamily="18" charset="2"/>
                </a:rPr>
                <a:t>D</a:t>
              </a:r>
              <a:r>
                <a:rPr lang="en-US" altLang="zh-TW" i="1" dirty="0" err="1" smtClean="0"/>
                <a:t>r</a:t>
              </a:r>
              <a:endParaRPr lang="zh-TW" altLang="en-US" i="1" dirty="0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391997" y="2133683"/>
            <a:ext cx="186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(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 &gt; R case: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295741" y="2529689"/>
            <a:ext cx="1737592" cy="1849802"/>
            <a:chOff x="5218240" y="285641"/>
            <a:chExt cx="1805376" cy="1867696"/>
          </a:xfrm>
        </p:grpSpPr>
        <p:sp>
          <p:nvSpPr>
            <p:cNvPr id="28" name="橢圓 27"/>
            <p:cNvSpPr/>
            <p:nvPr/>
          </p:nvSpPr>
          <p:spPr>
            <a:xfrm>
              <a:off x="5443231" y="491113"/>
              <a:ext cx="1354176" cy="14407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218240" y="285641"/>
              <a:ext cx="1805376" cy="1867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單箭頭接點 30"/>
            <p:cNvCxnSpPr/>
            <p:nvPr/>
          </p:nvCxnSpPr>
          <p:spPr>
            <a:xfrm flipV="1">
              <a:off x="6136395" y="706023"/>
              <a:ext cx="661013" cy="51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6136395" y="706023"/>
              <a:ext cx="414301" cy="37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/>
                <a:t>r</a:t>
              </a:r>
              <a:endParaRPr lang="zh-TW" altLang="en-US" i="1" dirty="0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1725103" y="4085124"/>
            <a:ext cx="52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466474" y="2230943"/>
            <a:ext cx="594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Choose </a:t>
            </a:r>
            <a:r>
              <a:rPr lang="en-US" altLang="zh-TW" dirty="0" err="1" smtClean="0"/>
              <a:t>Guass’s</a:t>
            </a:r>
            <a:r>
              <a:rPr lang="en-US" altLang="zh-TW" dirty="0" smtClean="0"/>
              <a:t> surface S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with radius r which is larger than R.</a:t>
            </a:r>
            <a:endParaRPr lang="zh-TW" altLang="en-US" dirty="0"/>
          </a:p>
        </p:txBody>
      </p:sp>
      <p:graphicFrame>
        <p:nvGraphicFramePr>
          <p:cNvPr id="39" name="物件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819907"/>
              </p:ext>
            </p:extLst>
          </p:nvPr>
        </p:nvGraphicFramePr>
        <p:xfrm>
          <a:off x="2393753" y="2789270"/>
          <a:ext cx="21320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7" imgW="1320480" imgH="279360" progId="Equation.DSMT4">
                  <p:embed/>
                </p:oleObj>
              </mc:Choice>
              <mc:Fallback>
                <p:oleObj name="Equation" r:id="rId7" imgW="1320480" imgH="27936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3753" y="2789270"/>
                        <a:ext cx="2132013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4767680" y="2733192"/>
            <a:ext cx="59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and </a:t>
            </a:r>
            <a:endParaRPr lang="zh-TW" altLang="en-US" dirty="0"/>
          </a:p>
        </p:txBody>
      </p:sp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82740"/>
              </p:ext>
            </p:extLst>
          </p:nvPr>
        </p:nvGraphicFramePr>
        <p:xfrm>
          <a:off x="5635133" y="2639369"/>
          <a:ext cx="213201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9" imgW="1320480" imgH="393480" progId="Equation.DSMT4">
                  <p:embed/>
                </p:oleObj>
              </mc:Choice>
              <mc:Fallback>
                <p:oleObj name="Equation" r:id="rId9" imgW="1320480" imgH="39348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5133" y="2639369"/>
                        <a:ext cx="2132012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字方塊 41"/>
          <p:cNvSpPr txBox="1"/>
          <p:nvPr/>
        </p:nvSpPr>
        <p:spPr>
          <a:xfrm>
            <a:off x="2383041" y="3432406"/>
            <a:ext cx="8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then </a:t>
            </a:r>
            <a:endParaRPr lang="zh-TW" altLang="en-US" dirty="0"/>
          </a:p>
        </p:txBody>
      </p:sp>
      <p:graphicFrame>
        <p:nvGraphicFramePr>
          <p:cNvPr id="43" name="物件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24476"/>
              </p:ext>
            </p:extLst>
          </p:nvPr>
        </p:nvGraphicFramePr>
        <p:xfrm>
          <a:off x="3213751" y="3335005"/>
          <a:ext cx="16192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11" imgW="1002960" imgH="431640" progId="Equation.DSMT4">
                  <p:embed/>
                </p:oleObj>
              </mc:Choice>
              <mc:Fallback>
                <p:oleObj name="Equation" r:id="rId11" imgW="1002960" imgH="431640" progId="Equation.DSMT4">
                  <p:embed/>
                  <p:pic>
                    <p:nvPicPr>
                      <p:cNvPr id="39" name="物件 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3751" y="3335005"/>
                        <a:ext cx="16192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379938" y="4712818"/>
            <a:ext cx="186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(ii) r &lt; R case: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393753" y="4583569"/>
            <a:ext cx="628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Choose </a:t>
            </a:r>
            <a:r>
              <a:rPr lang="en-US" altLang="zh-TW" dirty="0" err="1" smtClean="0"/>
              <a:t>Guass’s</a:t>
            </a:r>
            <a:r>
              <a:rPr lang="en-US" altLang="zh-TW" dirty="0" smtClean="0"/>
              <a:t> surface S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with radius r which is smaller than R.</a:t>
            </a:r>
            <a:endParaRPr lang="zh-TW" altLang="en-US" dirty="0"/>
          </a:p>
        </p:txBody>
      </p:sp>
      <p:grpSp>
        <p:nvGrpSpPr>
          <p:cNvPr id="46" name="群組 45"/>
          <p:cNvGrpSpPr/>
          <p:nvPr/>
        </p:nvGrpSpPr>
        <p:grpSpPr>
          <a:xfrm>
            <a:off x="596480" y="5315167"/>
            <a:ext cx="1303332" cy="1426897"/>
            <a:chOff x="5443231" y="491113"/>
            <a:chExt cx="1354176" cy="1440700"/>
          </a:xfrm>
        </p:grpSpPr>
        <p:sp>
          <p:nvSpPr>
            <p:cNvPr id="47" name="橢圓 46"/>
            <p:cNvSpPr/>
            <p:nvPr/>
          </p:nvSpPr>
          <p:spPr>
            <a:xfrm>
              <a:off x="5443231" y="491113"/>
              <a:ext cx="1354176" cy="14407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5661242" y="735823"/>
              <a:ext cx="918155" cy="9372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單箭頭接點 48"/>
            <p:cNvCxnSpPr>
              <a:endCxn id="50" idx="3"/>
            </p:cNvCxnSpPr>
            <p:nvPr/>
          </p:nvCxnSpPr>
          <p:spPr>
            <a:xfrm flipV="1">
              <a:off x="6136395" y="892475"/>
              <a:ext cx="414301" cy="3303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6136395" y="706023"/>
              <a:ext cx="414301" cy="372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/>
                <a:t>r</a:t>
              </a:r>
              <a:endParaRPr lang="zh-TW" altLang="en-US" i="1" dirty="0"/>
            </a:p>
          </p:txBody>
        </p:sp>
      </p:grpSp>
      <p:sp>
        <p:nvSpPr>
          <p:cNvPr id="52" name="文字方塊 51"/>
          <p:cNvSpPr txBox="1"/>
          <p:nvPr/>
        </p:nvSpPr>
        <p:spPr>
          <a:xfrm>
            <a:off x="1129118" y="6097617"/>
            <a:ext cx="52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物件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838733"/>
              </p:ext>
            </p:extLst>
          </p:nvPr>
        </p:nvGraphicFramePr>
        <p:xfrm>
          <a:off x="2059261" y="5127796"/>
          <a:ext cx="21320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13" imgW="1320480" imgH="279360" progId="Equation.DSMT4">
                  <p:embed/>
                </p:oleObj>
              </mc:Choice>
              <mc:Fallback>
                <p:oleObj name="Equation" r:id="rId13" imgW="1320480" imgH="279360" progId="Equation.DSMT4">
                  <p:embed/>
                  <p:pic>
                    <p:nvPicPr>
                      <p:cNvPr id="39" name="物件 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9261" y="5127796"/>
                        <a:ext cx="2132013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4191274" y="5382255"/>
            <a:ext cx="59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and </a:t>
            </a:r>
            <a:endParaRPr lang="zh-TW" altLang="en-US" dirty="0"/>
          </a:p>
        </p:txBody>
      </p:sp>
      <p:graphicFrame>
        <p:nvGraphicFramePr>
          <p:cNvPr id="55" name="物件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48544"/>
              </p:ext>
            </p:extLst>
          </p:nvPr>
        </p:nvGraphicFramePr>
        <p:xfrm>
          <a:off x="4695825" y="4757002"/>
          <a:ext cx="44481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15" imgW="2755800" imgH="545760" progId="Equation.DSMT4">
                  <p:embed/>
                </p:oleObj>
              </mc:Choice>
              <mc:Fallback>
                <p:oleObj name="Equation" r:id="rId15" imgW="2755800" imgH="545760" progId="Equation.DSMT4">
                  <p:embed/>
                  <p:pic>
                    <p:nvPicPr>
                      <p:cNvPr id="41" name="物件 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95825" y="4757002"/>
                        <a:ext cx="4448175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2606305" y="6064614"/>
            <a:ext cx="8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then </a:t>
            </a:r>
            <a:endParaRPr lang="zh-TW" altLang="en-US" dirty="0"/>
          </a:p>
        </p:txBody>
      </p:sp>
      <p:graphicFrame>
        <p:nvGraphicFramePr>
          <p:cNvPr id="57" name="物件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395567"/>
              </p:ext>
            </p:extLst>
          </p:nvPr>
        </p:nvGraphicFramePr>
        <p:xfrm>
          <a:off x="3524746" y="5735589"/>
          <a:ext cx="17414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17" imgW="1079280" imgH="622080" progId="Equation.DSMT4">
                  <p:embed/>
                </p:oleObj>
              </mc:Choice>
              <mc:Fallback>
                <p:oleObj name="Equation" r:id="rId17" imgW="1079280" imgH="622080" progId="Equation.DSMT4">
                  <p:embed/>
                  <p:pic>
                    <p:nvPicPr>
                      <p:cNvPr id="43" name="物件 4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4746" y="5735589"/>
                        <a:ext cx="1741488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92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5498" y="201005"/>
            <a:ext cx="6264702" cy="1843695"/>
            <a:chOff x="179512" y="3541861"/>
            <a:chExt cx="6856725" cy="2083747"/>
          </a:xfrm>
        </p:grpSpPr>
        <p:sp>
          <p:nvSpPr>
            <p:cNvPr id="5" name="文字方塊 4"/>
            <p:cNvSpPr txBox="1"/>
            <p:nvPr/>
          </p:nvSpPr>
          <p:spPr>
            <a:xfrm>
              <a:off x="179512" y="3707656"/>
              <a:ext cx="2016224" cy="52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r &gt; </a:t>
              </a:r>
              <a:r>
                <a:rPr lang="en-US" altLang="zh-TW" sz="2400" dirty="0" smtClean="0"/>
                <a:t>R </a:t>
              </a:r>
              <a:r>
                <a:rPr lang="en-US" altLang="zh-TW" sz="2400" dirty="0"/>
                <a:t>: </a:t>
              </a:r>
              <a:endParaRPr lang="zh-TW" altLang="en-US" sz="2400" dirty="0"/>
            </a:p>
          </p:txBody>
        </p:sp>
        <p:graphicFrame>
          <p:nvGraphicFramePr>
            <p:cNvPr id="6" name="物件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1739649"/>
                </p:ext>
              </p:extLst>
            </p:nvPr>
          </p:nvGraphicFramePr>
          <p:xfrm>
            <a:off x="1290256" y="3541861"/>
            <a:ext cx="5745981" cy="1013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0" name="Equation" r:id="rId3" imgW="2577960" imgH="457200" progId="Equation.DSMT4">
                    <p:embed/>
                  </p:oleObj>
                </mc:Choice>
                <mc:Fallback>
                  <p:oleObj name="Equation" r:id="rId3" imgW="2577960" imgH="457200" progId="Equation.DSMT4">
                    <p:embed/>
                    <p:pic>
                      <p:nvPicPr>
                        <p:cNvPr id="19" name="物件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256" y="3541861"/>
                          <a:ext cx="5745981" cy="1013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物件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7506492"/>
                </p:ext>
              </p:extLst>
            </p:nvPr>
          </p:nvGraphicFramePr>
          <p:xfrm>
            <a:off x="2138166" y="4556268"/>
            <a:ext cx="4050161" cy="1069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Equation" r:id="rId5" imgW="1815840" imgH="482400" progId="Equation.DSMT4">
                    <p:embed/>
                  </p:oleObj>
                </mc:Choice>
                <mc:Fallback>
                  <p:oleObj name="Equation" r:id="rId5" imgW="1815840" imgH="482400" progId="Equation.DSMT4">
                    <p:embed/>
                    <p:pic>
                      <p:nvPicPr>
                        <p:cNvPr id="28" name="物件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166" y="4556268"/>
                          <a:ext cx="4050161" cy="1069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群組 7"/>
          <p:cNvGrpSpPr/>
          <p:nvPr/>
        </p:nvGrpSpPr>
        <p:grpSpPr>
          <a:xfrm>
            <a:off x="415498" y="2237768"/>
            <a:ext cx="5430648" cy="2754920"/>
            <a:chOff x="35496" y="-58513"/>
            <a:chExt cx="5430648" cy="2754920"/>
          </a:xfrm>
        </p:grpSpPr>
        <p:sp>
          <p:nvSpPr>
            <p:cNvPr id="9" name="文字方塊 8"/>
            <p:cNvSpPr txBox="1"/>
            <p:nvPr/>
          </p:nvSpPr>
          <p:spPr>
            <a:xfrm>
              <a:off x="35496" y="52530"/>
              <a:ext cx="11110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R &gt; </a:t>
              </a:r>
              <a:r>
                <a:rPr lang="en-US" altLang="zh-TW" sz="2400" dirty="0" smtClean="0"/>
                <a:t>r </a:t>
              </a:r>
              <a:r>
                <a:rPr lang="en-US" altLang="zh-TW" sz="2400" dirty="0" smtClean="0"/>
                <a:t>: </a:t>
              </a:r>
              <a:endParaRPr lang="zh-TW" altLang="en-US" sz="2400" dirty="0"/>
            </a:p>
          </p:txBody>
        </p:sp>
        <p:graphicFrame>
          <p:nvGraphicFramePr>
            <p:cNvPr id="10" name="物件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789394"/>
                </p:ext>
              </p:extLst>
            </p:nvPr>
          </p:nvGraphicFramePr>
          <p:xfrm>
            <a:off x="1146557" y="-58513"/>
            <a:ext cx="4319587" cy="842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2" name="Equation" r:id="rId7" imgW="2323800" imgH="457200" progId="Equation.DSMT4">
                    <p:embed/>
                  </p:oleObj>
                </mc:Choice>
                <mc:Fallback>
                  <p:oleObj name="Equation" r:id="rId7" imgW="2323800" imgH="457200" progId="Equation.DSMT4">
                    <p:embed/>
                    <p:pic>
                      <p:nvPicPr>
                        <p:cNvPr id="22" name="物件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557" y="-58513"/>
                          <a:ext cx="4319587" cy="842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物件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561268"/>
                </p:ext>
              </p:extLst>
            </p:nvPr>
          </p:nvGraphicFramePr>
          <p:xfrm>
            <a:off x="1747248" y="785057"/>
            <a:ext cx="3648075" cy="191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name="Equation" r:id="rId9" imgW="2260440" imgH="1193760" progId="Equation.DSMT4">
                    <p:embed/>
                  </p:oleObj>
                </mc:Choice>
                <mc:Fallback>
                  <p:oleObj name="Equation" r:id="rId9" imgW="2260440" imgH="1193760" progId="Equation.DSMT4">
                    <p:embed/>
                    <p:pic>
                      <p:nvPicPr>
                        <p:cNvPr id="23" name="物件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248" y="785057"/>
                          <a:ext cx="3648075" cy="191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3393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3790</TotalTime>
  <Words>579</Words>
  <Application>Microsoft Office PowerPoint</Application>
  <PresentationFormat>如螢幕大小 (4:3)</PresentationFormat>
  <Paragraphs>70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Perpetua</vt:lpstr>
      <vt:lpstr>Symbol</vt:lpstr>
      <vt:lpstr>Times New Roman</vt:lpstr>
      <vt:lpstr>Office 佈景主題</vt:lpstr>
      <vt:lpstr>Equation</vt:lpstr>
      <vt:lpstr>MathType 6.0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林彥呈</dc:creator>
  <cp:lastModifiedBy>謝立宜</cp:lastModifiedBy>
  <cp:revision>113</cp:revision>
  <cp:lastPrinted>2017-02-20T03:14:48Z</cp:lastPrinted>
  <dcterms:created xsi:type="dcterms:W3CDTF">2017-01-20T15:19:57Z</dcterms:created>
  <dcterms:modified xsi:type="dcterms:W3CDTF">2019-03-12T08:17:49Z</dcterms:modified>
</cp:coreProperties>
</file>