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7"/>
  </p:notesMasterIdLst>
  <p:sldIdLst>
    <p:sldId id="313" r:id="rId2"/>
    <p:sldId id="319" r:id="rId3"/>
    <p:sldId id="315" r:id="rId4"/>
    <p:sldId id="320" r:id="rId5"/>
    <p:sldId id="321" r:id="rId6"/>
    <p:sldId id="322" r:id="rId7"/>
    <p:sldId id="323" r:id="rId8"/>
    <p:sldId id="324" r:id="rId9"/>
    <p:sldId id="326" r:id="rId10"/>
    <p:sldId id="328" r:id="rId11"/>
    <p:sldId id="330" r:id="rId12"/>
    <p:sldId id="331" r:id="rId13"/>
    <p:sldId id="332" r:id="rId14"/>
    <p:sldId id="334" r:id="rId15"/>
    <p:sldId id="287" r:id="rId16"/>
    <p:sldId id="333" r:id="rId17"/>
    <p:sldId id="335" r:id="rId18"/>
    <p:sldId id="340" r:id="rId19"/>
    <p:sldId id="337" r:id="rId20"/>
    <p:sldId id="293" r:id="rId21"/>
    <p:sldId id="339" r:id="rId22"/>
    <p:sldId id="294" r:id="rId23"/>
    <p:sldId id="338" r:id="rId24"/>
    <p:sldId id="341" r:id="rId25"/>
    <p:sldId id="314" r:id="rId26"/>
  </p:sldIdLst>
  <p:sldSz cx="9144000" cy="5145088"/>
  <p:notesSz cx="6858000" cy="9144000"/>
  <p:custDataLst>
    <p:tags r:id="rId2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4660"/>
  </p:normalViewPr>
  <p:slideViewPr>
    <p:cSldViewPr>
      <p:cViewPr varScale="1">
        <p:scale>
          <a:sx n="144" d="100"/>
          <a:sy n="144" d="100"/>
        </p:scale>
        <p:origin x="780" y="5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3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7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要顯示的是什麼資料型態，就必須搭配對應資料型態的格式碼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6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6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5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9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5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1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1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3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blocks.org/download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2020/9/14</a:t>
            </a: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Code:Block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操作與標準</a:t>
            </a: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51125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(hwliu@samlab.ee.ccu.edu.tw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69A966-456A-41BC-A659-B97A706C9D93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DF7C7E-40C9-4B42-9B6E-B9CA92DC9B07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D4A788-A432-4B67-A86C-1577955751BF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E63CEA-957C-4460-B837-1E52AB5F2A6A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BB85C1-1DC6-47AF-AA6B-A6C68C27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6320"/>
            <a:ext cx="6179593" cy="43918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5DB885-07FD-42A3-8673-F660401F6E32}"/>
              </a:ext>
            </a:extLst>
          </p:cNvPr>
          <p:cNvSpPr txBox="1"/>
          <p:nvPr/>
        </p:nvSpPr>
        <p:spPr>
          <a:xfrm>
            <a:off x="2747731" y="1672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AAF558-24BE-43B2-92E9-108B5911CF77}"/>
              </a:ext>
            </a:extLst>
          </p:cNvPr>
          <p:cNvSpPr txBox="1"/>
          <p:nvPr/>
        </p:nvSpPr>
        <p:spPr>
          <a:xfrm>
            <a:off x="5400092" y="29325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7F5A158-57CB-4E8E-9F3C-B255539B6D3A}"/>
              </a:ext>
            </a:extLst>
          </p:cNvPr>
          <p:cNvSpPr txBox="1"/>
          <p:nvPr/>
        </p:nvSpPr>
        <p:spPr>
          <a:xfrm>
            <a:off x="4139952" y="4191106"/>
            <a:ext cx="298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編譯結果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(debug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要看這裡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CE7BD0C-0373-45A3-B699-190F7ACCECCE}"/>
              </a:ext>
            </a:extLst>
          </p:cNvPr>
          <p:cNvCxnSpPr>
            <a:cxnSpLocks/>
          </p:cNvCxnSpPr>
          <p:nvPr/>
        </p:nvCxnSpPr>
        <p:spPr>
          <a:xfrm flipH="1" flipV="1">
            <a:off x="2280839" y="556320"/>
            <a:ext cx="225839" cy="337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050DA2-6B99-4881-811A-4FA811C24A73}"/>
              </a:ext>
            </a:extLst>
          </p:cNvPr>
          <p:cNvSpPr txBox="1"/>
          <p:nvPr/>
        </p:nvSpPr>
        <p:spPr>
          <a:xfrm>
            <a:off x="1738682" y="196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15729B9-B3E8-4C07-BECC-684927485E6D}"/>
              </a:ext>
            </a:extLst>
          </p:cNvPr>
          <p:cNvCxnSpPr>
            <a:cxnSpLocks/>
          </p:cNvCxnSpPr>
          <p:nvPr/>
        </p:nvCxnSpPr>
        <p:spPr>
          <a:xfrm flipH="1" flipV="1">
            <a:off x="2699792" y="556320"/>
            <a:ext cx="47939" cy="348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E2ADAD-E457-447E-B235-1ABB88B0E906}"/>
              </a:ext>
            </a:extLst>
          </p:cNvPr>
          <p:cNvSpPr txBox="1"/>
          <p:nvPr/>
        </p:nvSpPr>
        <p:spPr>
          <a:xfrm>
            <a:off x="2385013" y="196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EEB43DF-DE49-4D54-94D8-C389D3279FC9}"/>
              </a:ext>
            </a:extLst>
          </p:cNvPr>
          <p:cNvCxnSpPr>
            <a:cxnSpLocks/>
          </p:cNvCxnSpPr>
          <p:nvPr/>
        </p:nvCxnSpPr>
        <p:spPr>
          <a:xfrm flipV="1">
            <a:off x="2924494" y="547250"/>
            <a:ext cx="459374" cy="330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70F432-E9B0-41F0-864C-69FE5C0895E1}"/>
              </a:ext>
            </a:extLst>
          </p:cNvPr>
          <p:cNvSpPr txBox="1"/>
          <p:nvPr/>
        </p:nvSpPr>
        <p:spPr>
          <a:xfrm>
            <a:off x="3236385" y="2011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26529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基本觀念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6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標楷體" panose="03000509000000000000" pitchFamily="65" charset="-120"/>
              </a:rPr>
              <a:t>C Language Example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3CBF29C-5A7B-4817-88F3-379A79628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48" t="11294" r="22415" b="30509"/>
          <a:stretch/>
        </p:blipFill>
        <p:spPr>
          <a:xfrm>
            <a:off x="2015716" y="1332358"/>
            <a:ext cx="4765057" cy="321223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FCBEA4E-5ADF-44D2-93B3-5ACD1EB5E53D}"/>
              </a:ext>
            </a:extLst>
          </p:cNvPr>
          <p:cNvSpPr/>
          <p:nvPr/>
        </p:nvSpPr>
        <p:spPr>
          <a:xfrm>
            <a:off x="1404144" y="1281391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程式註解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6F1B34-53D5-4819-93B5-ED12E66641D4}"/>
              </a:ext>
            </a:extLst>
          </p:cNvPr>
          <p:cNvSpPr/>
          <p:nvPr/>
        </p:nvSpPr>
        <p:spPr>
          <a:xfrm>
            <a:off x="4347511" y="1547004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標頭檔與函式庫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CC6F76-F894-4D12-A135-7973C7EB806E}"/>
              </a:ext>
            </a:extLst>
          </p:cNvPr>
          <p:cNvSpPr/>
          <p:nvPr/>
        </p:nvSpPr>
        <p:spPr>
          <a:xfrm>
            <a:off x="3531521" y="1878682"/>
            <a:ext cx="7040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主程式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2BE2C1-B553-46D3-84A5-2A3382EEA1F8}"/>
              </a:ext>
            </a:extLst>
          </p:cNvPr>
          <p:cNvSpPr/>
          <p:nvPr/>
        </p:nvSpPr>
        <p:spPr>
          <a:xfrm>
            <a:off x="1404144" y="219556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宣告變數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4D45239-D507-4A82-90C3-F7AD659BD78B}"/>
              </a:ext>
            </a:extLst>
          </p:cNvPr>
          <p:cNvSpPr/>
          <p:nvPr/>
        </p:nvSpPr>
        <p:spPr>
          <a:xfrm>
            <a:off x="1404144" y="2785802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輸出輸入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3454BF2-5DAE-400C-AB2F-240A87667D3F}"/>
              </a:ext>
            </a:extLst>
          </p:cNvPr>
          <p:cNvCxnSpPr/>
          <p:nvPr/>
        </p:nvCxnSpPr>
        <p:spPr>
          <a:xfrm flipV="1">
            <a:off x="1482793" y="1489011"/>
            <a:ext cx="5032413" cy="2899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15D700B-ABCF-4251-97B8-0728C525A479}"/>
              </a:ext>
            </a:extLst>
          </p:cNvPr>
          <p:cNvCxnSpPr/>
          <p:nvPr/>
        </p:nvCxnSpPr>
        <p:spPr>
          <a:xfrm flipV="1">
            <a:off x="2780854" y="1809605"/>
            <a:ext cx="2817484" cy="144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B1A1AC-AA40-41B2-85C5-07F297E61074}"/>
              </a:ext>
            </a:extLst>
          </p:cNvPr>
          <p:cNvCxnSpPr/>
          <p:nvPr/>
        </p:nvCxnSpPr>
        <p:spPr>
          <a:xfrm flipV="1">
            <a:off x="2780854" y="2092494"/>
            <a:ext cx="1353225" cy="144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C7D5A44-E6C7-43EA-A2AF-84B7CE766376}"/>
              </a:ext>
            </a:extLst>
          </p:cNvPr>
          <p:cNvCxnSpPr/>
          <p:nvPr/>
        </p:nvCxnSpPr>
        <p:spPr>
          <a:xfrm flipV="1">
            <a:off x="1482793" y="2441927"/>
            <a:ext cx="2981069" cy="1924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A291B3C-14A3-4E59-AE39-DA46C2231AC1}"/>
              </a:ext>
            </a:extLst>
          </p:cNvPr>
          <p:cNvCxnSpPr/>
          <p:nvPr/>
        </p:nvCxnSpPr>
        <p:spPr>
          <a:xfrm flipV="1">
            <a:off x="1482793" y="3035889"/>
            <a:ext cx="2048728" cy="1584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>
            <a:extLst>
              <a:ext uri="{FF2B5EF4-FFF2-40B4-BE49-F238E27FC236}">
                <a16:creationId xmlns:a16="http://schemas.microsoft.com/office/drawing/2014/main" id="{1F631D5B-3F8A-4249-B39E-349A20A5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5" t="17176" r="76775" b="78000"/>
          <a:stretch/>
        </p:blipFill>
        <p:spPr>
          <a:xfrm>
            <a:off x="3972192" y="4472833"/>
            <a:ext cx="3609434" cy="662627"/>
          </a:xfrm>
          <a:prstGeom prst="rect">
            <a:avLst/>
          </a:prstGeom>
        </p:spPr>
      </p:pic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2C3D1BB-41E5-4B24-BD4E-76F89E2E4BB4}"/>
              </a:ext>
            </a:extLst>
          </p:cNvPr>
          <p:cNvCxnSpPr>
            <a:cxnSpLocks/>
          </p:cNvCxnSpPr>
          <p:nvPr/>
        </p:nvCxnSpPr>
        <p:spPr>
          <a:xfrm>
            <a:off x="1482793" y="4288938"/>
            <a:ext cx="240866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45DF2C7-9A1F-4CE3-9809-0ED1D9C769F4}"/>
              </a:ext>
            </a:extLst>
          </p:cNvPr>
          <p:cNvSpPr/>
          <p:nvPr/>
        </p:nvSpPr>
        <p:spPr>
          <a:xfrm>
            <a:off x="1404143" y="3999133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畫面停留</a:t>
            </a:r>
          </a:p>
        </p:txBody>
      </p:sp>
    </p:spTree>
    <p:extLst>
      <p:ext uri="{BB962C8B-B14F-4D97-AF65-F5344CB8AC3E}">
        <p14:creationId xmlns:p14="http://schemas.microsoft.com/office/powerpoint/2010/main" val="19714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基本觀念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引入函式庫 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#include &lt;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stdio.h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main():</a:t>
            </a:r>
            <a:r>
              <a:rPr lang="zh-TW" altLang="en-US" sz="1800" dirty="0">
                <a:ea typeface="標楷體" panose="03000509000000000000" pitchFamily="65" charset="-120"/>
              </a:rPr>
              <a:t>整個程式最先執行的地方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括號與分號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括號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必須成對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，分號代表</a:t>
            </a:r>
            <a:r>
              <a:rPr lang="zh-TW" altLang="en-US" b="0" dirty="0">
                <a:ea typeface="標楷體" panose="03000509000000000000" pitchFamily="65" charset="-120"/>
              </a:rPr>
              <a:t>該敘述式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() {}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畫面停留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system(“pause”);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等於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等號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右邊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的執行結果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等號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sum=n1+n2;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註解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ea typeface="標楷體" panose="03000509000000000000" pitchFamily="65" charset="-120"/>
              </a:rPr>
              <a:t>輔助說明文字，編譯時會忽略所有註解的文字 </a:t>
            </a:r>
            <a:r>
              <a:rPr lang="en-US" altLang="zh-TW" dirty="0">
                <a:ea typeface="標楷體" panose="03000509000000000000" pitchFamily="65" charset="-120"/>
              </a:rPr>
              <a:t/>
            </a:r>
            <a:br>
              <a:rPr lang="en-US" altLang="zh-TW" dirty="0"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      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常用於較細部說明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ex:/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…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說明大方向演算法</a:t>
            </a:r>
            <a:endParaRPr lang="en-US" altLang="zh-TW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E73781C-1861-435B-9C39-3D395FB9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17" y="3904692"/>
            <a:ext cx="2997409" cy="12403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FBFEDC4-42EF-4754-8799-89EC13F73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023" y="3151353"/>
            <a:ext cx="2250474" cy="638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F52704-D3D1-4D00-B14C-EE4331CEA1C6}"/>
              </a:ext>
            </a:extLst>
          </p:cNvPr>
          <p:cNvSpPr txBox="1"/>
          <p:nvPr/>
        </p:nvSpPr>
        <p:spPr>
          <a:xfrm>
            <a:off x="6542377" y="136295"/>
            <a:ext cx="26016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2">
                    <a:lumMod val="75000"/>
                  </a:schemeClr>
                </a:solidFill>
              </a:rPr>
              <a:t>改變註解顏色</a:t>
            </a:r>
            <a:endParaRPr lang="en-US" altLang="zh-TW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Settings-&gt;Editor-&gt;Syntax highlighting-&gt;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/* */ -&gt;Comment(normal)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//    -&gt;Comment line(documentation)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-70772" y="241580"/>
            <a:ext cx="7622071" cy="1170859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變數宣告與資料型態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5D7F858A-27DD-4235-9F87-EDDFF96CB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15363"/>
              </p:ext>
            </p:extLst>
          </p:nvPr>
        </p:nvGraphicFramePr>
        <p:xfrm>
          <a:off x="737659" y="1898124"/>
          <a:ext cx="5742554" cy="255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123">
                  <a:extLst>
                    <a:ext uri="{9D8B030D-6E8A-4147-A177-3AD203B41FA5}">
                      <a16:colId xmlns:a16="http://schemas.microsoft.com/office/drawing/2014/main" val="579961230"/>
                    </a:ext>
                  </a:extLst>
                </a:gridCol>
              </a:tblGrid>
              <a:tr h="636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類 別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表 示 法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數 值 範 圍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大小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(bytes)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整 數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~ 2147483647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浮點數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float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double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小數點以下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小數點以下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字元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-128 ~ 127</a:t>
                      </a:r>
                      <a:endParaRPr lang="zh-TW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BF8DA0-C7C4-404A-8737-F5B1B83AB5A8}"/>
              </a:ext>
            </a:extLst>
          </p:cNvPr>
          <p:cNvSpPr txBox="1"/>
          <p:nvPr/>
        </p:nvSpPr>
        <p:spPr>
          <a:xfrm>
            <a:off x="863588" y="1290902"/>
            <a:ext cx="4625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int num;    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為整數變數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附註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1byte = 8bits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2C570E-B822-4D17-806D-4FC423D3F585}"/>
              </a:ext>
            </a:extLst>
          </p:cNvPr>
          <p:cNvSpPr txBox="1"/>
          <p:nvPr/>
        </p:nvSpPr>
        <p:spPr>
          <a:xfrm>
            <a:off x="1151620" y="4503846"/>
            <a:ext cx="4625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宣告字串可用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char[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需要字串值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78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輸出入格式符號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(%X)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14545"/>
            <a:ext cx="7687766" cy="295702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().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時要指定整數、浮點數、字元等進行顯示時，需要搭配對應資料型態的格式碼。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61458"/>
              </p:ext>
            </p:extLst>
          </p:nvPr>
        </p:nvGraphicFramePr>
        <p:xfrm>
          <a:off x="1618595" y="1760881"/>
          <a:ext cx="3295383" cy="12576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7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%c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字元</a:t>
                      </a:r>
                      <a:endParaRPr lang="zh-TW" altLang="en-US" sz="1200" baseline="0" dirty="0"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%s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aseline="0" dirty="0">
                          <a:ea typeface="標楷體" panose="03000509000000000000" pitchFamily="65" charset="-120"/>
                        </a:rPr>
                        <a:t>字串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695866672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%d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有正負號的十進位整數</a:t>
                      </a:r>
                      <a:endParaRPr lang="zh-TW" altLang="en-US" sz="1200" baseline="0" dirty="0"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8311199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%f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aseline="0" dirty="0" err="1">
                          <a:ea typeface="標楷體" panose="03000509000000000000" pitchFamily="65" charset="-120"/>
                        </a:rPr>
                        <a:t>flaot</a:t>
                      </a:r>
                      <a:r>
                        <a:rPr lang="en-US" altLang="zh-TW" sz="1200" baseline="0" dirty="0"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200" baseline="0" dirty="0">
                          <a:ea typeface="標楷體" panose="03000509000000000000" pitchFamily="65" charset="-120"/>
                        </a:rPr>
                        <a:t>浮點數</a:t>
                      </a:r>
                      <a:r>
                        <a:rPr lang="en-US" altLang="zh-TW" sz="1200" baseline="0" dirty="0"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200" baseline="0" dirty="0"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%</a:t>
                      </a:r>
                      <a:r>
                        <a:rPr lang="en-US" altLang="zh-TW" sz="1200" baseline="0" dirty="0" err="1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lf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double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3037959"/>
            <a:ext cx="5148572" cy="2074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227DB3-A42B-42B0-B88B-D0107576A773}"/>
              </a:ext>
            </a:extLst>
          </p:cNvPr>
          <p:cNvSpPr txBox="1"/>
          <p:nvPr/>
        </p:nvSpPr>
        <p:spPr>
          <a:xfrm>
            <a:off x="3023828" y="2668628"/>
            <a:ext cx="491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★讀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型態的變數需使用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lf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超重要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9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64856" y="172160"/>
            <a:ext cx="5566302" cy="1170859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printf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與</a:t>
            </a:r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scanf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將文字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符號印出在螢幕上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 (“sum is %f\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n”,a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);</a:t>
            </a:r>
            <a:b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格式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:  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 (“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轉換字串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”, 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引數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;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     	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(“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輸出入格式符號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”,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指向變數位置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);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符號中可以包含空白字元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、符號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(* . + -?)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一二三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\n :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換行的指令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相當於打字時按下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空一格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入鍵盤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的訊息 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scanf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 (“%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lf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”,&amp;a);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格式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scanf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(“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輸出入格式符號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”,&amp;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指向變數位置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);</a:t>
            </a:r>
            <a:endParaRPr lang="zh-TW" altLang="en-US" dirty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AAB458-0963-46FF-BF5F-C8BC913AB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98952"/>
            <a:ext cx="4415596" cy="1105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42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310696" y="201451"/>
            <a:ext cx="4142521" cy="1104976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四則運算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075ED5-F3B3-4A8A-A144-8FBD5ABE4004}"/>
              </a:ext>
            </a:extLst>
          </p:cNvPr>
          <p:cNvSpPr txBox="1"/>
          <p:nvPr/>
        </p:nvSpPr>
        <p:spPr>
          <a:xfrm>
            <a:off x="562007" y="126434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8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注意變數宣告型態是否正確</a:t>
            </a:r>
            <a:endParaRPr lang="en-US" altLang="zh-TW" sz="1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indent="-182880">
              <a:defRPr/>
            </a:pPr>
            <a:endParaRPr lang="en-US" altLang="zh-TW" sz="1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b="1" u="sng" dirty="0">
              <a:solidFill>
                <a:srgbClr val="FF0000"/>
              </a:solidFill>
            </a:endParaRPr>
          </a:p>
          <a:p>
            <a:pPr marL="182880" indent="-182880">
              <a:defRPr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C62AE0-86AD-44C3-863A-53AA99844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75" t="11609" r="14563" b="26667"/>
          <a:stretch/>
        </p:blipFill>
        <p:spPr>
          <a:xfrm>
            <a:off x="359532" y="1744452"/>
            <a:ext cx="5248278" cy="3228776"/>
          </a:xfrm>
          <a:prstGeom prst="rect">
            <a:avLst/>
          </a:prstGeom>
        </p:spPr>
      </p:pic>
      <p:graphicFrame>
        <p:nvGraphicFramePr>
          <p:cNvPr id="11" name="內容版面配置區 5">
            <a:extLst>
              <a:ext uri="{FF2B5EF4-FFF2-40B4-BE49-F238E27FC236}">
                <a16:creationId xmlns:a16="http://schemas.microsoft.com/office/drawing/2014/main" id="{7E8A59CA-93DE-401D-9DC5-25098803E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01329"/>
              </p:ext>
            </p:extLst>
          </p:nvPr>
        </p:nvGraphicFramePr>
        <p:xfrm>
          <a:off x="5491492" y="2779208"/>
          <a:ext cx="3464690" cy="21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運算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例</a:t>
                      </a: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加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是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減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–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是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乘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*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是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除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是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2.5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餘數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是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0C0FCC5-34F7-4982-AFA5-439976B3FF21}"/>
              </a:ext>
            </a:extLst>
          </p:cNvPr>
          <p:cNvSpPr txBox="1"/>
          <p:nvPr/>
        </p:nvSpPr>
        <p:spPr>
          <a:xfrm>
            <a:off x="6152101" y="487782"/>
            <a:ext cx="2143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00B050"/>
                </a:solidFill>
              </a:rPr>
              <a:t>若是平方可用</a:t>
            </a:r>
            <a:r>
              <a:rPr lang="en-US" altLang="zh-TW" sz="1400" dirty="0" err="1">
                <a:solidFill>
                  <a:srgbClr val="00B050"/>
                </a:solidFill>
              </a:rPr>
              <a:t>math.h</a:t>
            </a:r>
            <a:r>
              <a:rPr lang="zh-TW" altLang="en-US" sz="1400" dirty="0">
                <a:solidFill>
                  <a:srgbClr val="00B050"/>
                </a:solidFill>
              </a:rPr>
              <a:t>中的</a:t>
            </a:r>
            <a:endParaRPr lang="en-US" altLang="zh-TW" sz="1400" dirty="0">
              <a:solidFill>
                <a:srgbClr val="00B050"/>
              </a:solidFill>
            </a:endParaRPr>
          </a:p>
          <a:p>
            <a:r>
              <a:rPr lang="en-US" altLang="zh-TW" sz="1400" dirty="0">
                <a:solidFill>
                  <a:srgbClr val="00B050"/>
                </a:solidFill>
              </a:rPr>
              <a:t>pow(</a:t>
            </a:r>
            <a:r>
              <a:rPr lang="zh-TW" altLang="en-US" sz="1400" dirty="0">
                <a:solidFill>
                  <a:srgbClr val="00B050"/>
                </a:solidFill>
              </a:rPr>
              <a:t>變數</a:t>
            </a:r>
            <a:r>
              <a:rPr lang="en-US" altLang="zh-TW" sz="1400" dirty="0">
                <a:solidFill>
                  <a:srgbClr val="00B050"/>
                </a:solidFill>
              </a:rPr>
              <a:t>,</a:t>
            </a:r>
            <a:r>
              <a:rPr lang="zh-TW" altLang="en-US" sz="1400" dirty="0">
                <a:solidFill>
                  <a:srgbClr val="00B050"/>
                </a:solidFill>
              </a:rPr>
              <a:t>平方數</a:t>
            </a:r>
            <a:r>
              <a:rPr lang="en-US" altLang="zh-TW" sz="1400" dirty="0">
                <a:solidFill>
                  <a:srgbClr val="00B050"/>
                </a:solidFill>
              </a:rPr>
              <a:t>);</a:t>
            </a:r>
            <a:br>
              <a:rPr lang="en-US" altLang="zh-TW" sz="1400" dirty="0">
                <a:solidFill>
                  <a:srgbClr val="00B050"/>
                </a:solidFill>
              </a:rPr>
            </a:br>
            <a:r>
              <a:rPr lang="en-US" altLang="zh-TW" sz="1400" dirty="0">
                <a:solidFill>
                  <a:srgbClr val="00B050"/>
                </a:solidFill>
              </a:rPr>
              <a:t>ex: pow(x,2)  </a:t>
            </a:r>
            <a:r>
              <a:rPr lang="zh-TW" altLang="en-US" sz="1400" dirty="0">
                <a:solidFill>
                  <a:srgbClr val="00B050"/>
                </a:solidFill>
              </a:rPr>
              <a:t>→</a:t>
            </a:r>
            <a:r>
              <a:rPr lang="en-US" altLang="zh-TW" sz="1400" dirty="0">
                <a:solidFill>
                  <a:srgbClr val="00B050"/>
                </a:solidFill>
              </a:rPr>
              <a:t>x^2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309234" y="238636"/>
            <a:ext cx="5090007" cy="1104976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完成作業存檔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50E13B-AB59-48F1-9DB2-8F05AB28A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41669"/>
            <a:ext cx="4108852" cy="26870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890F01-F21A-4959-8CB8-982966016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02" y="1553705"/>
            <a:ext cx="4321878" cy="2795824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DD9D399-110B-4CDE-A2F7-4C8B6C9FBC5B}"/>
              </a:ext>
            </a:extLst>
          </p:cNvPr>
          <p:cNvSpPr/>
          <p:nvPr/>
        </p:nvSpPr>
        <p:spPr>
          <a:xfrm>
            <a:off x="4319972" y="2716560"/>
            <a:ext cx="411730" cy="1800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B77944-5055-4F23-ACB4-8C8FE39F840E}"/>
              </a:ext>
            </a:extLst>
          </p:cNvPr>
          <p:cNvSpPr txBox="1"/>
          <p:nvPr/>
        </p:nvSpPr>
        <p:spPr>
          <a:xfrm>
            <a:off x="5868144" y="3256620"/>
            <a:ext cx="410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請自行命名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例：</a:t>
            </a:r>
            <a:r>
              <a:rPr lang="en-US" altLang="zh-TW" sz="1600" dirty="0">
                <a:solidFill>
                  <a:srgbClr val="FF0000"/>
                </a:solidFill>
              </a:rPr>
              <a:t>404415037_hw1_1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EC3DAD6-8BCD-4DA6-98E3-4A48BB03EEBD}"/>
              </a:ext>
            </a:extLst>
          </p:cNvPr>
          <p:cNvSpPr/>
          <p:nvPr/>
        </p:nvSpPr>
        <p:spPr>
          <a:xfrm>
            <a:off x="8244408" y="3853431"/>
            <a:ext cx="792088" cy="286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39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課堂作業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print"/>
          <a:srcRect l="37286" b="16470"/>
          <a:stretch>
            <a:fillRect/>
          </a:stretch>
        </p:blipFill>
        <p:spPr bwMode="auto">
          <a:xfrm rot="270111">
            <a:off x="1492759" y="311241"/>
            <a:ext cx="6026431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212820" y="2431452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0984" y="549710"/>
            <a:ext cx="439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實習課評分方式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1464395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5F5FBC-0702-4758-91B1-1D79F6CA3B33}"/>
              </a:ext>
            </a:extLst>
          </p:cNvPr>
          <p:cNvSpPr txBox="1"/>
          <p:nvPr/>
        </p:nvSpPr>
        <p:spPr>
          <a:xfrm>
            <a:off x="2340404" y="1565266"/>
            <a:ext cx="53999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16:20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開始點名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16:30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過後就算曠課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上課時間為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16:15~18:30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教室為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資訊處電腦教室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214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215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每堂課點名 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出席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40%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每堂課有兩個作業，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程式必需</a:t>
            </a:r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當場完成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每次檢查完程式後，需壓縮且上傳至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e-course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教室內禁止飲食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图片3副本.png">
            <a:extLst>
              <a:ext uri="{FF2B5EF4-FFF2-40B4-BE49-F238E27FC236}">
                <a16:creationId xmlns:a16="http://schemas.microsoft.com/office/drawing/2014/main" id="{0C371009-9C09-4432-BA15-70C45DBB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26990" y="1546751"/>
            <a:ext cx="7581414" cy="1745873"/>
          </a:xfrm>
        </p:spPr>
        <p:txBody>
          <a:bodyPr>
            <a:normAutofit/>
          </a:bodyPr>
          <a:lstStyle/>
          <a:p>
            <a:pPr lvl="1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旺來山在做促銷活動，滿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700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送洗手液一瓶。設鳳梨酥一盒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元、鳳梨醋一瓶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400</a:t>
            </a:r>
          </a:p>
          <a:p>
            <a:pPr marL="342900" lvl="1" indent="0">
              <a:buNone/>
            </a:pP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5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小名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買了一些鳳梨醋和鳳梨酥，假設鳳梨醋與鳳梨酥總數量為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，兩種商品的總金額為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。請求出鳳梨醋和鳳梨酥各自的數量、送了幾瓶洗手液。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輸出結果需為下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dirty="0">
              <a:latin typeface="+mn-ea"/>
            </a:endParaRPr>
          </a:p>
          <a:p>
            <a:pPr marL="274393" lvl="1" indent="0">
              <a:buNone/>
            </a:pPr>
            <a:endParaRPr lang="en-US" altLang="zh-TW" dirty="0">
              <a:latin typeface="+mn-ea"/>
            </a:endParaRP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FA7398-B714-4ED3-B0E9-B6DB45B5C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2882606"/>
            <a:ext cx="2513831" cy="19885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2CDC00-06ED-4952-B16A-D47F1750F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984" y="3068852"/>
            <a:ext cx="1842141" cy="1836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D824A1-8A02-466F-89A3-85847E7A3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61" y="3377648"/>
            <a:ext cx="3086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0" name="Picture 2" descr="C:\Users\Administrator\Desktop\图片3副本.png">
            <a:extLst>
              <a:ext uri="{FF2B5EF4-FFF2-40B4-BE49-F238E27FC236}">
                <a16:creationId xmlns:a16="http://schemas.microsoft.com/office/drawing/2014/main" id="{7890946A-A072-4AC5-B6CC-D7C439EC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15" name="內容版面配置區 1">
            <a:extLst>
              <a:ext uri="{FF2B5EF4-FFF2-40B4-BE49-F238E27FC236}">
                <a16:creationId xmlns:a16="http://schemas.microsoft.com/office/drawing/2014/main" id="{919701EE-8FC7-4ACE-BD5C-39F9E74D37C9}"/>
              </a:ext>
            </a:extLst>
          </p:cNvPr>
          <p:cNvSpPr txBox="1">
            <a:spLocks/>
          </p:cNvSpPr>
          <p:nvPr/>
        </p:nvSpPr>
        <p:spPr>
          <a:xfrm>
            <a:off x="626990" y="1546751"/>
            <a:ext cx="6825329" cy="121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試寫一個程式，能可輸入英文名與身高與體重，幫自己算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BMI =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體重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公斤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 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身高的平方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印出結果如下</a:t>
            </a:r>
          </a:p>
          <a:p>
            <a:pPr lvl="1"/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3C51DD8-512E-4F6F-85A4-CBD6C36F8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5" t="47682" r="39763" b="37400"/>
          <a:stretch/>
        </p:blipFill>
        <p:spPr>
          <a:xfrm>
            <a:off x="4586931" y="2725897"/>
            <a:ext cx="4350173" cy="1716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2803D7E-BA72-4E54-A8CF-AEF615B10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48" y="2689920"/>
            <a:ext cx="3019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上傳作業時，請把整個專案檔進行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壓縮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，並上傳到</a:t>
            </a:r>
            <a:r>
              <a:rPr lang="en-US" altLang="zh-TW" sz="15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ecourse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注意事項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請在當天離開前繳交。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請上傳完整的壓縮檔案。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660FF6-5A21-4049-BE21-449FD6D6514A}"/>
              </a:ext>
            </a:extLst>
          </p:cNvPr>
          <p:cNvGrpSpPr/>
          <p:nvPr/>
        </p:nvGrpSpPr>
        <p:grpSpPr>
          <a:xfrm>
            <a:off x="2814017" y="326332"/>
            <a:ext cx="1740337" cy="908728"/>
            <a:chOff x="1596883" y="1276001"/>
            <a:chExt cx="1740337" cy="908728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883" y="1448696"/>
              <a:ext cx="1736467" cy="73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2086957" y="1744452"/>
              <a:ext cx="7022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2789252" y="1276001"/>
              <a:ext cx="547968" cy="7360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721A6F7-18BB-48E0-98E0-21D39482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072266"/>
            <a:ext cx="4007478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4794"/>
            <a:ext cx="7670975" cy="3384376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4103948" y="3868688"/>
            <a:ext cx="576064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90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2" y="1268408"/>
            <a:ext cx="7963675" cy="32857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295636" y="2824572"/>
            <a:ext cx="468052" cy="18002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329914" y="3364632"/>
            <a:ext cx="1153853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7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http://www.codeblocks.org/downloads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2D6D41-4FA0-4A4A-895E-5043DB24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" y="1303225"/>
            <a:ext cx="5366243" cy="32061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E4AA05-887A-4D40-97AC-38D1481488E5}"/>
              </a:ext>
            </a:extLst>
          </p:cNvPr>
          <p:cNvSpPr/>
          <p:nvPr/>
        </p:nvSpPr>
        <p:spPr>
          <a:xfrm>
            <a:off x="1714412" y="3292624"/>
            <a:ext cx="147616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13C8DA-72C1-4DDB-8B55-57006FE16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829" y="4726997"/>
            <a:ext cx="7116190" cy="384334"/>
          </a:xfrm>
          <a:prstGeom prst="rect">
            <a:avLst/>
          </a:prstGeom>
        </p:spPr>
      </p:pic>
      <p:sp>
        <p:nvSpPr>
          <p:cNvPr id="10" name="箭號: 上彎 9">
            <a:extLst>
              <a:ext uri="{FF2B5EF4-FFF2-40B4-BE49-F238E27FC236}">
                <a16:creationId xmlns:a16="http://schemas.microsoft.com/office/drawing/2014/main" id="{5AE4E917-2B85-4347-9A73-E60F7A8549EC}"/>
              </a:ext>
            </a:extLst>
          </p:cNvPr>
          <p:cNvSpPr/>
          <p:nvPr/>
        </p:nvSpPr>
        <p:spPr>
          <a:xfrm rot="5400000">
            <a:off x="1163767" y="4576619"/>
            <a:ext cx="432048" cy="38433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9E7139-20DE-46A3-ADD5-9F34FD31628D}"/>
              </a:ext>
            </a:extLst>
          </p:cNvPr>
          <p:cNvSpPr txBox="1"/>
          <p:nvPr/>
        </p:nvSpPr>
        <p:spPr>
          <a:xfrm>
            <a:off x="1704829" y="1852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90B7994-045C-4210-9411-6001C9E3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2" y="1224378"/>
            <a:ext cx="3494625" cy="26963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7AFBB6-A00E-4C99-93E9-AA97FBED221E}"/>
              </a:ext>
            </a:extLst>
          </p:cNvPr>
          <p:cNvSpPr txBox="1"/>
          <p:nvPr/>
        </p:nvSpPr>
        <p:spPr>
          <a:xfrm>
            <a:off x="388199" y="4010948"/>
            <a:ext cx="32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</a:t>
            </a:r>
            <a:r>
              <a:rPr lang="zh-TW" altLang="en-US" dirty="0"/>
              <a:t>→ </a:t>
            </a:r>
            <a:r>
              <a:rPr lang="en-US" altLang="zh-TW" dirty="0"/>
              <a:t>I Agree </a:t>
            </a:r>
            <a:r>
              <a:rPr lang="zh-TW" altLang="en-US" dirty="0"/>
              <a:t>→ </a:t>
            </a:r>
            <a:r>
              <a:rPr lang="en-US" altLang="zh-TW" dirty="0"/>
              <a:t>Next </a:t>
            </a:r>
            <a:r>
              <a:rPr lang="zh-TW" altLang="en-US" dirty="0"/>
              <a:t>→ </a:t>
            </a:r>
            <a:r>
              <a:rPr lang="en-US" altLang="zh-TW" dirty="0"/>
              <a:t>Install</a:t>
            </a:r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1025E8E-190F-4C2B-AFE3-D786F14379DC}"/>
              </a:ext>
            </a:extLst>
          </p:cNvPr>
          <p:cNvSpPr/>
          <p:nvPr/>
        </p:nvSpPr>
        <p:spPr>
          <a:xfrm>
            <a:off x="3645137" y="4010948"/>
            <a:ext cx="612068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C611780-55F1-4B7A-8DBD-CC63024A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412" y="1224378"/>
            <a:ext cx="4544431" cy="31123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DDB4-6D0C-4D86-B394-4B0C05F0FFFD}"/>
              </a:ext>
            </a:extLst>
          </p:cNvPr>
          <p:cNvSpPr txBox="1"/>
          <p:nvPr/>
        </p:nvSpPr>
        <p:spPr>
          <a:xfrm>
            <a:off x="4349412" y="70322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第一次開啟時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976C84-E37C-427F-BD77-3C2DD73540D7}"/>
              </a:ext>
            </a:extLst>
          </p:cNvPr>
          <p:cNvSpPr/>
          <p:nvPr/>
        </p:nvSpPr>
        <p:spPr>
          <a:xfrm>
            <a:off x="4379366" y="2068488"/>
            <a:ext cx="249689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93434E7-4775-4222-A7F3-10D37CCE13B4}"/>
              </a:ext>
            </a:extLst>
          </p:cNvPr>
          <p:cNvSpPr/>
          <p:nvPr/>
        </p:nvSpPr>
        <p:spPr>
          <a:xfrm>
            <a:off x="8215144" y="4048708"/>
            <a:ext cx="677004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 descr="C:\Users\Administrator\Desktop\图片3副本.png">
            <a:extLst>
              <a:ext uri="{FF2B5EF4-FFF2-40B4-BE49-F238E27FC236}">
                <a16:creationId xmlns:a16="http://schemas.microsoft.com/office/drawing/2014/main" id="{BEEB031F-34EF-4D80-B4AA-8DEC73CD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24" name="文本框 5">
            <a:extLst>
              <a:ext uri="{FF2B5EF4-FFF2-40B4-BE49-F238E27FC236}">
                <a16:creationId xmlns:a16="http://schemas.microsoft.com/office/drawing/2014/main" id="{57099585-9A6E-4983-A044-F2FA3DFEEEC2}"/>
              </a:ext>
            </a:extLst>
          </p:cNvPr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建立專案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97C87804-52A7-4267-B5F9-DCEE7436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5" y="3286033"/>
            <a:ext cx="4509332" cy="1597938"/>
          </a:xfrm>
          <a:prstGeom prst="rect">
            <a:avLst/>
          </a:prstGeom>
        </p:spPr>
      </p:pic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5B2EC7-BC51-4BF4-9E76-288F9F856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12" y="1240397"/>
            <a:ext cx="4647025" cy="1800199"/>
          </a:xfrm>
          <a:prstGeom prst="rect">
            <a:avLst/>
          </a:prstGeom>
        </p:spPr>
      </p:pic>
      <p:sp>
        <p:nvSpPr>
          <p:cNvPr id="9" name="箭號: 上彎 8">
            <a:extLst>
              <a:ext uri="{FF2B5EF4-FFF2-40B4-BE49-F238E27FC236}">
                <a16:creationId xmlns:a16="http://schemas.microsoft.com/office/drawing/2014/main" id="{7B6D1689-6398-4086-8633-B6E5693A6493}"/>
              </a:ext>
            </a:extLst>
          </p:cNvPr>
          <p:cNvSpPr/>
          <p:nvPr/>
        </p:nvSpPr>
        <p:spPr>
          <a:xfrm rot="5400000">
            <a:off x="-16125" y="3324769"/>
            <a:ext cx="407255" cy="23200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23ECBE8-2A40-4FAF-BCC1-51021B8F08BC}"/>
              </a:ext>
            </a:extLst>
          </p:cNvPr>
          <p:cNvSpPr/>
          <p:nvPr/>
        </p:nvSpPr>
        <p:spPr>
          <a:xfrm>
            <a:off x="3203848" y="3824710"/>
            <a:ext cx="540060" cy="5205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2" descr="C:\Users\Henry\Desktop\CODEBLOCK\9.png">
            <a:extLst>
              <a:ext uri="{FF2B5EF4-FFF2-40B4-BE49-F238E27FC236}">
                <a16:creationId xmlns:a16="http://schemas.microsoft.com/office/drawing/2014/main" id="{E2586FEE-92B2-4EE1-86AC-44A3099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25" y="2104492"/>
            <a:ext cx="3832363" cy="29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2FD7F7F-E1F8-4B81-A20C-FF5B9BC268C9}"/>
              </a:ext>
            </a:extLst>
          </p:cNvPr>
          <p:cNvSpPr/>
          <p:nvPr/>
        </p:nvSpPr>
        <p:spPr>
          <a:xfrm>
            <a:off x="4355976" y="4012704"/>
            <a:ext cx="738082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7FE4CC-4AA1-4036-B83D-124DE2A8630A}"/>
              </a:ext>
            </a:extLst>
          </p:cNvPr>
          <p:cNvSpPr/>
          <p:nvPr/>
        </p:nvSpPr>
        <p:spPr>
          <a:xfrm>
            <a:off x="6516216" y="3112604"/>
            <a:ext cx="2088232" cy="12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10F243-1EB3-4259-ABCE-3E8FEA81A0EB}"/>
              </a:ext>
            </a:extLst>
          </p:cNvPr>
          <p:cNvSpPr/>
          <p:nvPr/>
        </p:nvSpPr>
        <p:spPr>
          <a:xfrm>
            <a:off x="6516216" y="2824572"/>
            <a:ext cx="2088232" cy="12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E3D3F7-8823-4D56-854D-D12FE0F3D536}"/>
              </a:ext>
            </a:extLst>
          </p:cNvPr>
          <p:cNvSpPr txBox="1"/>
          <p:nvPr/>
        </p:nvSpPr>
        <p:spPr>
          <a:xfrm>
            <a:off x="4513851" y="416406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選</a:t>
            </a:r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D0C6229-03BA-4FCF-A9B6-36C68D45E28F}"/>
              </a:ext>
            </a:extLst>
          </p:cNvPr>
          <p:cNvSpPr/>
          <p:nvPr/>
        </p:nvSpPr>
        <p:spPr>
          <a:xfrm>
            <a:off x="7704348" y="4699305"/>
            <a:ext cx="677004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4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6E61BB-1515-4DD7-B4E6-38DB7789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03226"/>
            <a:ext cx="3621829" cy="350461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12BBCE-C080-4186-BFE1-09F8B57417F2}"/>
              </a:ext>
            </a:extLst>
          </p:cNvPr>
          <p:cNvSpPr/>
          <p:nvPr/>
        </p:nvSpPr>
        <p:spPr>
          <a:xfrm>
            <a:off x="1448467" y="2032484"/>
            <a:ext cx="2362295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504D643-0BB9-43A0-B845-4311BDAB9130}"/>
              </a:ext>
            </a:extLst>
          </p:cNvPr>
          <p:cNvSpPr/>
          <p:nvPr/>
        </p:nvSpPr>
        <p:spPr>
          <a:xfrm>
            <a:off x="2735796" y="4495698"/>
            <a:ext cx="540060" cy="3899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1663D51-07CA-4229-B3C2-B83B294EF816}"/>
              </a:ext>
            </a:extLst>
          </p:cNvPr>
          <p:cNvSpPr/>
          <p:nvPr/>
        </p:nvSpPr>
        <p:spPr>
          <a:xfrm>
            <a:off x="4202959" y="1528428"/>
            <a:ext cx="62106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1BCB0E-1145-4B22-8510-14B803E3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120" y="587854"/>
            <a:ext cx="4085746" cy="15166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FF13163-D4F1-4D50-8E23-D4059A6C1C5E}"/>
              </a:ext>
            </a:extLst>
          </p:cNvPr>
          <p:cNvSpPr/>
          <p:nvPr/>
        </p:nvSpPr>
        <p:spPr>
          <a:xfrm>
            <a:off x="6876256" y="844352"/>
            <a:ext cx="2052228" cy="17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CB1AC4C-1C9A-4A68-B870-F2B88C4C8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271" y="2348746"/>
            <a:ext cx="4379847" cy="2730567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6EDE172-67C1-470F-9C07-A174A809ABA2}"/>
              </a:ext>
            </a:extLst>
          </p:cNvPr>
          <p:cNvSpPr/>
          <p:nvPr/>
        </p:nvSpPr>
        <p:spPr>
          <a:xfrm rot="5400000">
            <a:off x="6833811" y="2146938"/>
            <a:ext cx="3369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介面介紹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5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1906</TotalTime>
  <Words>674</Words>
  <Application>Microsoft Office PowerPoint</Application>
  <PresentationFormat>自訂</PresentationFormat>
  <Paragraphs>182</Paragraphs>
  <Slides>25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等线</vt:lpstr>
      <vt:lpstr>Helvetica Neue</vt:lpstr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 Language Example</vt:lpstr>
      <vt:lpstr>基本觀念</vt:lpstr>
      <vt:lpstr>變數宣告與資料型態</vt:lpstr>
      <vt:lpstr>輸出入格式符號 (%X)</vt:lpstr>
      <vt:lpstr>printf 與scanf</vt:lpstr>
      <vt:lpstr>四則運算</vt:lpstr>
      <vt:lpstr>完成作業存檔</vt:lpstr>
      <vt:lpstr>PowerPoint 簡報</vt:lpstr>
      <vt:lpstr>作業一</vt:lpstr>
      <vt:lpstr>作業二</vt:lpstr>
      <vt:lpstr>上傳作業</vt:lpstr>
      <vt:lpstr>上傳作業</vt:lpstr>
      <vt:lpstr>上傳作業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hanwen</cp:lastModifiedBy>
  <cp:revision>365</cp:revision>
  <dcterms:created xsi:type="dcterms:W3CDTF">2017-06-08T13:49:11Z</dcterms:created>
  <dcterms:modified xsi:type="dcterms:W3CDTF">2020-09-14T07:25:49Z</dcterms:modified>
</cp:coreProperties>
</file>