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7"/>
  </p:notesMasterIdLst>
  <p:sldIdLst>
    <p:sldId id="313" r:id="rId2"/>
    <p:sldId id="332" r:id="rId3"/>
    <p:sldId id="337" r:id="rId4"/>
    <p:sldId id="270" r:id="rId5"/>
    <p:sldId id="266" r:id="rId6"/>
    <p:sldId id="342" r:id="rId7"/>
    <p:sldId id="297" r:id="rId8"/>
    <p:sldId id="343" r:id="rId9"/>
    <p:sldId id="325" r:id="rId10"/>
    <p:sldId id="274" r:id="rId11"/>
    <p:sldId id="323" r:id="rId12"/>
    <p:sldId id="340" r:id="rId13"/>
    <p:sldId id="293" r:id="rId14"/>
    <p:sldId id="339" r:id="rId15"/>
    <p:sldId id="314" r:id="rId16"/>
  </p:sldIdLst>
  <p:sldSz cx="9144000" cy="5145088"/>
  <p:notesSz cx="6858000" cy="9144000"/>
  <p:custDataLst>
    <p:tags r:id="rId18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>
      <p:cViewPr varScale="1">
        <p:scale>
          <a:sx n="91" d="100"/>
          <a:sy n="91" d="100"/>
        </p:scale>
        <p:origin x="894" y="84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86EA5-6311-43E1-8407-31F6367BFBBC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7BCFB-A7C3-4628-BC5B-9545862F0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1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6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介紹判斷時的關西運算子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938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798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4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6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本頁只是重點提醒，上述的四項重點應該在前面介紹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else</a:t>
            </a:r>
            <a:r>
              <a:rPr lang="zh-TW" altLang="en-US" dirty="0"/>
              <a:t>時就應該帶入並說明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843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先從旁邊範例跟</a:t>
            </a:r>
            <a:r>
              <a:rPr lang="en-US" altLang="zh-TW" dirty="0"/>
              <a:t>Flow Chart</a:t>
            </a:r>
            <a:r>
              <a:rPr lang="zh-TW" altLang="en-US" dirty="0"/>
              <a:t>講起，說明我們在做需要判斷的問題時可以使用</a:t>
            </a:r>
            <a:r>
              <a:rPr lang="en-US" altLang="zh-TW" dirty="0"/>
              <a:t>if</a:t>
            </a:r>
            <a:r>
              <a:rPr lang="zh-TW" altLang="en-US" dirty="0"/>
              <a:t>來幫助我們完成問題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908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本業可</a:t>
            </a:r>
            <a:r>
              <a:rPr lang="en-US" altLang="zh-TW" dirty="0"/>
              <a:t>demo</a:t>
            </a:r>
            <a:r>
              <a:rPr lang="zh-TW" altLang="en-US" dirty="0"/>
              <a:t>程式給學生看，進入</a:t>
            </a:r>
            <a:r>
              <a:rPr lang="en-US" altLang="zh-TW" dirty="0"/>
              <a:t>if</a:t>
            </a:r>
            <a:r>
              <a:rPr lang="zh-TW" altLang="en-US" dirty="0"/>
              <a:t>以及進入</a:t>
            </a:r>
            <a:r>
              <a:rPr lang="en-US" altLang="zh-TW" dirty="0"/>
              <a:t>else</a:t>
            </a:r>
            <a:r>
              <a:rPr lang="zh-TW" altLang="en-US" dirty="0"/>
              <a:t>是如何運作的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906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本頁可以</a:t>
            </a:r>
            <a:r>
              <a:rPr lang="en-US" altLang="zh-TW" dirty="0"/>
              <a:t>demo</a:t>
            </a:r>
            <a:r>
              <a:rPr lang="zh-TW" altLang="en-US" dirty="0"/>
              <a:t>三種不同條件讓學生更了解，並且強調</a:t>
            </a:r>
            <a:r>
              <a:rPr lang="en-US" altLang="zh-TW" dirty="0"/>
              <a:t>if</a:t>
            </a:r>
            <a:r>
              <a:rPr lang="zh-TW" altLang="en-US" dirty="0"/>
              <a:t>在使用時，進入了某一個條件判斷就不會再執行其他的，會跳出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else</a:t>
            </a:r>
            <a:r>
              <a:rPr lang="zh-TW" altLang="en-US" dirty="0"/>
              <a:t>的函式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385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介紹多個條件時的判斷可以使用</a:t>
            </a:r>
            <a:r>
              <a:rPr lang="en-US" altLang="zh-TW" dirty="0"/>
              <a:t>else</a:t>
            </a:r>
            <a:r>
              <a:rPr lang="en-US" altLang="zh-TW" baseline="0" dirty="0"/>
              <a:t> if</a:t>
            </a:r>
            <a:r>
              <a:rPr lang="zh-TW" altLang="en-US" baseline="0" dirty="0"/>
              <a:t>及</a:t>
            </a:r>
            <a:r>
              <a:rPr lang="en-US" altLang="zh-TW" baseline="0" dirty="0"/>
              <a:t>nested if</a:t>
            </a:r>
            <a:r>
              <a:rPr lang="zh-TW" altLang="en-US" baseline="0" dirty="0"/>
              <a:t>兩種方法來實現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814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這頁在講述</a:t>
            </a:r>
            <a:r>
              <a:rPr lang="en-US" altLang="zh-TW" dirty="0"/>
              <a:t>nested if </a:t>
            </a:r>
            <a:r>
              <a:rPr lang="zh-TW" altLang="en-US" dirty="0"/>
              <a:t>可以放在</a:t>
            </a:r>
            <a:r>
              <a:rPr lang="en-US" altLang="zh-TW" dirty="0"/>
              <a:t>if</a:t>
            </a:r>
            <a:r>
              <a:rPr lang="zh-TW" altLang="en-US" dirty="0"/>
              <a:t>內，也可以放在</a:t>
            </a:r>
            <a:r>
              <a:rPr lang="en-US" altLang="zh-TW" dirty="0"/>
              <a:t>else</a:t>
            </a:r>
            <a:r>
              <a:rPr lang="zh-TW" altLang="en-US" dirty="0"/>
              <a:t>內，沒有限制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032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本頁可以</a:t>
            </a:r>
            <a:r>
              <a:rPr lang="en-US" altLang="zh-TW" dirty="0"/>
              <a:t>demo</a:t>
            </a:r>
            <a:r>
              <a:rPr lang="zh-TW" altLang="en-US" dirty="0"/>
              <a:t>兩種不同的</a:t>
            </a:r>
            <a:r>
              <a:rPr lang="en-US" altLang="zh-TW" dirty="0"/>
              <a:t>nested if</a:t>
            </a:r>
            <a:r>
              <a:rPr lang="zh-TW" altLang="en-US" dirty="0"/>
              <a:t>讓學生更了解，並且強調</a:t>
            </a:r>
            <a:r>
              <a:rPr lang="en-US" altLang="zh-TW" dirty="0"/>
              <a:t>if</a:t>
            </a:r>
            <a:r>
              <a:rPr lang="zh-TW" altLang="en-US" dirty="0"/>
              <a:t>在使用時，進入了某一個條件判斷就不會再執行其他的，會跳出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else</a:t>
            </a:r>
            <a:r>
              <a:rPr lang="zh-TW" altLang="en-US" dirty="0"/>
              <a:t>的函式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77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EB83C-154D-411D-B884-6F40A084C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EC4D7D-672B-4990-A12B-01C502504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189024-6041-4AE0-AE6A-22511A5C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5DD07E-65BE-426E-82C7-62D24818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5F9669-F3F2-40E4-ADB5-35DB9DEE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91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AB400-EDD8-449B-A2F4-48B9F73C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59FF96-B05B-4451-96E1-76DEF74FC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874DA4-2C45-4281-A296-C2D768C2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D188D5-EA85-4965-A2CA-768D9B28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61DFB7-669B-4734-AC24-79C625A2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4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B6C8C6-086C-4272-B46B-8175354ED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F70F47-21B7-4F70-9EF3-AB0ADC6F5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CA1421-09C7-45E1-B416-0AB36894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0D273B-6D46-462D-91C6-F18509D3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D2D904-8E8B-4382-8579-DC089E38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24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1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55298-A491-4B13-A6A3-BAE8D18D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D0812F-D953-40D3-B84D-F3BF507D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9286E0-831A-4A0D-9AA1-25A3453D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EAA50B-58BE-4ECD-8797-DF734D4D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97D7A9-1A47-43CA-A86D-786CFEC2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3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55577-CC43-409C-87AD-C805BADD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6BF5CC-5504-4060-838B-86F6AD989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EF0B45-1DD6-4077-A9E4-5E76B5C9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DF76D-D825-44BC-A0E0-475F613F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8A81C4-9423-4A18-8977-427489F4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3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C8766-7CF9-4D4A-8774-12769CA0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230B50-694A-4F58-A0EF-D9770824B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DCFAE0-8264-40DB-8817-AA9F7C43B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E94D83-7876-4CEB-8F77-E6422F08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4A9F93-FE5E-4692-8894-3D28C0EF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C29257-9DEF-4943-B05D-7A55C100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34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56AEA-B3D1-4807-97B5-7087B658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909678-C984-46DF-9A4B-3476F32C7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9903E2-A548-436A-AE47-7B8A5D296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7A5743-3746-4581-92AC-1E57DC631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3635BD-BDF5-4933-83EA-745AF8A38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473D3C-4325-4E74-B801-E5008285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5D66FD-03F0-4FD2-BB10-84387856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DE9DFB9-B958-43EA-8053-E4B52AF9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9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1CD32-35BE-43B9-B39B-FB039F74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3D1E61-0AD3-428C-AC31-0AC76034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12B16A-0513-41B3-8629-E8A3D66B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73DE8A-2CAB-4F83-814E-B33D0D2C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44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21D8D1-66BB-4D57-B32B-5DA66D2D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733839-CDC0-4344-804F-5382AF08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626797-C118-48C7-9B14-2BB7D836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:\Users\Administrator\Desktop\图片3副本.png">
            <a:extLst>
              <a:ext uri="{FF2B5EF4-FFF2-40B4-BE49-F238E27FC236}">
                <a16:creationId xmlns:a16="http://schemas.microsoft.com/office/drawing/2014/main" id="{FBE95901-4CCB-4C4B-8EC0-D6B2A50848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370858" y="70048"/>
            <a:ext cx="3529319" cy="1221636"/>
          </a:xfrm>
          <a:prstGeom prst="rect">
            <a:avLst/>
          </a:prstGeom>
          <a:noFill/>
        </p:spPr>
      </p:pic>
      <p:grpSp>
        <p:nvGrpSpPr>
          <p:cNvPr id="6" name="PA_组合 16">
            <a:extLst>
              <a:ext uri="{FF2B5EF4-FFF2-40B4-BE49-F238E27FC236}">
                <a16:creationId xmlns:a16="http://schemas.microsoft.com/office/drawing/2014/main" id="{86407B2C-C4FA-456A-93E0-3CF6DA0F9FAB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1008179" y="340428"/>
            <a:ext cx="4031873" cy="571270"/>
            <a:chOff x="1786655" y="491683"/>
            <a:chExt cx="5375831" cy="76145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32DB44-402B-4061-B638-5D8E46280227}"/>
                </a:ext>
              </a:extLst>
            </p:cNvPr>
            <p:cNvSpPr/>
            <p:nvPr/>
          </p:nvSpPr>
          <p:spPr>
            <a:xfrm>
              <a:off x="1786655" y="945460"/>
              <a:ext cx="5375831" cy="307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is simply dummy text of the printing.</a:t>
              </a:r>
              <a:endPara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5663934-7484-4EF5-983F-DD32900F35D6}"/>
                </a:ext>
              </a:extLst>
            </p:cNvPr>
            <p:cNvSpPr/>
            <p:nvPr/>
          </p:nvSpPr>
          <p:spPr>
            <a:xfrm>
              <a:off x="1786655" y="491683"/>
              <a:ext cx="4442166" cy="533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645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6677B-7EAD-4455-9220-4697D35C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47C4D-EE4B-431F-9A56-C70D4AD46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1BD549-6751-480F-9ECE-1B17FBE0C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D73BB7-2A9D-4B01-A7D1-4AEEC729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BC3F87-D219-49A4-B2AE-94BE481D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46CD53-40EE-425C-A9DA-1AD57A6F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67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3DDB1-40CE-40C2-98A3-78B52BF9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2D74B3A-EFDA-4B22-9F07-377EB8B7B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D1F3DD-7B50-4EC5-9E60-9FE05EE71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487EC1-ADD5-41B0-9377-0531D1A5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FD6154-2611-46C1-B38E-94B14D29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2E7D5B-D34C-49A2-9E66-74409732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94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21AFE5-0AAF-4223-91A3-359C8EFF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358F24-256E-4EB3-A009-E88DCB5CA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744471-1B46-4326-993B-293B2B39B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F674-7462-4B20-BA2F-89C2D9DC9F85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DA25A7-75CD-47FC-8AA8-8EBC2B324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FAD7B-F435-460A-B26B-AFB9E7B51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A06D15F-E283-4A7C-A2F7-F9806783EC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160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662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968" y="3004592"/>
            <a:ext cx="2224601" cy="222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0" y="458178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計算機概論實習</a:t>
            </a:r>
            <a:b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2020/9/21</a:t>
            </a:r>
            <a:b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if_else</a:t>
            </a:r>
            <a: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判別式使用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1691680" y="2207472"/>
            <a:ext cx="594066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872651-DBA3-4A9F-A8D7-3651681B2EBA}"/>
              </a:ext>
            </a:extLst>
          </p:cNvPr>
          <p:cNvSpPr txBox="1"/>
          <p:nvPr/>
        </p:nvSpPr>
        <p:spPr>
          <a:xfrm>
            <a:off x="2483768" y="2428528"/>
            <a:ext cx="543660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授課老師：陳自強 老師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劉瀚文 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(hwliu@samlab.ee.ccu.edu.tw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黃浩睿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(hrhuang@samlab.ee.ccu.edu.tw)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邱敦頤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(leftchiou530@gmail.com)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鄭筑綾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(zlzheng@samlab.ee.ccu.edu.tw)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C19D59-8C3F-4394-A8CD-8971D3A59E73}"/>
              </a:ext>
            </a:extLst>
          </p:cNvPr>
          <p:cNvSpPr txBox="1"/>
          <p:nvPr/>
        </p:nvSpPr>
        <p:spPr>
          <a:xfrm>
            <a:off x="2071279" y="31126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215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0CB813B-6923-41E4-9BE1-EEADDBAAE836}"/>
              </a:ext>
            </a:extLst>
          </p:cNvPr>
          <p:cNvSpPr txBox="1"/>
          <p:nvPr/>
        </p:nvSpPr>
        <p:spPr>
          <a:xfrm>
            <a:off x="2069133" y="34476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215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6D8BACB-D1E6-450C-9068-3C3EFAD43874}"/>
              </a:ext>
            </a:extLst>
          </p:cNvPr>
          <p:cNvSpPr txBox="1"/>
          <p:nvPr/>
        </p:nvSpPr>
        <p:spPr>
          <a:xfrm>
            <a:off x="2069133" y="378274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214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9FD6C70-A60B-47EE-B6FB-BEAB7E0EB00C}"/>
              </a:ext>
            </a:extLst>
          </p:cNvPr>
          <p:cNvSpPr txBox="1"/>
          <p:nvPr/>
        </p:nvSpPr>
        <p:spPr>
          <a:xfrm>
            <a:off x="2064841" y="41178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214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6497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nested if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540" y="1121706"/>
            <a:ext cx="4762255" cy="40311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if(</a:t>
            </a:r>
            <a:r>
              <a:rPr lang="zh-TW" altLang="en-US" dirty="0"/>
              <a:t>第一個條件判斷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FF0000"/>
                </a:solidFill>
              </a:rPr>
              <a:t>if(</a:t>
            </a:r>
            <a:r>
              <a:rPr lang="zh-TW" altLang="en-US" dirty="0">
                <a:solidFill>
                  <a:srgbClr val="FF0000"/>
                </a:solidFill>
              </a:rPr>
              <a:t>第二個條件判斷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{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	</a:t>
            </a:r>
            <a:r>
              <a:rPr lang="zh-TW" altLang="en-US" dirty="0">
                <a:solidFill>
                  <a:srgbClr val="FF0000"/>
                </a:solidFill>
              </a:rPr>
              <a:t>執行此括號內之動作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else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{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	</a:t>
            </a:r>
            <a:r>
              <a:rPr lang="zh-TW" altLang="en-US" dirty="0">
                <a:solidFill>
                  <a:srgbClr val="FF0000"/>
                </a:solidFill>
              </a:rPr>
              <a:t>不符合第二個條件就執行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else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zh-TW" altLang="en-US" dirty="0"/>
              <a:t>       不符合第一個</a:t>
            </a:r>
            <a:r>
              <a:rPr lang="en-US" altLang="zh-TW" dirty="0"/>
              <a:t>if</a:t>
            </a:r>
            <a:r>
              <a:rPr lang="zh-TW" altLang="en-US" dirty="0"/>
              <a:t>的條件就執行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626023" y="1113932"/>
            <a:ext cx="4762255" cy="4031156"/>
          </a:xfrm>
          <a:prstGeom prst="rect">
            <a:avLst/>
          </a:prstGeom>
        </p:spPr>
        <p:txBody>
          <a:bodyPr vert="horz" lIns="68601" tIns="34301" rIns="68601" bIns="34301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350" dirty="0"/>
              <a:t>if(</a:t>
            </a:r>
            <a:r>
              <a:rPr lang="zh-TW" altLang="en-US" sz="1350" dirty="0"/>
              <a:t>第一個條件判斷</a:t>
            </a:r>
            <a:r>
              <a:rPr lang="en-US" altLang="zh-TW" sz="1350" dirty="0"/>
              <a:t>)</a:t>
            </a:r>
          </a:p>
          <a:p>
            <a:pPr marL="0" indent="0">
              <a:buNone/>
            </a:pPr>
            <a:r>
              <a:rPr lang="en-US" altLang="zh-TW" sz="1350" dirty="0"/>
              <a:t>{</a:t>
            </a:r>
          </a:p>
          <a:p>
            <a:pPr marL="0" indent="0">
              <a:buNone/>
            </a:pPr>
            <a:r>
              <a:rPr lang="en-US" altLang="zh-TW" sz="1350" dirty="0"/>
              <a:t>	</a:t>
            </a:r>
            <a:r>
              <a:rPr lang="zh-TW" altLang="en-US" sz="1350" dirty="0"/>
              <a:t>執行</a:t>
            </a:r>
          </a:p>
          <a:p>
            <a:pPr marL="0" indent="0">
              <a:buNone/>
            </a:pPr>
            <a:r>
              <a:rPr lang="en-US" altLang="zh-TW" sz="1350" dirty="0"/>
              <a:t>}</a:t>
            </a:r>
          </a:p>
          <a:p>
            <a:pPr marL="0" indent="0">
              <a:buNone/>
            </a:pPr>
            <a:r>
              <a:rPr lang="en-US" altLang="zh-TW" sz="1350" dirty="0"/>
              <a:t>else</a:t>
            </a:r>
          </a:p>
          <a:p>
            <a:pPr marL="0" indent="0">
              <a:buNone/>
            </a:pPr>
            <a:r>
              <a:rPr lang="en-US" altLang="zh-TW" sz="1350" dirty="0"/>
              <a:t>{</a:t>
            </a:r>
          </a:p>
          <a:p>
            <a:pPr marL="0" indent="0">
              <a:buNone/>
            </a:pPr>
            <a:r>
              <a:rPr lang="en-US" altLang="zh-TW" sz="1350" dirty="0"/>
              <a:t>	</a:t>
            </a:r>
            <a:r>
              <a:rPr lang="en-US" altLang="zh-TW" sz="1350" dirty="0">
                <a:solidFill>
                  <a:srgbClr val="FF0000"/>
                </a:solidFill>
              </a:rPr>
              <a:t>if(</a:t>
            </a:r>
            <a:r>
              <a:rPr lang="zh-TW" altLang="en-US" sz="1350" dirty="0">
                <a:solidFill>
                  <a:srgbClr val="FF0000"/>
                </a:solidFill>
              </a:rPr>
              <a:t>第二個條件判斷</a:t>
            </a:r>
            <a:r>
              <a:rPr lang="en-US" altLang="zh-TW" sz="135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350" dirty="0">
                <a:solidFill>
                  <a:srgbClr val="FF0000"/>
                </a:solidFill>
              </a:rPr>
              <a:t>	{</a:t>
            </a:r>
          </a:p>
          <a:p>
            <a:pPr marL="0" indent="0">
              <a:buNone/>
            </a:pPr>
            <a:r>
              <a:rPr lang="en-US" altLang="zh-TW" sz="1350" dirty="0">
                <a:solidFill>
                  <a:srgbClr val="FF0000"/>
                </a:solidFill>
              </a:rPr>
              <a:t>		</a:t>
            </a:r>
            <a:r>
              <a:rPr lang="zh-TW" altLang="en-US" sz="1350" dirty="0">
                <a:solidFill>
                  <a:srgbClr val="FF0000"/>
                </a:solidFill>
              </a:rPr>
              <a:t>執行此括號內之動作</a:t>
            </a:r>
            <a:endParaRPr lang="en-US" altLang="zh-TW" sz="135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350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 altLang="zh-TW" sz="1350" dirty="0">
                <a:solidFill>
                  <a:srgbClr val="FF0000"/>
                </a:solidFill>
              </a:rPr>
              <a:t>	else</a:t>
            </a:r>
          </a:p>
          <a:p>
            <a:pPr marL="0" indent="0">
              <a:buNone/>
            </a:pPr>
            <a:r>
              <a:rPr lang="en-US" altLang="zh-TW" sz="1350" dirty="0">
                <a:solidFill>
                  <a:srgbClr val="FF0000"/>
                </a:solidFill>
              </a:rPr>
              <a:t>	{</a:t>
            </a:r>
          </a:p>
          <a:p>
            <a:pPr marL="0" indent="0">
              <a:buNone/>
            </a:pPr>
            <a:r>
              <a:rPr lang="en-US" altLang="zh-TW" sz="1350" dirty="0">
                <a:solidFill>
                  <a:srgbClr val="FF0000"/>
                </a:solidFill>
              </a:rPr>
              <a:t>		</a:t>
            </a:r>
            <a:r>
              <a:rPr lang="zh-TW" altLang="en-US" sz="1350" dirty="0">
                <a:solidFill>
                  <a:srgbClr val="FF0000"/>
                </a:solidFill>
              </a:rPr>
              <a:t>不符合第二個條件就執行</a:t>
            </a:r>
          </a:p>
          <a:p>
            <a:pPr marL="0" indent="0">
              <a:buNone/>
            </a:pPr>
            <a:r>
              <a:rPr lang="en-US" altLang="zh-TW" sz="1350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 altLang="zh-TW" sz="1350" dirty="0"/>
              <a:t>}</a:t>
            </a:r>
            <a:endParaRPr lang="zh-TW" altLang="en-US" sz="1350" dirty="0"/>
          </a:p>
        </p:txBody>
      </p:sp>
      <p:cxnSp>
        <p:nvCxnSpPr>
          <p:cNvPr id="6" name="直線接點 5"/>
          <p:cNvCxnSpPr/>
          <p:nvPr/>
        </p:nvCxnSpPr>
        <p:spPr>
          <a:xfrm flipH="1">
            <a:off x="4355909" y="952794"/>
            <a:ext cx="0" cy="4051250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87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599283" y="519682"/>
            <a:ext cx="877163" cy="50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91">
              <a:spcBef>
                <a:spcPct val="0"/>
              </a:spcBef>
            </a:pPr>
            <a:r>
              <a:rPr lang="zh-TW" altLang="en-US" sz="270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範例</a:t>
            </a: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599282" y="1113932"/>
            <a:ext cx="4762255" cy="4031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賽跑比賽，</a:t>
            </a:r>
            <a:r>
              <a:rPr lang="en-US" altLang="zh-TW" dirty="0"/>
              <a:t>10</a:t>
            </a:r>
            <a:r>
              <a:rPr lang="zh-TW" altLang="en-US" dirty="0"/>
              <a:t>秒</a:t>
            </a:r>
            <a:r>
              <a:rPr lang="en-US" altLang="zh-TW" dirty="0"/>
              <a:t>(</a:t>
            </a:r>
            <a:r>
              <a:rPr lang="zh-TW" altLang="en-US" dirty="0"/>
              <a:t>含</a:t>
            </a:r>
            <a:r>
              <a:rPr lang="en-US" altLang="zh-TW" dirty="0"/>
              <a:t>)</a:t>
            </a:r>
            <a:r>
              <a:rPr lang="zh-TW" altLang="en-US" dirty="0"/>
              <a:t>以內為</a:t>
            </a:r>
            <a:r>
              <a:rPr lang="en-US" altLang="zh-TW" dirty="0"/>
              <a:t>A</a:t>
            </a:r>
            <a:r>
              <a:rPr lang="zh-TW" altLang="en-US" dirty="0"/>
              <a:t>等，</a:t>
            </a:r>
            <a:r>
              <a:rPr lang="en-US" altLang="zh-TW" dirty="0"/>
              <a:t>15</a:t>
            </a:r>
            <a:r>
              <a:rPr lang="zh-TW" altLang="en-US" dirty="0"/>
              <a:t>秒</a:t>
            </a:r>
            <a:r>
              <a:rPr lang="en-US" altLang="zh-TW" dirty="0"/>
              <a:t>(</a:t>
            </a:r>
            <a:r>
              <a:rPr lang="zh-TW" altLang="en-US" dirty="0"/>
              <a:t>含</a:t>
            </a:r>
            <a:r>
              <a:rPr lang="en-US" altLang="zh-TW" dirty="0"/>
              <a:t>)</a:t>
            </a:r>
            <a:r>
              <a:rPr lang="zh-TW" altLang="en-US" dirty="0"/>
              <a:t>以內為</a:t>
            </a:r>
            <a:r>
              <a:rPr lang="en-US" altLang="zh-TW" dirty="0"/>
              <a:t>B</a:t>
            </a:r>
            <a:r>
              <a:rPr lang="zh-TW" altLang="en-US" dirty="0"/>
              <a:t>等，</a:t>
            </a:r>
            <a:r>
              <a:rPr lang="en-US" altLang="zh-TW" dirty="0"/>
              <a:t>15</a:t>
            </a:r>
            <a:r>
              <a:rPr lang="zh-TW" altLang="en-US" dirty="0"/>
              <a:t>秒以上為</a:t>
            </a:r>
            <a:r>
              <a:rPr lang="en-US" altLang="zh-TW" dirty="0"/>
              <a:t>C</a:t>
            </a:r>
            <a:r>
              <a:rPr lang="zh-TW" altLang="en-US" dirty="0"/>
              <a:t>等。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grpSp>
        <p:nvGrpSpPr>
          <p:cNvPr id="9" name="群組 8"/>
          <p:cNvGrpSpPr/>
          <p:nvPr/>
        </p:nvGrpSpPr>
        <p:grpSpPr>
          <a:xfrm>
            <a:off x="4773835" y="1783664"/>
            <a:ext cx="3139821" cy="2810142"/>
            <a:chOff x="3891929" y="1567526"/>
            <a:chExt cx="5252071" cy="4508104"/>
          </a:xfrm>
        </p:grpSpPr>
        <p:grpSp>
          <p:nvGrpSpPr>
            <p:cNvPr id="10" name="群組 9"/>
            <p:cNvGrpSpPr/>
            <p:nvPr/>
          </p:nvGrpSpPr>
          <p:grpSpPr>
            <a:xfrm>
              <a:off x="5761600" y="1567526"/>
              <a:ext cx="3382400" cy="2928761"/>
              <a:chOff x="5761600" y="2587780"/>
              <a:chExt cx="3382400" cy="2928761"/>
            </a:xfrm>
          </p:grpSpPr>
          <p:grpSp>
            <p:nvGrpSpPr>
              <p:cNvPr id="18" name="群組 17"/>
              <p:cNvGrpSpPr/>
              <p:nvPr/>
            </p:nvGrpSpPr>
            <p:grpSpPr>
              <a:xfrm>
                <a:off x="5949481" y="2587780"/>
                <a:ext cx="3194519" cy="2928761"/>
                <a:chOff x="5971149" y="1241791"/>
                <a:chExt cx="3194519" cy="2928761"/>
              </a:xfrm>
            </p:grpSpPr>
            <p:sp>
              <p:nvSpPr>
                <p:cNvPr id="21" name="菱形 20"/>
                <p:cNvSpPr/>
                <p:nvPr/>
              </p:nvSpPr>
              <p:spPr>
                <a:xfrm>
                  <a:off x="6050831" y="1829720"/>
                  <a:ext cx="2304256" cy="936104"/>
                </a:xfrm>
                <a:prstGeom prst="diamond">
                  <a:avLst/>
                </a:prstGeom>
                <a:solidFill>
                  <a:srgbClr val="FFC00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350" dirty="0">
                      <a:solidFill>
                        <a:schemeClr val="tx1"/>
                      </a:solidFill>
                    </a:rPr>
                    <a:t>判斷是否</a:t>
                  </a:r>
                  <a:r>
                    <a:rPr lang="en-US" altLang="zh-TW" sz="1350" dirty="0">
                      <a:solidFill>
                        <a:schemeClr val="tx1"/>
                      </a:solidFill>
                    </a:rPr>
                    <a:t>&lt;=10</a:t>
                  </a:r>
                  <a:endParaRPr lang="zh-TW" alt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7811329" y="3503283"/>
                  <a:ext cx="1354339" cy="66726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350" dirty="0">
                      <a:solidFill>
                        <a:schemeClr val="tx1"/>
                      </a:solidFill>
                    </a:rPr>
                    <a:t>A</a:t>
                  </a:r>
                  <a:r>
                    <a:rPr lang="zh-TW" altLang="en-US" sz="1350" dirty="0">
                      <a:solidFill>
                        <a:schemeClr val="tx1"/>
                      </a:solidFill>
                    </a:rPr>
                    <a:t>等</a:t>
                  </a:r>
                </a:p>
              </p:txBody>
            </p:sp>
            <p:cxnSp>
              <p:nvCxnSpPr>
                <p:cNvPr id="23" name="肘形接點 22"/>
                <p:cNvCxnSpPr>
                  <a:stCxn id="21" idx="1"/>
                  <a:endCxn id="11" idx="0"/>
                </p:cNvCxnSpPr>
                <p:nvPr/>
              </p:nvCxnSpPr>
              <p:spPr>
                <a:xfrm rot="10800000" flipV="1">
                  <a:off x="5971149" y="2297772"/>
                  <a:ext cx="79683" cy="1086230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肘形接點 23"/>
                <p:cNvCxnSpPr>
                  <a:stCxn id="21" idx="3"/>
                  <a:endCxn id="22" idx="0"/>
                </p:cNvCxnSpPr>
                <p:nvPr/>
              </p:nvCxnSpPr>
              <p:spPr>
                <a:xfrm>
                  <a:off x="8355087" y="2297772"/>
                  <a:ext cx="133412" cy="1205511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字方塊 24"/>
                <p:cNvSpPr txBox="1"/>
                <p:nvPr/>
              </p:nvSpPr>
              <p:spPr>
                <a:xfrm>
                  <a:off x="6429535" y="1241791"/>
                  <a:ext cx="1546845" cy="481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350" dirty="0"/>
                    <a:t>輸入時間</a:t>
                  </a:r>
                </a:p>
              </p:txBody>
            </p:sp>
            <p:cxnSp>
              <p:nvCxnSpPr>
                <p:cNvPr id="26" name="直線單箭頭接點 25"/>
                <p:cNvCxnSpPr>
                  <a:stCxn id="25" idx="2"/>
                  <a:endCxn id="21" idx="0"/>
                </p:cNvCxnSpPr>
                <p:nvPr/>
              </p:nvCxnSpPr>
              <p:spPr>
                <a:xfrm>
                  <a:off x="7202959" y="1723191"/>
                  <a:ext cx="0" cy="10653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文字方塊 18"/>
              <p:cNvSpPr txBox="1"/>
              <p:nvPr/>
            </p:nvSpPr>
            <p:spPr>
              <a:xfrm>
                <a:off x="8242262" y="3217598"/>
                <a:ext cx="598486" cy="481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350" dirty="0"/>
                  <a:t>是</a:t>
                </a:r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5761600" y="3201236"/>
                <a:ext cx="598486" cy="481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350" dirty="0"/>
                  <a:t>否</a:t>
                </a:r>
              </a:p>
            </p:txBody>
          </p:sp>
        </p:grpSp>
        <p:sp>
          <p:nvSpPr>
            <p:cNvPr id="11" name="菱形 10"/>
            <p:cNvSpPr/>
            <p:nvPr/>
          </p:nvSpPr>
          <p:spPr>
            <a:xfrm>
              <a:off x="4797352" y="3709737"/>
              <a:ext cx="2304256" cy="936104"/>
            </a:xfrm>
            <a:prstGeom prst="diamond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350" dirty="0">
                  <a:solidFill>
                    <a:schemeClr val="tx1"/>
                  </a:solidFill>
                </a:rPr>
                <a:t>判斷是否</a:t>
              </a:r>
              <a:r>
                <a:rPr lang="en-US" altLang="zh-TW" sz="1350" dirty="0">
                  <a:solidFill>
                    <a:schemeClr val="tx1"/>
                  </a:solidFill>
                </a:rPr>
                <a:t>&lt;=15</a:t>
              </a:r>
              <a:endParaRPr lang="zh-TW" altLang="en-US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肘形接點 11"/>
            <p:cNvCxnSpPr>
              <a:stCxn id="11" idx="1"/>
              <a:endCxn id="17" idx="0"/>
            </p:cNvCxnSpPr>
            <p:nvPr/>
          </p:nvCxnSpPr>
          <p:spPr>
            <a:xfrm rot="10800000" flipV="1">
              <a:off x="4569100" y="4177789"/>
              <a:ext cx="228253" cy="123057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4396401" y="3732444"/>
              <a:ext cx="598486" cy="481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350" dirty="0"/>
                <a:t>否</a:t>
              </a:r>
            </a:p>
          </p:txBody>
        </p:sp>
        <p:cxnSp>
          <p:nvCxnSpPr>
            <p:cNvPr id="14" name="肘形接點 13"/>
            <p:cNvCxnSpPr>
              <a:stCxn id="11" idx="3"/>
              <a:endCxn id="16" idx="0"/>
            </p:cNvCxnSpPr>
            <p:nvPr/>
          </p:nvCxnSpPr>
          <p:spPr>
            <a:xfrm>
              <a:off x="7101608" y="4177789"/>
              <a:ext cx="342494" cy="122064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094062" y="3742547"/>
              <a:ext cx="598486" cy="481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350" dirty="0"/>
                <a:t>是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766932" y="5398436"/>
              <a:ext cx="1354339" cy="667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350" dirty="0">
                  <a:solidFill>
                    <a:schemeClr val="tx1"/>
                  </a:solidFill>
                </a:rPr>
                <a:t>B</a:t>
              </a:r>
              <a:r>
                <a:rPr lang="zh-TW" altLang="en-US" sz="1350" dirty="0">
                  <a:solidFill>
                    <a:schemeClr val="tx1"/>
                  </a:solidFill>
                </a:rPr>
                <a:t>等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3891929" y="5408361"/>
              <a:ext cx="1354339" cy="667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350" dirty="0">
                  <a:solidFill>
                    <a:schemeClr val="tx1"/>
                  </a:solidFill>
                </a:rPr>
                <a:t>C</a:t>
              </a:r>
              <a:r>
                <a:rPr lang="zh-TW" altLang="en-US" sz="1350" dirty="0">
                  <a:solidFill>
                    <a:schemeClr val="tx1"/>
                  </a:solidFill>
                </a:rPr>
                <a:t>等</a:t>
              </a:r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1190151" y="1723075"/>
            <a:ext cx="3447091" cy="2885438"/>
            <a:chOff x="8936" y="2360275"/>
            <a:chExt cx="4602832" cy="3846064"/>
          </a:xfrm>
        </p:grpSpPr>
        <p:grpSp>
          <p:nvGrpSpPr>
            <p:cNvPr id="29" name="群組 28"/>
            <p:cNvGrpSpPr/>
            <p:nvPr/>
          </p:nvGrpSpPr>
          <p:grpSpPr>
            <a:xfrm>
              <a:off x="652531" y="2360275"/>
              <a:ext cx="3959237" cy="3846064"/>
              <a:chOff x="5761600" y="1562464"/>
              <a:chExt cx="4871536" cy="4628896"/>
            </a:xfrm>
          </p:grpSpPr>
          <p:grpSp>
            <p:nvGrpSpPr>
              <p:cNvPr id="30" name="群組 29"/>
              <p:cNvGrpSpPr/>
              <p:nvPr/>
            </p:nvGrpSpPr>
            <p:grpSpPr>
              <a:xfrm>
                <a:off x="5761600" y="1562464"/>
                <a:ext cx="3068496" cy="2272234"/>
                <a:chOff x="5761600" y="2582718"/>
                <a:chExt cx="3068496" cy="2272234"/>
              </a:xfrm>
            </p:grpSpPr>
            <p:grpSp>
              <p:nvGrpSpPr>
                <p:cNvPr id="38" name="群組 37"/>
                <p:cNvGrpSpPr/>
                <p:nvPr/>
              </p:nvGrpSpPr>
              <p:grpSpPr>
                <a:xfrm>
                  <a:off x="5969348" y="2582718"/>
                  <a:ext cx="2481588" cy="2272234"/>
                  <a:chOff x="5991016" y="1236729"/>
                  <a:chExt cx="2481588" cy="2272234"/>
                </a:xfrm>
              </p:grpSpPr>
              <p:sp>
                <p:nvSpPr>
                  <p:cNvPr id="41" name="菱形 40"/>
                  <p:cNvSpPr/>
                  <p:nvPr/>
                </p:nvSpPr>
                <p:spPr>
                  <a:xfrm>
                    <a:off x="5991016" y="2168115"/>
                    <a:ext cx="2304255" cy="936104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350" dirty="0">
                        <a:solidFill>
                          <a:schemeClr val="tx1"/>
                        </a:solidFill>
                      </a:rPr>
                      <a:t>判斷是否</a:t>
                    </a:r>
                    <a:r>
                      <a:rPr lang="en-US" altLang="zh-TW" sz="1350" dirty="0">
                        <a:solidFill>
                          <a:schemeClr val="tx1"/>
                        </a:solidFill>
                      </a:rPr>
                      <a:t>&lt;=15</a:t>
                    </a:r>
                    <a:endParaRPr lang="zh-TW" altLang="en-US" sz="135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4" name="肘形接點 43"/>
                  <p:cNvCxnSpPr>
                    <a:stCxn id="41" idx="3"/>
                    <a:endCxn id="31" idx="0"/>
                  </p:cNvCxnSpPr>
                  <p:nvPr/>
                </p:nvCxnSpPr>
                <p:spPr>
                  <a:xfrm>
                    <a:off x="8295271" y="2636168"/>
                    <a:ext cx="177333" cy="872795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文字方塊 44"/>
                  <p:cNvSpPr txBox="1"/>
                  <p:nvPr/>
                </p:nvSpPr>
                <p:spPr>
                  <a:xfrm>
                    <a:off x="6369720" y="1236729"/>
                    <a:ext cx="1546844" cy="4813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1350" dirty="0"/>
                      <a:t>輸入時間</a:t>
                    </a:r>
                  </a:p>
                </p:txBody>
              </p:sp>
              <p:cxnSp>
                <p:nvCxnSpPr>
                  <p:cNvPr id="46" name="直線單箭頭接點 45"/>
                  <p:cNvCxnSpPr>
                    <a:stCxn id="45" idx="2"/>
                    <a:endCxn id="41" idx="0"/>
                  </p:cNvCxnSpPr>
                  <p:nvPr/>
                </p:nvCxnSpPr>
                <p:spPr>
                  <a:xfrm>
                    <a:off x="7143143" y="1718128"/>
                    <a:ext cx="2" cy="44998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文字方塊 38"/>
                <p:cNvSpPr txBox="1"/>
                <p:nvPr/>
              </p:nvSpPr>
              <p:spPr>
                <a:xfrm>
                  <a:off x="8242261" y="3217597"/>
                  <a:ext cx="587835" cy="4813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350" dirty="0"/>
                    <a:t>是</a:t>
                  </a:r>
                </a:p>
              </p:txBody>
            </p:sp>
            <p:sp>
              <p:nvSpPr>
                <p:cNvPr id="40" name="文字方塊 39"/>
                <p:cNvSpPr txBox="1"/>
                <p:nvPr/>
              </p:nvSpPr>
              <p:spPr>
                <a:xfrm>
                  <a:off x="5761600" y="3201237"/>
                  <a:ext cx="587834" cy="4813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350" dirty="0"/>
                    <a:t>否</a:t>
                  </a:r>
                </a:p>
              </p:txBody>
            </p:sp>
          </p:grpSp>
          <p:sp>
            <p:nvSpPr>
              <p:cNvPr id="31" name="菱形 30"/>
              <p:cNvSpPr/>
              <p:nvPr/>
            </p:nvSpPr>
            <p:spPr>
              <a:xfrm>
                <a:off x="7298808" y="3834698"/>
                <a:ext cx="2304256" cy="936103"/>
              </a:xfrm>
              <a:prstGeom prst="diamond">
                <a:avLst/>
              </a:prstGeom>
              <a:solidFill>
                <a:srgbClr val="FFC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chemeClr val="tx1"/>
                    </a:solidFill>
                  </a:rPr>
                  <a:t>判斷是否</a:t>
                </a:r>
                <a:r>
                  <a:rPr lang="en-US" altLang="zh-TW" sz="1350" dirty="0">
                    <a:solidFill>
                      <a:schemeClr val="tx1"/>
                    </a:solidFill>
                  </a:rPr>
                  <a:t>&lt;=10</a:t>
                </a:r>
                <a:endParaRPr lang="zh-TW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文字方塊 32"/>
              <p:cNvSpPr txBox="1"/>
              <p:nvPr/>
            </p:nvSpPr>
            <p:spPr>
              <a:xfrm>
                <a:off x="6799163" y="3813911"/>
                <a:ext cx="587834" cy="481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350" dirty="0"/>
                  <a:t>否</a:t>
                </a:r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9827481" y="3781247"/>
                <a:ext cx="587834" cy="481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350" dirty="0"/>
                  <a:t>是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6466783" y="5524092"/>
                <a:ext cx="1354339" cy="66726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350" dirty="0">
                    <a:solidFill>
                      <a:schemeClr val="tx1"/>
                    </a:solidFill>
                  </a:rPr>
                  <a:t>B</a:t>
                </a:r>
                <a:r>
                  <a:rPr lang="zh-TW" altLang="en-US" sz="1350" dirty="0">
                    <a:solidFill>
                      <a:schemeClr val="tx1"/>
                    </a:solidFill>
                  </a:rPr>
                  <a:t>等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9278797" y="5500945"/>
                <a:ext cx="1354339" cy="66726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350" dirty="0">
                    <a:solidFill>
                      <a:schemeClr val="tx1"/>
                    </a:solidFill>
                  </a:rPr>
                  <a:t>A</a:t>
                </a:r>
                <a:r>
                  <a:rPr lang="zh-TW" altLang="en-US" sz="1350" dirty="0">
                    <a:solidFill>
                      <a:schemeClr val="tx1"/>
                    </a:solidFill>
                  </a:rPr>
                  <a:t>等</a:t>
                </a:r>
              </a:p>
            </p:txBody>
          </p:sp>
        </p:grpSp>
        <p:cxnSp>
          <p:nvCxnSpPr>
            <p:cNvPr id="53" name="肘形接點 52"/>
            <p:cNvCxnSpPr>
              <a:stCxn id="31" idx="1"/>
              <a:endCxn id="36" idx="0"/>
            </p:cNvCxnSpPr>
            <p:nvPr/>
          </p:nvCxnSpPr>
          <p:spPr>
            <a:xfrm rot="10800000" flipV="1">
              <a:off x="1776010" y="4637128"/>
              <a:ext cx="125855" cy="101479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肘形接點 55"/>
            <p:cNvCxnSpPr>
              <a:stCxn id="31" idx="3"/>
              <a:endCxn id="37" idx="0"/>
            </p:cNvCxnSpPr>
            <p:nvPr/>
          </p:nvCxnSpPr>
          <p:spPr>
            <a:xfrm>
              <a:off x="3774599" y="4637128"/>
              <a:ext cx="286814" cy="99555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8936" y="4371206"/>
              <a:ext cx="1100710" cy="5544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350" dirty="0">
                  <a:solidFill>
                    <a:schemeClr val="tx1"/>
                  </a:solidFill>
                </a:rPr>
                <a:t>C</a:t>
              </a:r>
              <a:r>
                <a:rPr lang="zh-TW" altLang="en-US" sz="1350" dirty="0">
                  <a:solidFill>
                    <a:schemeClr val="tx1"/>
                  </a:solidFill>
                </a:rPr>
                <a:t>等</a:t>
              </a:r>
            </a:p>
          </p:txBody>
        </p:sp>
        <p:cxnSp>
          <p:nvCxnSpPr>
            <p:cNvPr id="61" name="肘形接點 60"/>
            <p:cNvCxnSpPr>
              <a:stCxn id="41" idx="1"/>
              <a:endCxn id="60" idx="0"/>
            </p:cNvCxnSpPr>
            <p:nvPr/>
          </p:nvCxnSpPr>
          <p:spPr>
            <a:xfrm rot="10800000" flipV="1">
              <a:off x="559292" y="3523042"/>
              <a:ext cx="262083" cy="84816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直線接點 65"/>
          <p:cNvCxnSpPr/>
          <p:nvPr/>
        </p:nvCxnSpPr>
        <p:spPr>
          <a:xfrm flipH="1">
            <a:off x="4685085" y="1831588"/>
            <a:ext cx="0" cy="2700833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538" y="1378710"/>
            <a:ext cx="1981490" cy="362932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35" y="1351653"/>
            <a:ext cx="1879649" cy="372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2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BD3AD01E-C657-40AC-A5AC-8D32CF56A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關係運算子</a:t>
            </a:r>
            <a:r>
              <a:rPr lang="en-US" altLang="zh-TW" dirty="0"/>
              <a:t>:</a:t>
            </a:r>
            <a:r>
              <a:rPr lang="zh-TW" altLang="en-US" dirty="0"/>
              <a:t>      </a:t>
            </a:r>
            <a:r>
              <a:rPr lang="en-US" altLang="zh-TW" dirty="0">
                <a:solidFill>
                  <a:srgbClr val="00B050"/>
                </a:solidFill>
              </a:rPr>
              <a:t>ex:&lt;=   ==   &gt;</a:t>
            </a:r>
            <a:r>
              <a:rPr lang="zh-TW" altLang="en-US" dirty="0">
                <a:solidFill>
                  <a:srgbClr val="00B050"/>
                </a:solidFill>
              </a:rPr>
              <a:t>  </a:t>
            </a:r>
            <a:r>
              <a:rPr lang="en-US" altLang="zh-TW" dirty="0">
                <a:solidFill>
                  <a:srgbClr val="00B050"/>
                </a:solidFill>
              </a:rPr>
              <a:t>&lt;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</a:p>
          <a:p>
            <a:r>
              <a:rPr lang="zh-TW" altLang="en-US" dirty="0"/>
              <a:t>邏輯運算子</a:t>
            </a:r>
            <a:r>
              <a:rPr lang="en-US" altLang="zh-TW" dirty="0"/>
              <a:t>:</a:t>
            </a:r>
            <a:r>
              <a:rPr lang="zh-TW" altLang="en-US" dirty="0"/>
              <a:t>      </a:t>
            </a:r>
            <a:r>
              <a:rPr lang="en-US" altLang="zh-TW" dirty="0">
                <a:solidFill>
                  <a:srgbClr val="00B050"/>
                </a:solidFill>
              </a:rPr>
              <a:t>ex:&amp;&amp;  ||  !=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AF4842-4186-469D-8F41-8E745A17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關係運算子</a:t>
            </a:r>
            <a:r>
              <a:rPr lang="en-US" altLang="zh-TW" dirty="0"/>
              <a:t>&amp;</a:t>
            </a:r>
            <a:r>
              <a:rPr lang="zh-TW" altLang="en-US" dirty="0"/>
              <a:t>邏輯運算子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6C3DE5-C8A7-4D20-80C2-37E5F59D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40642"/>
              </p:ext>
            </p:extLst>
          </p:nvPr>
        </p:nvGraphicFramePr>
        <p:xfrm>
          <a:off x="323528" y="2239933"/>
          <a:ext cx="2772310" cy="280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62">
                  <a:extLst>
                    <a:ext uri="{9D8B030D-6E8A-4147-A177-3AD203B41FA5}">
                      <a16:colId xmlns:a16="http://schemas.microsoft.com/office/drawing/2014/main" val="938056867"/>
                    </a:ext>
                  </a:extLst>
                </a:gridCol>
                <a:gridCol w="554462">
                  <a:extLst>
                    <a:ext uri="{9D8B030D-6E8A-4147-A177-3AD203B41FA5}">
                      <a16:colId xmlns:a16="http://schemas.microsoft.com/office/drawing/2014/main" val="2507461479"/>
                    </a:ext>
                  </a:extLst>
                </a:gridCol>
                <a:gridCol w="554462">
                  <a:extLst>
                    <a:ext uri="{9D8B030D-6E8A-4147-A177-3AD203B41FA5}">
                      <a16:colId xmlns:a16="http://schemas.microsoft.com/office/drawing/2014/main" val="1743070299"/>
                    </a:ext>
                  </a:extLst>
                </a:gridCol>
                <a:gridCol w="554462">
                  <a:extLst>
                    <a:ext uri="{9D8B030D-6E8A-4147-A177-3AD203B41FA5}">
                      <a16:colId xmlns:a16="http://schemas.microsoft.com/office/drawing/2014/main" val="1961395890"/>
                    </a:ext>
                  </a:extLst>
                </a:gridCol>
                <a:gridCol w="554462">
                  <a:extLst>
                    <a:ext uri="{9D8B030D-6E8A-4147-A177-3AD203B41FA5}">
                      <a16:colId xmlns:a16="http://schemas.microsoft.com/office/drawing/2014/main" val="3202029385"/>
                    </a:ext>
                  </a:extLst>
                </a:gridCol>
              </a:tblGrid>
              <a:tr h="280345"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關係運算子</a:t>
                      </a: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3511528726"/>
                  </a:ext>
                </a:extLst>
              </a:tr>
              <a:tr h="3523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err="1">
                          <a:solidFill>
                            <a:schemeClr val="tx1"/>
                          </a:solidFill>
                        </a:rPr>
                        <a:t>Ture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/false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4069826696"/>
                  </a:ext>
                </a:extLst>
              </a:tr>
              <a:tr h="49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小於或等於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5&lt;=9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3775632135"/>
                  </a:ext>
                </a:extLst>
              </a:tr>
              <a:tr h="2681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小於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5&lt;5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1454083045"/>
                  </a:ext>
                </a:extLst>
              </a:tr>
              <a:tr h="49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大於或等於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9&gt;=8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2368029852"/>
                  </a:ext>
                </a:extLst>
              </a:tr>
              <a:tr h="2681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大於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5&gt;0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2147154463"/>
                  </a:ext>
                </a:extLst>
              </a:tr>
              <a:tr h="2681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等於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3==3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317251536"/>
                  </a:ext>
                </a:extLst>
              </a:tr>
              <a:tr h="3523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不等於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3!=3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607304672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CD85CE48-C303-4B41-8F02-7D73AAB3BBC0}"/>
              </a:ext>
            </a:extLst>
          </p:cNvPr>
          <p:cNvSpPr txBox="1"/>
          <p:nvPr/>
        </p:nvSpPr>
        <p:spPr>
          <a:xfrm>
            <a:off x="5400092" y="379021"/>
            <a:ext cx="3672408" cy="861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1600" b="1" dirty="0"/>
              <a:t>注意：</a:t>
            </a:r>
          </a:p>
          <a:p>
            <a:pPr marL="0" indent="0">
              <a:buNone/>
            </a:pPr>
            <a:r>
              <a:rPr lang="en-US" altLang="zh-TW" sz="1600" b="1" dirty="0"/>
              <a:t>=:</a:t>
            </a:r>
            <a:r>
              <a:rPr lang="zh-TW" altLang="en-US" sz="1600" b="1" dirty="0"/>
              <a:t> 右邊</a:t>
            </a:r>
            <a:r>
              <a:rPr lang="zh-TW" altLang="en-US" sz="1600" b="1" dirty="0">
                <a:solidFill>
                  <a:srgbClr val="FF0000"/>
                </a:solidFill>
              </a:rPr>
              <a:t>存入</a:t>
            </a:r>
            <a:r>
              <a:rPr lang="zh-TW" altLang="en-US" sz="1600" b="1" dirty="0"/>
              <a:t>左邊</a:t>
            </a:r>
            <a:r>
              <a:rPr lang="zh-TW" altLang="en-US" sz="1600" b="1" dirty="0">
                <a:solidFill>
                  <a:srgbClr val="FF0000"/>
                </a:solidFill>
              </a:rPr>
              <a:t>      </a:t>
            </a:r>
            <a:r>
              <a:rPr lang="en-US" altLang="zh-TW" sz="1600" b="1" dirty="0" err="1">
                <a:solidFill>
                  <a:srgbClr val="00B050"/>
                </a:solidFill>
              </a:rPr>
              <a:t>ex:a</a:t>
            </a:r>
            <a:r>
              <a:rPr lang="en-US" altLang="zh-TW" sz="1600" b="1" dirty="0">
                <a:solidFill>
                  <a:srgbClr val="00B050"/>
                </a:solidFill>
              </a:rPr>
              <a:t>=</a:t>
            </a:r>
            <a:r>
              <a:rPr lang="en-US" altLang="zh-TW" sz="1600" b="1" dirty="0" err="1">
                <a:solidFill>
                  <a:srgbClr val="00B050"/>
                </a:solidFill>
              </a:rPr>
              <a:t>b+c</a:t>
            </a:r>
            <a:endParaRPr lang="en-US" altLang="zh-TW" sz="1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FF0000"/>
                </a:solidFill>
              </a:rPr>
              <a:t>==</a:t>
            </a:r>
            <a:r>
              <a:rPr lang="en-US" altLang="zh-TW" sz="1600" b="1" dirty="0"/>
              <a:t>:</a:t>
            </a:r>
            <a:r>
              <a:rPr lang="zh-TW" altLang="en-US" sz="1600" b="1" dirty="0">
                <a:solidFill>
                  <a:srgbClr val="FF0000"/>
                </a:solidFill>
              </a:rPr>
              <a:t>判斷</a:t>
            </a:r>
            <a:r>
              <a:rPr lang="zh-TW" altLang="en-US" sz="1600" b="1" dirty="0">
                <a:solidFill>
                  <a:schemeClr val="tx1"/>
                </a:solidFill>
              </a:rPr>
              <a:t>兩邊是否</a:t>
            </a:r>
            <a:r>
              <a:rPr lang="zh-TW" altLang="en-US" sz="1600" b="1" dirty="0">
                <a:solidFill>
                  <a:srgbClr val="FF0000"/>
                </a:solidFill>
              </a:rPr>
              <a:t>相等       </a:t>
            </a:r>
            <a:r>
              <a:rPr lang="en-US" altLang="zh-TW" sz="1600" b="1" dirty="0">
                <a:solidFill>
                  <a:srgbClr val="00B050"/>
                </a:solidFill>
              </a:rPr>
              <a:t>ex</a:t>
            </a:r>
            <a:r>
              <a:rPr lang="en-US" altLang="zh-TW" sz="1600" b="1" dirty="0">
                <a:solidFill>
                  <a:srgbClr val="00B050"/>
                </a:solidFill>
                <a:sym typeface="Wingdings" panose="05000000000000000000" pitchFamily="2" charset="2"/>
              </a:rPr>
              <a:t>: if(a==8)..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C2352E4-3001-4D87-880C-6DBB8CC4B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146346"/>
              </p:ext>
            </p:extLst>
          </p:nvPr>
        </p:nvGraphicFramePr>
        <p:xfrm>
          <a:off x="3226018" y="2239275"/>
          <a:ext cx="2186346" cy="1998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782">
                  <a:extLst>
                    <a:ext uri="{9D8B030D-6E8A-4147-A177-3AD203B41FA5}">
                      <a16:colId xmlns:a16="http://schemas.microsoft.com/office/drawing/2014/main" val="938056867"/>
                    </a:ext>
                  </a:extLst>
                </a:gridCol>
                <a:gridCol w="728782">
                  <a:extLst>
                    <a:ext uri="{9D8B030D-6E8A-4147-A177-3AD203B41FA5}">
                      <a16:colId xmlns:a16="http://schemas.microsoft.com/office/drawing/2014/main" val="2507461479"/>
                    </a:ext>
                  </a:extLst>
                </a:gridCol>
                <a:gridCol w="728782">
                  <a:extLst>
                    <a:ext uri="{9D8B030D-6E8A-4147-A177-3AD203B41FA5}">
                      <a16:colId xmlns:a16="http://schemas.microsoft.com/office/drawing/2014/main" val="1743070299"/>
                    </a:ext>
                  </a:extLst>
                </a:gridCol>
              </a:tblGrid>
              <a:tr h="280345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邏輯運算子</a:t>
                      </a: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3511528726"/>
                  </a:ext>
                </a:extLst>
              </a:tr>
              <a:tr h="3523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4069826696"/>
                  </a:ext>
                </a:extLst>
              </a:tr>
              <a:tr h="49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logic AND</a:t>
                      </a:r>
                    </a:p>
                    <a:p>
                      <a:pPr algn="ctr"/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000">
                          <a:solidFill>
                            <a:schemeClr val="tx1"/>
                          </a:solidFill>
                        </a:rPr>
                        <a:t>且</a:t>
                      </a:r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1&amp;&amp;0 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3775632135"/>
                  </a:ext>
                </a:extLst>
              </a:tr>
              <a:tr h="2681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logic OR</a:t>
                      </a:r>
                    </a:p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或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1||0 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1454083045"/>
                  </a:ext>
                </a:extLst>
              </a:tr>
              <a:tr h="49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!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logic NOT</a:t>
                      </a:r>
                      <a:br>
                        <a:rPr lang="en-US" altLang="zh-TW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反向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!1   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2368029852"/>
                  </a:ext>
                </a:extLst>
              </a:tr>
            </a:tbl>
          </a:graphicData>
        </a:graphic>
      </p:graphicFrame>
      <p:pic>
        <p:nvPicPr>
          <p:cNvPr id="18" name="圖片 17">
            <a:extLst>
              <a:ext uri="{FF2B5EF4-FFF2-40B4-BE49-F238E27FC236}">
                <a16:creationId xmlns:a16="http://schemas.microsoft.com/office/drawing/2014/main" id="{155110DA-5559-4586-BF77-9B637A213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361" y="1236088"/>
            <a:ext cx="2839111" cy="319923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32622ED-A445-439D-8D6D-7FA010BDA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417" y="4491017"/>
            <a:ext cx="1693591" cy="543093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16B8E7B0-B3D7-4103-99B3-0CF105A52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631" y="4489266"/>
            <a:ext cx="1593548" cy="543093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3EFA6C1A-EB66-4777-A194-987C5B390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9946" y="4531795"/>
            <a:ext cx="1650716" cy="5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5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istrator\Desktop\图片3副本.png">
            <a:extLst>
              <a:ext uri="{FF2B5EF4-FFF2-40B4-BE49-F238E27FC236}">
                <a16:creationId xmlns:a16="http://schemas.microsoft.com/office/drawing/2014/main" id="{0C371009-9C09-4432-BA15-70C45DBBC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270111">
            <a:off x="202053" y="94333"/>
            <a:ext cx="2565977" cy="1268647"/>
          </a:xfrm>
          <a:prstGeom prst="rect">
            <a:avLst/>
          </a:prstGeom>
          <a:noFill/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作業一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28650" y="1268408"/>
            <a:ext cx="7581414" cy="1745873"/>
          </a:xfrm>
        </p:spPr>
        <p:txBody>
          <a:bodyPr>
            <a:normAutofit/>
          </a:bodyPr>
          <a:lstStyle/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小花的數學老師要求解一元二次方程式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ax2+bx+c=0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的根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已知根都為整數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判斷有兩個不同實數根、有兩相同實數根、無實數根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請設計一個程式，可以輸入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abc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，求此方程式的根，較大需印在前面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/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印出結果參考如下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531B76-47D6-486E-A8DB-18FEFC4E69F1}"/>
              </a:ext>
            </a:extLst>
          </p:cNvPr>
          <p:cNvSpPr/>
          <p:nvPr/>
        </p:nvSpPr>
        <p:spPr>
          <a:xfrm rot="20750681">
            <a:off x="6079481" y="3673547"/>
            <a:ext cx="75693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</a:t>
            </a:r>
            <a:endParaRPr lang="zh-TW" altLang="en-US" sz="8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C27E519-05B5-4A51-BF2E-8AC97B8779FE}"/>
              </a:ext>
            </a:extLst>
          </p:cNvPr>
          <p:cNvSpPr txBox="1"/>
          <p:nvPr/>
        </p:nvSpPr>
        <p:spPr>
          <a:xfrm>
            <a:off x="6718078" y="3602953"/>
            <a:ext cx="82758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92D050"/>
                </a:solidFill>
              </a:rPr>
              <a:t>2</a:t>
            </a:r>
            <a:endParaRPr lang="zh-TW" altLang="en-US" sz="8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92D050"/>
              </a:solidFill>
              <a:effectLst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9FA6D66-6C78-4C9E-B077-649DE5D265F1}"/>
              </a:ext>
            </a:extLst>
          </p:cNvPr>
          <p:cNvSpPr/>
          <p:nvPr/>
        </p:nvSpPr>
        <p:spPr>
          <a:xfrm rot="359026">
            <a:off x="7460063" y="3602952"/>
            <a:ext cx="75693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3</a:t>
            </a:r>
            <a:endParaRPr lang="zh-TW" altLang="en-US" sz="8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D177DA9-9DBF-4340-A052-86CD5BC3C18D}"/>
              </a:ext>
            </a:extLst>
          </p:cNvPr>
          <p:cNvSpPr txBox="1"/>
          <p:nvPr/>
        </p:nvSpPr>
        <p:spPr>
          <a:xfrm>
            <a:off x="256312" y="4673331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Hint:</a:t>
            </a:r>
            <a:r>
              <a:rPr lang="zh-TW" altLang="en-US" sz="16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公式解 判別式</a:t>
            </a:r>
            <a:r>
              <a:rPr lang="en-US" altLang="zh-TW" sz="16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endParaRPr lang="zh-TW" altLang="en-US" sz="1600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613CA6A-C451-4B49-AD67-DA10F8322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4720811"/>
            <a:ext cx="999358" cy="2435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3F3A594-46BE-4706-AE3E-19FB934E2E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29" y="2879242"/>
            <a:ext cx="1057423" cy="75258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8A3C981-4A59-4133-8769-DA182D5C9B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75" y="3950810"/>
            <a:ext cx="2534004" cy="67636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DBB011A-C592-4996-9ED0-D3D5176FE5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861" y="2879242"/>
            <a:ext cx="1419423" cy="628738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DAB21F78-7CD3-47D6-8EED-A45409ACAEF5}"/>
              </a:ext>
            </a:extLst>
          </p:cNvPr>
          <p:cNvSpPr txBox="1"/>
          <p:nvPr/>
        </p:nvSpPr>
        <p:spPr>
          <a:xfrm>
            <a:off x="544344" y="2824572"/>
            <a:ext cx="571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無解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60E9041-A50E-4C24-BF77-2CF47D2FC076}"/>
              </a:ext>
            </a:extLst>
          </p:cNvPr>
          <p:cNvSpPr txBox="1"/>
          <p:nvPr/>
        </p:nvSpPr>
        <p:spPr>
          <a:xfrm>
            <a:off x="2297144" y="2796757"/>
            <a:ext cx="571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重根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C0C0F67-0ACB-4D0D-A8CD-5937A2E1D15A}"/>
              </a:ext>
            </a:extLst>
          </p:cNvPr>
          <p:cNvSpPr txBox="1"/>
          <p:nvPr/>
        </p:nvSpPr>
        <p:spPr>
          <a:xfrm>
            <a:off x="568026" y="3876680"/>
            <a:ext cx="571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有解</a:t>
            </a:r>
          </a:p>
        </p:txBody>
      </p:sp>
    </p:spTree>
    <p:extLst>
      <p:ext uri="{BB962C8B-B14F-4D97-AF65-F5344CB8AC3E}">
        <p14:creationId xmlns:p14="http://schemas.microsoft.com/office/powerpoint/2010/main" val="3149583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作業二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10" name="Picture 2" descr="C:\Users\Administrator\Desktop\图片3副本.png">
            <a:extLst>
              <a:ext uri="{FF2B5EF4-FFF2-40B4-BE49-F238E27FC236}">
                <a16:creationId xmlns:a16="http://schemas.microsoft.com/office/drawing/2014/main" id="{7890946A-A072-4AC5-B6CC-D7C439ECC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7286" b="16470"/>
          <a:stretch>
            <a:fillRect/>
          </a:stretch>
        </p:blipFill>
        <p:spPr bwMode="auto">
          <a:xfrm rot="270111">
            <a:off x="202053" y="94333"/>
            <a:ext cx="2565977" cy="1268647"/>
          </a:xfrm>
          <a:prstGeom prst="rect">
            <a:avLst/>
          </a:prstGeom>
          <a:noFill/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D73D5C7-6312-47AB-A225-5AC94BD80F45}"/>
              </a:ext>
            </a:extLst>
          </p:cNvPr>
          <p:cNvSpPr/>
          <p:nvPr/>
        </p:nvSpPr>
        <p:spPr>
          <a:xfrm>
            <a:off x="2359043" y="389500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59964A-3710-4E9C-AFBC-BCFA6A78A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8" y="2811741"/>
            <a:ext cx="2556284" cy="1178645"/>
          </a:xfrm>
          <a:prstGeom prst="rect">
            <a:avLst/>
          </a:prstGeom>
        </p:spPr>
      </p:pic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A0D968A6-522A-4F91-BD6F-1FF464546BDA}"/>
              </a:ext>
            </a:extLst>
          </p:cNvPr>
          <p:cNvSpPr txBox="1">
            <a:spLocks/>
          </p:cNvSpPr>
          <p:nvPr/>
        </p:nvSpPr>
        <p:spPr>
          <a:xfrm>
            <a:off x="431540" y="1677680"/>
            <a:ext cx="8083810" cy="1214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試寫一個程式，能可輸入英文名與身高與體重，幫自己算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BMI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BMI =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體重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公斤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 /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身高的</a:t>
            </a:r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平方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公尺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判斷式來顯示體位。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印出結果如下</a:t>
            </a:r>
          </a:p>
          <a:p>
            <a:pPr lvl="1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A4B152E-DA74-437E-A280-023DBA95B078}"/>
              </a:ext>
            </a:extLst>
          </p:cNvPr>
          <p:cNvSpPr txBox="1"/>
          <p:nvPr/>
        </p:nvSpPr>
        <p:spPr>
          <a:xfrm>
            <a:off x="5112060" y="2747340"/>
            <a:ext cx="3223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BMI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18.5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體重過輕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18.5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體重正常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=&gt; 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體重過重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大於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肥胖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8138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" y="520316"/>
            <a:ext cx="4248472" cy="424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980215" y="2157045"/>
            <a:ext cx="5148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謝謝聆聽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4136162" y="3240938"/>
            <a:ext cx="2632082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7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dministrator\Desktop\图片3副本.png">
            <a:extLst>
              <a:ext uri="{FF2B5EF4-FFF2-40B4-BE49-F238E27FC236}">
                <a16:creationId xmlns:a16="http://schemas.microsoft.com/office/drawing/2014/main" id="{95F503B0-33CE-4AB8-8310-A0C93F8B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7286" b="16470"/>
          <a:stretch>
            <a:fillRect/>
          </a:stretch>
        </p:blipFill>
        <p:spPr bwMode="auto">
          <a:xfrm rot="270111">
            <a:off x="144798" y="225554"/>
            <a:ext cx="3585661" cy="1091227"/>
          </a:xfrm>
          <a:prstGeom prst="rect">
            <a:avLst/>
          </a:prstGeom>
          <a:noFill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7E32789-4BF9-40C4-8585-8A3A387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676" y="302116"/>
            <a:ext cx="7886700" cy="994479"/>
          </a:xfrm>
        </p:spPr>
        <p:txBody>
          <a:bodyPr/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複習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52A3BF-29EA-4D93-B2D4-D7741CDDC134}"/>
              </a:ext>
            </a:extLst>
          </p:cNvPr>
          <p:cNvSpPr txBox="1"/>
          <p:nvPr/>
        </p:nvSpPr>
        <p:spPr>
          <a:xfrm>
            <a:off x="395536" y="1312404"/>
            <a:ext cx="8352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函式庫 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#include+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函式庫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 #include &lt;</a:t>
            </a:r>
            <a:r>
              <a:rPr lang="en-US" altLang="zh-TW" dirty="0" err="1">
                <a:solidFill>
                  <a:srgbClr val="00B050"/>
                </a:solidFill>
                <a:ea typeface="標楷體" panose="03000509000000000000" pitchFamily="65" charset="-120"/>
              </a:rPr>
              <a:t>stdio.h</a:t>
            </a:r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&gt;</a:t>
            </a:r>
            <a:r>
              <a:rPr lang="zh-TW" altLang="en-US" dirty="0">
                <a:solidFill>
                  <a:srgbClr val="00B050"/>
                </a:solidFill>
                <a:ea typeface="標楷體" panose="03000509000000000000" pitchFamily="65" charset="-120"/>
              </a:rPr>
              <a:t>  →</a:t>
            </a:r>
            <a:r>
              <a:rPr lang="zh-TW" altLang="en-US" dirty="0">
                <a:solidFill>
                  <a:srgbClr val="00B050"/>
                </a:solidFill>
              </a:rPr>
              <a:t>包括</a:t>
            </a:r>
            <a:r>
              <a:rPr lang="en-US" altLang="zh-TW" dirty="0" err="1">
                <a:solidFill>
                  <a:srgbClr val="00B050"/>
                </a:solidFill>
              </a:rPr>
              <a:t>printf</a:t>
            </a:r>
            <a:r>
              <a:rPr lang="en-US" altLang="zh-TW" dirty="0">
                <a:solidFill>
                  <a:srgbClr val="00B050"/>
                </a:solidFill>
              </a:rPr>
              <a:t>(), </a:t>
            </a:r>
            <a:r>
              <a:rPr lang="en-US" altLang="zh-TW" dirty="0" err="1">
                <a:solidFill>
                  <a:srgbClr val="00B050"/>
                </a:solidFill>
              </a:rPr>
              <a:t>scanf</a:t>
            </a:r>
            <a:r>
              <a:rPr lang="en-US" altLang="zh-TW" dirty="0">
                <a:solidFill>
                  <a:srgbClr val="00B050"/>
                </a:solidFill>
              </a:rPr>
              <a:t>()…</a:t>
            </a:r>
            <a:endParaRPr lang="en-US" altLang="zh-TW" dirty="0">
              <a:solidFill>
                <a:srgbClr val="00B050"/>
              </a:solidFill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				</a:t>
            </a:r>
            <a:r>
              <a:rPr lang="zh-TW" altLang="en-US" dirty="0">
                <a:solidFill>
                  <a:srgbClr val="00B050"/>
                </a:solidFill>
                <a:ea typeface="標楷體" panose="03000509000000000000" pitchFamily="65" charset="-120"/>
              </a:rPr>
              <a:t>   </a:t>
            </a:r>
            <a:r>
              <a:rPr lang="en-US" altLang="zh-TW" dirty="0">
                <a:solidFill>
                  <a:srgbClr val="00B050"/>
                </a:solidFill>
              </a:rPr>
              <a:t>#include &lt;</a:t>
            </a:r>
            <a:r>
              <a:rPr lang="en-US" altLang="zh-TW" dirty="0" err="1">
                <a:solidFill>
                  <a:srgbClr val="00B050"/>
                </a:solidFill>
              </a:rPr>
              <a:t>stdlib.h</a:t>
            </a:r>
            <a:r>
              <a:rPr lang="en-US" altLang="zh-TW" dirty="0">
                <a:solidFill>
                  <a:srgbClr val="00B050"/>
                </a:solidFill>
              </a:rPr>
              <a:t>&gt;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zh-TW" altLang="en-US" dirty="0">
                <a:solidFill>
                  <a:srgbClr val="00B050"/>
                </a:solidFill>
                <a:ea typeface="標楷體" panose="03000509000000000000" pitchFamily="65" charset="-120"/>
              </a:rPr>
              <a:t>→</a:t>
            </a:r>
            <a:r>
              <a:rPr lang="zh-TW" altLang="en-US" dirty="0">
                <a:solidFill>
                  <a:srgbClr val="00B050"/>
                </a:solidFill>
              </a:rPr>
              <a:t>包括</a:t>
            </a:r>
            <a:r>
              <a:rPr lang="en-US" altLang="zh-TW" dirty="0">
                <a:solidFill>
                  <a:srgbClr val="00B050"/>
                </a:solidFill>
              </a:rPr>
              <a:t>system()…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				   #include &lt;</a:t>
            </a:r>
            <a:r>
              <a:rPr lang="en-US" altLang="zh-TW" dirty="0" err="1">
                <a:solidFill>
                  <a:srgbClr val="00B050"/>
                </a:solidFill>
              </a:rPr>
              <a:t>math.h</a:t>
            </a:r>
            <a:r>
              <a:rPr lang="en-US" altLang="zh-TW" dirty="0">
                <a:solidFill>
                  <a:srgbClr val="00B050"/>
                </a:solidFill>
              </a:rPr>
              <a:t>&gt; </a:t>
            </a:r>
            <a:r>
              <a:rPr lang="zh-TW" altLang="en-US" dirty="0">
                <a:solidFill>
                  <a:srgbClr val="00B050"/>
                </a:solidFill>
              </a:rPr>
              <a:t> →包括</a:t>
            </a:r>
            <a:r>
              <a:rPr lang="en-US" altLang="zh-TW" dirty="0">
                <a:solidFill>
                  <a:srgbClr val="00B050"/>
                </a:solidFill>
              </a:rPr>
              <a:t>pow()…</a:t>
            </a:r>
          </a:p>
          <a:p>
            <a:endParaRPr lang="en-US" altLang="zh-TW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變數的資料型態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變數用做儲存功能，能存什麼由型態決定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輸出與輸入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 err="1"/>
              <a:t>printf</a:t>
            </a:r>
            <a:r>
              <a:rPr lang="en-US" altLang="zh-TW" dirty="0"/>
              <a:t>("%x",</a:t>
            </a:r>
            <a:r>
              <a:rPr lang="zh-TW" altLang="en-US" dirty="0"/>
              <a:t>變數名稱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                      </a:t>
            </a:r>
            <a:r>
              <a:rPr lang="en-US" altLang="zh-TW" dirty="0" err="1"/>
              <a:t>scanf</a:t>
            </a:r>
            <a:r>
              <a:rPr lang="en-US" altLang="zh-TW" dirty="0"/>
              <a:t>("%x",&amp;</a:t>
            </a:r>
            <a:r>
              <a:rPr lang="zh-TW" altLang="en-US" dirty="0"/>
              <a:t>變數名稱</a:t>
            </a:r>
            <a:r>
              <a:rPr lang="en-US" altLang="zh-TW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6E2927-1B34-4B84-BAB1-356AEC720952}"/>
              </a:ext>
            </a:extLst>
          </p:cNvPr>
          <p:cNvSpPr txBox="1"/>
          <p:nvPr/>
        </p:nvSpPr>
        <p:spPr>
          <a:xfrm>
            <a:off x="7360751" y="4349529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437D2C7-D423-4586-84E6-902955D33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947908"/>
              </p:ext>
            </p:extLst>
          </p:nvPr>
        </p:nvGraphicFramePr>
        <p:xfrm>
          <a:off x="5616116" y="2759926"/>
          <a:ext cx="324036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94">
                  <a:extLst>
                    <a:ext uri="{9D8B030D-6E8A-4147-A177-3AD203B41FA5}">
                      <a16:colId xmlns:a16="http://schemas.microsoft.com/office/drawing/2014/main" val="4010449708"/>
                    </a:ext>
                  </a:extLst>
                </a:gridCol>
                <a:gridCol w="747775">
                  <a:extLst>
                    <a:ext uri="{9D8B030D-6E8A-4147-A177-3AD203B41FA5}">
                      <a16:colId xmlns:a16="http://schemas.microsoft.com/office/drawing/2014/main" val="483060541"/>
                    </a:ext>
                  </a:extLst>
                </a:gridCol>
                <a:gridCol w="623147">
                  <a:extLst>
                    <a:ext uri="{9D8B030D-6E8A-4147-A177-3AD203B41FA5}">
                      <a16:colId xmlns:a16="http://schemas.microsoft.com/office/drawing/2014/main" val="1740510174"/>
                    </a:ext>
                  </a:extLst>
                </a:gridCol>
                <a:gridCol w="623147">
                  <a:extLst>
                    <a:ext uri="{9D8B030D-6E8A-4147-A177-3AD203B41FA5}">
                      <a16:colId xmlns:a16="http://schemas.microsoft.com/office/drawing/2014/main" val="620541043"/>
                    </a:ext>
                  </a:extLst>
                </a:gridCol>
              </a:tblGrid>
              <a:tr h="194294">
                <a:tc>
                  <a:txBody>
                    <a:bodyPr/>
                    <a:lstStyle/>
                    <a:p>
                      <a:r>
                        <a:rPr lang="zh-TW" altLang="en-US" dirty="0"/>
                        <a:t>類別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型態</a:t>
                      </a:r>
                      <a:r>
                        <a:rPr lang="en-US" altLang="zh-TW" dirty="0"/>
                        <a:t>(type)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scanf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printf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010481"/>
                  </a:ext>
                </a:extLst>
              </a:tr>
              <a:tr h="428531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有正負號的十進位整數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Int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%d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488535"/>
                  </a:ext>
                </a:extLst>
              </a:tr>
              <a:tr h="248276">
                <a:tc rowSpan="2">
                  <a:txBody>
                    <a:bodyPr/>
                    <a:lstStyle/>
                    <a:p>
                      <a:r>
                        <a:rPr lang="zh-TW" altLang="en-US" dirty="0"/>
                        <a:t>浮點數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double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%lf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%f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795912"/>
                  </a:ext>
                </a:extLst>
              </a:tr>
              <a:tr h="24827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float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%f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%f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941895"/>
                  </a:ext>
                </a:extLst>
              </a:tr>
              <a:tr h="248276">
                <a:tc>
                  <a:txBody>
                    <a:bodyPr/>
                    <a:lstStyle/>
                    <a:p>
                      <a:r>
                        <a:rPr lang="zh-TW" altLang="en-US" dirty="0"/>
                        <a:t>字元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char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%c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927988"/>
                  </a:ext>
                </a:extLst>
              </a:tr>
              <a:tr h="248276">
                <a:tc>
                  <a:txBody>
                    <a:bodyPr/>
                    <a:lstStyle/>
                    <a:p>
                      <a:r>
                        <a:rPr lang="zh-TW" altLang="en-US" dirty="0"/>
                        <a:t>字串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char[n]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%s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087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35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1214003" y="1435328"/>
            <a:ext cx="5491856" cy="215346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03748" y="1788787"/>
            <a:ext cx="35643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If_else</a:t>
            </a:r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條件判斷式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32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istrator\Desktop\图片3副本.png">
            <a:extLst>
              <a:ext uri="{FF2B5EF4-FFF2-40B4-BE49-F238E27FC236}">
                <a16:creationId xmlns:a16="http://schemas.microsoft.com/office/drawing/2014/main" id="{983CF5BD-9BCC-4729-917B-A80C32403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270111">
            <a:off x="145296" y="212889"/>
            <a:ext cx="3262960" cy="1091227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重點提醒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/>
            <a:r>
              <a:rPr lang="en-US" altLang="zh-TW" sz="1800" dirty="0"/>
              <a:t>If else</a:t>
            </a:r>
            <a:r>
              <a:rPr lang="zh-TW" altLang="en-US" sz="1800" dirty="0"/>
              <a:t>的語法中，當</a:t>
            </a:r>
            <a:r>
              <a:rPr lang="zh-TW" altLang="en-US" sz="1800" dirty="0">
                <a:solidFill>
                  <a:srgbClr val="FF0000"/>
                </a:solidFill>
              </a:rPr>
              <a:t>滿足某一個條件時，將不再執行其他條件的判斷</a:t>
            </a:r>
          </a:p>
          <a:p>
            <a:pPr defTabSz="914400"/>
            <a:r>
              <a:rPr lang="en-US" altLang="zh-TW" sz="1800" dirty="0"/>
              <a:t>else</a:t>
            </a:r>
            <a:r>
              <a:rPr lang="zh-TW" altLang="en-US" sz="1800" dirty="0"/>
              <a:t>必定放在最後面</a:t>
            </a:r>
          </a:p>
          <a:p>
            <a:pPr defTabSz="914400"/>
            <a:r>
              <a:rPr lang="en-US" altLang="zh-TW" sz="1800" dirty="0"/>
              <a:t>else</a:t>
            </a:r>
            <a:r>
              <a:rPr lang="zh-TW" altLang="en-US" sz="1800" dirty="0"/>
              <a:t>後面不用條件判斷</a:t>
            </a:r>
            <a:endParaRPr lang="en-US" altLang="zh-TW" sz="1800" dirty="0"/>
          </a:p>
          <a:p>
            <a:pPr defTabSz="914400"/>
            <a:r>
              <a:rPr lang="en-US" altLang="zh-TW" sz="1800" dirty="0"/>
              <a:t>If</a:t>
            </a:r>
            <a:r>
              <a:rPr lang="zh-TW" altLang="en-US" sz="1800" dirty="0"/>
              <a:t>可以單獨存在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z="1350"/>
              <a:t>4</a:t>
            </a:fld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41378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If(</a:t>
            </a:r>
            <a:r>
              <a:rPr lang="zh-TW" altLang="en-US" dirty="0"/>
              <a:t>單獨使用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if(</a:t>
            </a:r>
            <a:r>
              <a:rPr lang="zh-TW" altLang="en-US" dirty="0"/>
              <a:t>條件判斷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執行此括號內之動作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774865" y="1930761"/>
            <a:ext cx="20615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FF0000"/>
                </a:solidFill>
              </a:rPr>
              <a:t>true(1)</a:t>
            </a:r>
            <a:r>
              <a:rPr lang="zh-TW" altLang="en-US" sz="1350" dirty="0">
                <a:solidFill>
                  <a:srgbClr val="FF0000"/>
                </a:solidFill>
              </a:rPr>
              <a:t>執行</a:t>
            </a:r>
            <a:r>
              <a:rPr lang="en-US" altLang="zh-TW" sz="1350" dirty="0">
                <a:solidFill>
                  <a:srgbClr val="FF0000"/>
                </a:solidFill>
              </a:rPr>
              <a:t>false(0)</a:t>
            </a:r>
            <a:r>
              <a:rPr lang="zh-TW" altLang="en-US" sz="1350" dirty="0">
                <a:solidFill>
                  <a:srgbClr val="FF0000"/>
                </a:solidFill>
              </a:rPr>
              <a:t>不執行</a:t>
            </a:r>
          </a:p>
        </p:txBody>
      </p:sp>
      <p:sp>
        <p:nvSpPr>
          <p:cNvPr id="8" name="矩形 7"/>
          <p:cNvSpPr/>
          <p:nvPr/>
        </p:nvSpPr>
        <p:spPr>
          <a:xfrm>
            <a:off x="2567643" y="1938331"/>
            <a:ext cx="30811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50" dirty="0">
                <a:solidFill>
                  <a:srgbClr val="000000"/>
                </a:solidFill>
                <a:latin typeface="Wingdings" panose="05000000000000000000" pitchFamily="2" charset="2"/>
              </a:rPr>
              <a:t></a:t>
            </a:r>
            <a:endParaRPr lang="zh-TW" altLang="en-US" sz="1350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4890533" y="938574"/>
            <a:ext cx="4762255" cy="3590182"/>
          </a:xfrm>
          <a:prstGeom prst="rect">
            <a:avLst/>
          </a:prstGeom>
        </p:spPr>
        <p:txBody>
          <a:bodyPr vert="horz" lIns="68601" tIns="34301" rIns="68601" bIns="3430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35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12580" y="476091"/>
            <a:ext cx="877163" cy="50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91">
              <a:spcBef>
                <a:spcPct val="0"/>
              </a:spcBef>
            </a:pPr>
            <a:r>
              <a:rPr lang="zh-TW" altLang="en-US" sz="270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範例</a:t>
            </a:r>
          </a:p>
        </p:txBody>
      </p:sp>
      <p:sp>
        <p:nvSpPr>
          <p:cNvPr id="33" name="內容版面配置區 2"/>
          <p:cNvSpPr txBox="1">
            <a:spLocks/>
          </p:cNvSpPr>
          <p:nvPr/>
        </p:nvSpPr>
        <p:spPr>
          <a:xfrm>
            <a:off x="5012579" y="972490"/>
            <a:ext cx="4762255" cy="2911478"/>
          </a:xfrm>
          <a:prstGeom prst="rect">
            <a:avLst/>
          </a:prstGeom>
        </p:spPr>
        <p:txBody>
          <a:bodyPr vert="horz" lIns="68601" tIns="34301" rIns="68601" bIns="3430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350" dirty="0"/>
              <a:t>假設我們</a:t>
            </a:r>
            <a:r>
              <a:rPr lang="zh-TW" altLang="en-US" sz="1350" dirty="0" smtClean="0"/>
              <a:t>要看今天室外溫度是否適合出門上課</a:t>
            </a:r>
            <a:endParaRPr lang="en-US" altLang="zh-TW" sz="1350" dirty="0" smtClean="0"/>
          </a:p>
          <a:p>
            <a:pPr marL="0" indent="0">
              <a:buNone/>
            </a:pPr>
            <a:r>
              <a:rPr lang="zh-TW" altLang="en-US" sz="1350" dirty="0" smtClean="0"/>
              <a:t>如果</a:t>
            </a:r>
            <a:r>
              <a:rPr lang="en-US" altLang="zh-TW" sz="1350" dirty="0" smtClean="0"/>
              <a:t>&gt;=30</a:t>
            </a:r>
            <a:r>
              <a:rPr lang="zh-TW" altLang="en-US" sz="1350" dirty="0" smtClean="0"/>
              <a:t>度</a:t>
            </a:r>
            <a:r>
              <a:rPr lang="zh-TW" altLang="en-US" sz="1350" dirty="0" smtClean="0"/>
              <a:t> </a:t>
            </a:r>
            <a:r>
              <a:rPr lang="en-US" altLang="zh-TW" sz="1350" dirty="0" smtClean="0">
                <a:sym typeface="Wingdings" panose="05000000000000000000" pitchFamily="2" charset="2"/>
              </a:rPr>
              <a:t></a:t>
            </a:r>
            <a:r>
              <a:rPr lang="zh-TW" altLang="en-US" sz="1350" dirty="0" smtClean="0">
                <a:sym typeface="Wingdings" panose="05000000000000000000" pitchFamily="2" charset="2"/>
              </a:rPr>
              <a:t> 宿舍睡覺</a:t>
            </a:r>
            <a:endParaRPr lang="en-US" altLang="zh-TW" sz="1350" dirty="0"/>
          </a:p>
          <a:p>
            <a:pPr marL="0" indent="0">
              <a:buNone/>
            </a:pPr>
            <a:endParaRPr lang="zh-TW" altLang="en-US" sz="1350" dirty="0"/>
          </a:p>
        </p:txBody>
      </p:sp>
      <p:grpSp>
        <p:nvGrpSpPr>
          <p:cNvPr id="50" name="群組 49"/>
          <p:cNvGrpSpPr/>
          <p:nvPr/>
        </p:nvGrpSpPr>
        <p:grpSpPr>
          <a:xfrm>
            <a:off x="5665211" y="1929480"/>
            <a:ext cx="2336849" cy="2209203"/>
            <a:chOff x="6029163" y="2571846"/>
            <a:chExt cx="3114837" cy="2944695"/>
          </a:xfrm>
        </p:grpSpPr>
        <p:grpSp>
          <p:nvGrpSpPr>
            <p:cNvPr id="32" name="群組 31"/>
            <p:cNvGrpSpPr/>
            <p:nvPr/>
          </p:nvGrpSpPr>
          <p:grpSpPr>
            <a:xfrm>
              <a:off x="6029163" y="2571846"/>
              <a:ext cx="3114837" cy="2944695"/>
              <a:chOff x="6050831" y="1225857"/>
              <a:chExt cx="3114837" cy="2944695"/>
            </a:xfrm>
          </p:grpSpPr>
          <p:sp>
            <p:nvSpPr>
              <p:cNvPr id="17" name="菱形 16"/>
              <p:cNvSpPr/>
              <p:nvPr/>
            </p:nvSpPr>
            <p:spPr>
              <a:xfrm>
                <a:off x="6050831" y="1829720"/>
                <a:ext cx="2304256" cy="936104"/>
              </a:xfrm>
              <a:prstGeom prst="diamond">
                <a:avLst/>
              </a:prstGeom>
              <a:solidFill>
                <a:srgbClr val="FFC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chemeClr val="tx1"/>
                    </a:solidFill>
                  </a:rPr>
                  <a:t>判斷</a:t>
                </a:r>
                <a:r>
                  <a:rPr lang="zh-TW" altLang="en-US" sz="1350" dirty="0" smtClean="0">
                    <a:solidFill>
                      <a:schemeClr val="tx1"/>
                    </a:solidFill>
                  </a:rPr>
                  <a:t>是否</a:t>
                </a:r>
                <a:r>
                  <a:rPr lang="en-US" altLang="zh-TW" sz="1350" dirty="0" smtClean="0">
                    <a:solidFill>
                      <a:schemeClr val="tx1"/>
                    </a:solidFill>
                  </a:rPr>
                  <a:t>&gt;=30</a:t>
                </a:r>
                <a:endParaRPr lang="zh-TW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7811329" y="3503283"/>
                <a:ext cx="1354339" cy="667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 smtClean="0">
                    <a:solidFill>
                      <a:schemeClr val="tx1"/>
                    </a:solidFill>
                  </a:rPr>
                  <a:t>宿舍睡覺</a:t>
                </a:r>
                <a:endParaRPr lang="zh-TW" altLang="en-US" sz="13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肘形接點 24"/>
              <p:cNvCxnSpPr>
                <a:stCxn id="17" idx="3"/>
                <a:endCxn id="19" idx="0"/>
              </p:cNvCxnSpPr>
              <p:nvPr/>
            </p:nvCxnSpPr>
            <p:spPr>
              <a:xfrm>
                <a:off x="8355087" y="2297772"/>
                <a:ext cx="133412" cy="120551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文字方塊 25"/>
              <p:cNvSpPr txBox="1"/>
              <p:nvPr/>
            </p:nvSpPr>
            <p:spPr>
              <a:xfrm>
                <a:off x="6583671" y="1225857"/>
                <a:ext cx="1210701" cy="399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350" dirty="0"/>
                  <a:t>輸入</a:t>
                </a:r>
                <a:r>
                  <a:rPr lang="en-US" altLang="zh-TW" sz="1350" dirty="0"/>
                  <a:t>BMI</a:t>
                </a:r>
                <a:endParaRPr lang="zh-TW" altLang="en-US" sz="1350" dirty="0"/>
              </a:p>
            </p:txBody>
          </p:sp>
          <p:cxnSp>
            <p:nvCxnSpPr>
              <p:cNvPr id="28" name="直線單箭頭接點 27"/>
              <p:cNvCxnSpPr>
                <a:stCxn id="26" idx="2"/>
                <a:endCxn id="17" idx="0"/>
              </p:cNvCxnSpPr>
              <p:nvPr/>
            </p:nvCxnSpPr>
            <p:spPr>
              <a:xfrm>
                <a:off x="7189022" y="1625843"/>
                <a:ext cx="13937" cy="203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文字方塊 47"/>
            <p:cNvSpPr txBox="1"/>
            <p:nvPr/>
          </p:nvSpPr>
          <p:spPr>
            <a:xfrm>
              <a:off x="8242260" y="3217597"/>
              <a:ext cx="476906" cy="399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350" dirty="0"/>
                <a:t>是</a:t>
              </a:r>
            </a:p>
          </p:txBody>
        </p: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769" y="3883968"/>
            <a:ext cx="1352550" cy="96202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107" y="3137663"/>
            <a:ext cx="24098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4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If else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9282" y="942240"/>
            <a:ext cx="3110872" cy="359018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</a:t>
            </a:r>
            <a:r>
              <a:rPr lang="en-US" altLang="zh-TW" dirty="0">
                <a:solidFill>
                  <a:srgbClr val="FF0000"/>
                </a:solidFill>
              </a:rPr>
              <a:t>else</a:t>
            </a:r>
            <a:r>
              <a:rPr lang="zh-TW" altLang="en-US" dirty="0">
                <a:solidFill>
                  <a:srgbClr val="FF0000"/>
                </a:solidFill>
              </a:rPr>
              <a:t>一定放在最後面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滿足某一個條件時，將不再執行其他條件的判斷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if(</a:t>
            </a:r>
            <a:r>
              <a:rPr lang="zh-TW" altLang="en-US" dirty="0"/>
              <a:t>條件判斷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執行此括號內之動作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else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不符合上方</a:t>
            </a:r>
            <a:r>
              <a:rPr lang="en-US" altLang="zh-TW" dirty="0"/>
              <a:t>if</a:t>
            </a:r>
            <a:r>
              <a:rPr lang="zh-TW" altLang="en-US" dirty="0"/>
              <a:t>的條件就執行</a:t>
            </a:r>
          </a:p>
          <a:p>
            <a:pPr marL="0" indent="0">
              <a:buNone/>
            </a:pPr>
            <a:r>
              <a:rPr lang="en-US" altLang="zh-TW" dirty="0"/>
              <a:t>}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734069" y="457341"/>
            <a:ext cx="877163" cy="50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91">
              <a:spcBef>
                <a:spcPct val="0"/>
              </a:spcBef>
            </a:pPr>
            <a:r>
              <a:rPr lang="zh-TW" altLang="en-US" sz="270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範例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734068" y="942239"/>
            <a:ext cx="4762255" cy="4027396"/>
          </a:xfrm>
          <a:prstGeom prst="rect">
            <a:avLst/>
          </a:prstGeom>
        </p:spPr>
        <p:txBody>
          <a:bodyPr vert="horz" lIns="68601" tIns="34301" rIns="68601" bIns="34301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350" dirty="0"/>
              <a:t>中正計概實習總成績</a:t>
            </a:r>
            <a:endParaRPr lang="en-US" altLang="zh-TW" sz="1350" dirty="0"/>
          </a:p>
          <a:p>
            <a:pPr marL="0" indent="0">
              <a:buNone/>
            </a:pPr>
            <a:r>
              <a:rPr lang="en-US" altLang="zh-TW" sz="1350" dirty="0"/>
              <a:t>99</a:t>
            </a:r>
            <a:r>
              <a:rPr lang="zh-TW" altLang="en-US" sz="1350" dirty="0"/>
              <a:t>以上及格，</a:t>
            </a:r>
            <a:r>
              <a:rPr lang="en-US" altLang="zh-TW" sz="1350" dirty="0"/>
              <a:t>99</a:t>
            </a:r>
            <a:r>
              <a:rPr lang="zh-TW" altLang="en-US" sz="1350" dirty="0"/>
              <a:t>以下不及格。</a:t>
            </a:r>
            <a:endParaRPr lang="en-US" altLang="zh-TW" sz="1350" dirty="0"/>
          </a:p>
          <a:p>
            <a:pPr marL="0" indent="0">
              <a:buNone/>
            </a:pPr>
            <a:endParaRPr lang="en-US" altLang="zh-TW" sz="1350" dirty="0"/>
          </a:p>
        </p:txBody>
      </p:sp>
      <p:sp>
        <p:nvSpPr>
          <p:cNvPr id="7" name="矩形 6"/>
          <p:cNvSpPr/>
          <p:nvPr/>
        </p:nvSpPr>
        <p:spPr>
          <a:xfrm>
            <a:off x="2187564" y="3112771"/>
            <a:ext cx="30811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50" dirty="0">
                <a:solidFill>
                  <a:srgbClr val="000000"/>
                </a:solidFill>
                <a:latin typeface="Wingdings" panose="05000000000000000000" pitchFamily="2" charset="2"/>
              </a:rPr>
              <a:t></a:t>
            </a:r>
            <a:endParaRPr lang="zh-TW" altLang="en-US" sz="135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510032" y="3112771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rgbClr val="FF0000"/>
                </a:solidFill>
              </a:rPr>
              <a:t>不須條件判斷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1138157" y="2639844"/>
            <a:ext cx="3705921" cy="2312342"/>
            <a:chOff x="-9442" y="3324317"/>
            <a:chExt cx="4939703" cy="3082171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9442" y="4843644"/>
              <a:ext cx="4939703" cy="1562844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4"/>
            <a:srcRect r="10480"/>
            <a:stretch/>
          </p:blipFill>
          <p:spPr>
            <a:xfrm>
              <a:off x="0" y="3324317"/>
              <a:ext cx="4920820" cy="1610199"/>
            </a:xfrm>
            <a:prstGeom prst="rect">
              <a:avLst/>
            </a:prstGeom>
          </p:spPr>
        </p:pic>
      </p:grpSp>
      <p:grpSp>
        <p:nvGrpSpPr>
          <p:cNvPr id="13" name="群組 12"/>
          <p:cNvGrpSpPr/>
          <p:nvPr/>
        </p:nvGrpSpPr>
        <p:grpSpPr>
          <a:xfrm>
            <a:off x="4827466" y="1835660"/>
            <a:ext cx="3072301" cy="2210390"/>
            <a:chOff x="5207664" y="2571846"/>
            <a:chExt cx="4095137" cy="2946277"/>
          </a:xfrm>
        </p:grpSpPr>
        <p:grpSp>
          <p:nvGrpSpPr>
            <p:cNvPr id="14" name="群組 13"/>
            <p:cNvGrpSpPr/>
            <p:nvPr/>
          </p:nvGrpSpPr>
          <p:grpSpPr>
            <a:xfrm>
              <a:off x="5207664" y="2571846"/>
              <a:ext cx="3936336" cy="2946277"/>
              <a:chOff x="5229332" y="1225857"/>
              <a:chExt cx="3936336" cy="2946277"/>
            </a:xfrm>
          </p:grpSpPr>
          <p:sp>
            <p:nvSpPr>
              <p:cNvPr id="17" name="菱形 16"/>
              <p:cNvSpPr/>
              <p:nvPr/>
            </p:nvSpPr>
            <p:spPr>
              <a:xfrm>
                <a:off x="6050831" y="1829720"/>
                <a:ext cx="2304256" cy="936104"/>
              </a:xfrm>
              <a:prstGeom prst="diamond">
                <a:avLst/>
              </a:prstGeom>
              <a:solidFill>
                <a:srgbClr val="FFC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chemeClr val="tx1"/>
                    </a:solidFill>
                  </a:rPr>
                  <a:t>判斷是否</a:t>
                </a:r>
                <a:r>
                  <a:rPr lang="en-US" altLang="zh-TW" sz="1350" dirty="0">
                    <a:solidFill>
                      <a:schemeClr val="tx1"/>
                    </a:solidFill>
                  </a:rPr>
                  <a:t>&gt;99</a:t>
                </a:r>
                <a:endParaRPr lang="zh-TW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229332" y="3504865"/>
                <a:ext cx="1354339" cy="66726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chemeClr val="tx1"/>
                    </a:solidFill>
                  </a:rPr>
                  <a:t>當掉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7811329" y="3503283"/>
                <a:ext cx="1354339" cy="667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chemeClr val="tx1"/>
                    </a:solidFill>
                  </a:rPr>
                  <a:t>通過</a:t>
                </a:r>
              </a:p>
            </p:txBody>
          </p:sp>
          <p:cxnSp>
            <p:nvCxnSpPr>
              <p:cNvPr id="20" name="肘形接點 19"/>
              <p:cNvCxnSpPr>
                <a:stCxn id="17" idx="1"/>
                <a:endCxn id="18" idx="0"/>
              </p:cNvCxnSpPr>
              <p:nvPr/>
            </p:nvCxnSpPr>
            <p:spPr>
              <a:xfrm rot="10800000" flipV="1">
                <a:off x="5906503" y="2297771"/>
                <a:ext cx="144329" cy="120709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肘形接點 20"/>
              <p:cNvCxnSpPr>
                <a:stCxn id="17" idx="3"/>
                <a:endCxn id="19" idx="0"/>
              </p:cNvCxnSpPr>
              <p:nvPr/>
            </p:nvCxnSpPr>
            <p:spPr>
              <a:xfrm>
                <a:off x="8355087" y="2297772"/>
                <a:ext cx="133412" cy="120551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文字方塊 21"/>
              <p:cNvSpPr txBox="1"/>
              <p:nvPr/>
            </p:nvSpPr>
            <p:spPr>
              <a:xfrm>
                <a:off x="6583671" y="1225857"/>
                <a:ext cx="1210701" cy="399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350" dirty="0"/>
                  <a:t>輸入分數</a:t>
                </a:r>
              </a:p>
            </p:txBody>
          </p:sp>
          <p:cxnSp>
            <p:nvCxnSpPr>
              <p:cNvPr id="23" name="直線單箭頭接點 22"/>
              <p:cNvCxnSpPr>
                <a:stCxn id="22" idx="2"/>
                <a:endCxn id="17" idx="0"/>
              </p:cNvCxnSpPr>
              <p:nvPr/>
            </p:nvCxnSpPr>
            <p:spPr>
              <a:xfrm>
                <a:off x="7189022" y="1625843"/>
                <a:ext cx="13937" cy="203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文字方塊 14"/>
            <p:cNvSpPr txBox="1"/>
            <p:nvPr/>
          </p:nvSpPr>
          <p:spPr>
            <a:xfrm>
              <a:off x="7868662" y="3157164"/>
              <a:ext cx="1434139" cy="399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350" dirty="0"/>
                <a:t>是</a:t>
              </a:r>
              <a:r>
                <a:rPr lang="en-US" altLang="zh-TW" sz="1350" dirty="0"/>
                <a:t>(</a:t>
              </a:r>
              <a:r>
                <a:rPr lang="zh-TW" altLang="en-US" sz="1350" dirty="0"/>
                <a:t>進</a:t>
              </a:r>
              <a:r>
                <a:rPr lang="en-US" altLang="zh-TW" sz="1350" dirty="0"/>
                <a:t>if</a:t>
              </a:r>
              <a:r>
                <a:rPr lang="zh-TW" altLang="en-US" sz="1350" dirty="0"/>
                <a:t>條件</a:t>
              </a:r>
              <a:r>
                <a:rPr lang="en-US" altLang="zh-TW" sz="1350" dirty="0"/>
                <a:t>)</a:t>
              </a:r>
              <a:endParaRPr lang="zh-TW" altLang="en-US" sz="13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214852" y="3185481"/>
              <a:ext cx="1222608" cy="399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350" dirty="0"/>
                <a:t>否</a:t>
              </a:r>
              <a:r>
                <a:rPr lang="en-US" altLang="zh-TW" sz="1350" dirty="0"/>
                <a:t>(</a:t>
              </a:r>
              <a:r>
                <a:rPr lang="zh-TW" altLang="en-US" sz="1350" dirty="0"/>
                <a:t>進</a:t>
              </a:r>
              <a:r>
                <a:rPr lang="en-US" altLang="zh-TW" sz="1350" dirty="0"/>
                <a:t>else)</a:t>
              </a:r>
              <a:endParaRPr lang="zh-TW" altLang="en-US" sz="1350" dirty="0"/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7531" y="1504955"/>
            <a:ext cx="2950766" cy="352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3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665D8E-D96E-48BF-B2EB-D3CFA049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else if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102F78-B4D8-4652-80A0-93CF8EDC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86903" y="1004939"/>
            <a:ext cx="4762255" cy="399767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/>
              <a:t>if(</a:t>
            </a:r>
            <a:r>
              <a:rPr lang="zh-TW" altLang="en-US" dirty="0"/>
              <a:t>第一個條件判斷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執行此括號內之動作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else if</a:t>
            </a:r>
            <a:r>
              <a:rPr lang="en-US" altLang="zh-TW" dirty="0"/>
              <a:t>(</a:t>
            </a:r>
            <a:r>
              <a:rPr lang="zh-TW" altLang="en-US" dirty="0"/>
              <a:t>第二個條件判斷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執行此括號內之動作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…</a:t>
            </a:r>
          </a:p>
          <a:p>
            <a:pPr marL="0" indent="0">
              <a:buNone/>
            </a:pPr>
            <a:r>
              <a:rPr lang="en-US" altLang="zh-TW" dirty="0"/>
              <a:t>…</a:t>
            </a:r>
          </a:p>
          <a:p>
            <a:pPr marL="0" indent="0">
              <a:buNone/>
            </a:pPr>
            <a:r>
              <a:rPr lang="en-US" altLang="zh-TW" dirty="0"/>
              <a:t>…</a:t>
            </a:r>
          </a:p>
          <a:p>
            <a:pPr marL="0" indent="0">
              <a:buNone/>
            </a:pPr>
            <a:r>
              <a:rPr lang="en-US" altLang="zh-TW" dirty="0"/>
              <a:t>else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不符合上方</a:t>
            </a:r>
            <a:r>
              <a:rPr lang="en-US" altLang="zh-TW" dirty="0"/>
              <a:t>if</a:t>
            </a:r>
            <a:r>
              <a:rPr lang="zh-TW" altLang="en-US" dirty="0"/>
              <a:t>的條件就執行</a:t>
            </a:r>
          </a:p>
          <a:p>
            <a:pPr marL="0" indent="0">
              <a:buNone/>
            </a:pPr>
            <a:r>
              <a:rPr lang="en-US" altLang="zh-TW" dirty="0"/>
              <a:t>}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34069" y="457341"/>
            <a:ext cx="877163" cy="50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91">
              <a:spcBef>
                <a:spcPct val="0"/>
              </a:spcBef>
            </a:pPr>
            <a:r>
              <a:rPr lang="zh-TW" altLang="en-US" sz="270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範例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510032" y="3112771"/>
            <a:ext cx="1500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rgbClr val="FF0000"/>
                </a:solidFill>
              </a:rPr>
              <a:t>可以很多個</a:t>
            </a:r>
            <a:r>
              <a:rPr lang="en-US" altLang="zh-TW" sz="1350" dirty="0">
                <a:solidFill>
                  <a:srgbClr val="FF0000"/>
                </a:solidFill>
              </a:rPr>
              <a:t>else if 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95002" y="3112771"/>
            <a:ext cx="30811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50" dirty="0">
                <a:solidFill>
                  <a:srgbClr val="000000"/>
                </a:solidFill>
                <a:latin typeface="Wingdings" panose="05000000000000000000" pitchFamily="2" charset="2"/>
              </a:rPr>
              <a:t></a:t>
            </a:r>
            <a:endParaRPr lang="zh-TW" altLang="en-US" sz="1350" dirty="0"/>
          </a:p>
        </p:txBody>
      </p:sp>
      <p:grpSp>
        <p:nvGrpSpPr>
          <p:cNvPr id="21" name="群組 20"/>
          <p:cNvGrpSpPr/>
          <p:nvPr/>
        </p:nvGrpSpPr>
        <p:grpSpPr>
          <a:xfrm>
            <a:off x="4440643" y="1632971"/>
            <a:ext cx="4199809" cy="3409283"/>
            <a:chOff x="4177665" y="575368"/>
            <a:chExt cx="4906834" cy="4613682"/>
          </a:xfrm>
        </p:grpSpPr>
        <p:grpSp>
          <p:nvGrpSpPr>
            <p:cNvPr id="41" name="群組 40"/>
            <p:cNvGrpSpPr/>
            <p:nvPr/>
          </p:nvGrpSpPr>
          <p:grpSpPr>
            <a:xfrm>
              <a:off x="4177665" y="575368"/>
              <a:ext cx="4906834" cy="4613682"/>
              <a:chOff x="3485731" y="810139"/>
              <a:chExt cx="5658269" cy="5255566"/>
            </a:xfrm>
          </p:grpSpPr>
          <p:grpSp>
            <p:nvGrpSpPr>
              <p:cNvPr id="16" name="群組 15"/>
              <p:cNvGrpSpPr/>
              <p:nvPr/>
            </p:nvGrpSpPr>
            <p:grpSpPr>
              <a:xfrm>
                <a:off x="4934292" y="810139"/>
                <a:ext cx="4209708" cy="3686148"/>
                <a:chOff x="4934292" y="1830393"/>
                <a:chExt cx="4209708" cy="3686148"/>
              </a:xfrm>
            </p:grpSpPr>
            <p:grpSp>
              <p:nvGrpSpPr>
                <p:cNvPr id="17" name="群組 16"/>
                <p:cNvGrpSpPr/>
                <p:nvPr/>
              </p:nvGrpSpPr>
              <p:grpSpPr>
                <a:xfrm>
                  <a:off x="5847826" y="1830393"/>
                  <a:ext cx="3296174" cy="3686148"/>
                  <a:chOff x="5869494" y="484404"/>
                  <a:chExt cx="3296174" cy="3686148"/>
                </a:xfrm>
              </p:grpSpPr>
              <p:sp>
                <p:nvSpPr>
                  <p:cNvPr id="20" name="菱形 19"/>
                  <p:cNvSpPr/>
                  <p:nvPr/>
                </p:nvSpPr>
                <p:spPr>
                  <a:xfrm>
                    <a:off x="6050831" y="1435650"/>
                    <a:ext cx="2304255" cy="1330173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350" dirty="0">
                        <a:solidFill>
                          <a:schemeClr val="tx1"/>
                        </a:solidFill>
                      </a:rPr>
                      <a:t>判斷</a:t>
                    </a:r>
                    <a:r>
                      <a:rPr lang="zh-TW" altLang="en-US" sz="1350" dirty="0" smtClean="0">
                        <a:solidFill>
                          <a:schemeClr val="tx1"/>
                        </a:solidFill>
                      </a:rPr>
                      <a:t>是否</a:t>
                    </a:r>
                    <a:r>
                      <a:rPr lang="en-US" altLang="zh-TW" sz="1350" dirty="0" smtClean="0">
                        <a:solidFill>
                          <a:schemeClr val="tx1"/>
                        </a:solidFill>
                      </a:rPr>
                      <a:t>&gt;=30</a:t>
                    </a:r>
                    <a:endParaRPr lang="zh-TW" altLang="en-US" sz="13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矩形 21"/>
                  <p:cNvSpPr/>
                  <p:nvPr/>
                </p:nvSpPr>
                <p:spPr>
                  <a:xfrm>
                    <a:off x="7811329" y="3503283"/>
                    <a:ext cx="1354339" cy="667269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350" dirty="0">
                        <a:solidFill>
                          <a:schemeClr val="tx1"/>
                        </a:solidFill>
                      </a:rPr>
                      <a:t>睡覺</a:t>
                    </a:r>
                    <a:endParaRPr lang="zh-TW" altLang="en-US" sz="135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3" name="肘形接點 22"/>
                  <p:cNvCxnSpPr>
                    <a:cxnSpLocks/>
                    <a:stCxn id="20" idx="1"/>
                    <a:endCxn id="27" idx="0"/>
                  </p:cNvCxnSpPr>
                  <p:nvPr/>
                </p:nvCxnSpPr>
                <p:spPr>
                  <a:xfrm rot="10800000" flipV="1">
                    <a:off x="5869494" y="2100737"/>
                    <a:ext cx="181337" cy="1106485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肘形接點 23"/>
                  <p:cNvCxnSpPr>
                    <a:cxnSpLocks/>
                    <a:stCxn id="20" idx="3"/>
                    <a:endCxn id="22" idx="0"/>
                  </p:cNvCxnSpPr>
                  <p:nvPr/>
                </p:nvCxnSpPr>
                <p:spPr>
                  <a:xfrm>
                    <a:off x="8355086" y="2100736"/>
                    <a:ext cx="133412" cy="1402546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文字方塊 24"/>
                  <p:cNvSpPr txBox="1"/>
                  <p:nvPr/>
                </p:nvSpPr>
                <p:spPr>
                  <a:xfrm>
                    <a:off x="6438742" y="484404"/>
                    <a:ext cx="1528433" cy="5321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1350" dirty="0" smtClean="0"/>
                      <a:t>輸入溫度</a:t>
                    </a:r>
                    <a:endParaRPr lang="zh-TW" altLang="en-US" sz="1350" dirty="0"/>
                  </a:p>
                </p:txBody>
              </p:sp>
              <p:cxnSp>
                <p:nvCxnSpPr>
                  <p:cNvPr id="26" name="直線單箭頭接點 25"/>
                  <p:cNvCxnSpPr>
                    <a:cxnSpLocks/>
                    <a:stCxn id="25" idx="2"/>
                    <a:endCxn id="20" idx="0"/>
                  </p:cNvCxnSpPr>
                  <p:nvPr/>
                </p:nvCxnSpPr>
                <p:spPr>
                  <a:xfrm>
                    <a:off x="7202959" y="1016549"/>
                    <a:ext cx="0" cy="41910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文字方塊 17"/>
                <p:cNvSpPr txBox="1"/>
                <p:nvPr/>
              </p:nvSpPr>
              <p:spPr>
                <a:xfrm>
                  <a:off x="8107394" y="3151453"/>
                  <a:ext cx="942439" cy="4502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050" dirty="0"/>
                    <a:t>是</a:t>
                  </a:r>
                  <a:r>
                    <a:rPr lang="en-US" altLang="zh-TW" sz="1050" dirty="0"/>
                    <a:t>(</a:t>
                  </a:r>
                  <a:r>
                    <a:rPr lang="zh-TW" altLang="en-US" sz="1050" dirty="0"/>
                    <a:t>進</a:t>
                  </a:r>
                  <a:r>
                    <a:rPr lang="en-US" altLang="zh-TW" sz="1050" dirty="0"/>
                    <a:t>if)</a:t>
                  </a:r>
                  <a:endParaRPr lang="zh-TW" altLang="en-US" sz="1050" dirty="0"/>
                </a:p>
              </p:txBody>
            </p:sp>
            <p:sp>
              <p:nvSpPr>
                <p:cNvPr id="19" name="文字方塊 18"/>
                <p:cNvSpPr txBox="1"/>
                <p:nvPr/>
              </p:nvSpPr>
              <p:spPr>
                <a:xfrm>
                  <a:off x="4934292" y="3796877"/>
                  <a:ext cx="1617746" cy="4502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050" dirty="0"/>
                    <a:t>否</a:t>
                  </a:r>
                  <a:r>
                    <a:rPr lang="en-US" altLang="zh-TW" sz="1050" dirty="0"/>
                    <a:t>(</a:t>
                  </a:r>
                  <a:r>
                    <a:rPr lang="zh-TW" altLang="en-US" sz="1050" dirty="0"/>
                    <a:t>跳過</a:t>
                  </a:r>
                  <a:r>
                    <a:rPr lang="en-US" altLang="zh-TW" sz="1050" dirty="0"/>
                    <a:t>if</a:t>
                  </a:r>
                  <a:r>
                    <a:rPr lang="zh-TW" altLang="en-US" sz="1050" dirty="0"/>
                    <a:t> 往下</a:t>
                  </a:r>
                  <a:r>
                    <a:rPr lang="en-US" altLang="zh-TW" sz="1050" dirty="0"/>
                    <a:t>)</a:t>
                  </a:r>
                  <a:endParaRPr lang="zh-TW" altLang="en-US" sz="1050" dirty="0"/>
                </a:p>
              </p:txBody>
            </p:sp>
          </p:grpSp>
          <p:sp>
            <p:nvSpPr>
              <p:cNvPr id="27" name="菱形 26"/>
              <p:cNvSpPr/>
              <p:nvPr/>
            </p:nvSpPr>
            <p:spPr>
              <a:xfrm>
                <a:off x="4594042" y="3532956"/>
                <a:ext cx="2507568" cy="1352004"/>
              </a:xfrm>
              <a:prstGeom prst="diamond">
                <a:avLst/>
              </a:prstGeom>
              <a:solidFill>
                <a:srgbClr val="FFC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 smtClean="0">
                    <a:solidFill>
                      <a:schemeClr val="tx1"/>
                    </a:solidFill>
                  </a:rPr>
                  <a:t>判斷</a:t>
                </a:r>
                <a:r>
                  <a:rPr lang="zh-TW" altLang="en-US" sz="1350" dirty="0" smtClean="0">
                    <a:solidFill>
                      <a:schemeClr val="tx1"/>
                    </a:solidFill>
                  </a:rPr>
                  <a:t>是否</a:t>
                </a:r>
                <a:r>
                  <a:rPr lang="en-US" altLang="zh-TW" sz="1350" dirty="0" smtClean="0">
                    <a:solidFill>
                      <a:schemeClr val="tx1"/>
                    </a:solidFill>
                  </a:rPr>
                  <a:t>&lt;=20</a:t>
                </a:r>
                <a:endParaRPr lang="en-US" altLang="zh-TW" sz="135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zh-TW" altLang="en-US" sz="13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肘形接點 29"/>
              <p:cNvCxnSpPr>
                <a:cxnSpLocks/>
                <a:stCxn id="27" idx="1"/>
                <a:endCxn id="38" idx="0"/>
              </p:cNvCxnSpPr>
              <p:nvPr/>
            </p:nvCxnSpPr>
            <p:spPr>
              <a:xfrm rot="10800000" flipV="1">
                <a:off x="4502565" y="4208956"/>
                <a:ext cx="91478" cy="1158926"/>
              </a:xfrm>
              <a:prstGeom prst="bentConnector2">
                <a:avLst/>
              </a:prstGeom>
              <a:ln>
                <a:prstDash val="solid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文字方塊 30"/>
              <p:cNvSpPr txBox="1"/>
              <p:nvPr/>
            </p:nvSpPr>
            <p:spPr>
              <a:xfrm>
                <a:off x="3485731" y="3446234"/>
                <a:ext cx="2342891" cy="450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50" dirty="0"/>
                  <a:t>否</a:t>
                </a:r>
                <a:r>
                  <a:rPr lang="en-US" altLang="zh-TW" sz="1050" dirty="0"/>
                  <a:t>(</a:t>
                </a:r>
                <a:r>
                  <a:rPr lang="zh-TW" altLang="en-US" sz="1050" dirty="0"/>
                  <a:t>跳過</a:t>
                </a:r>
                <a:r>
                  <a:rPr lang="en-US" altLang="zh-TW" sz="1050" dirty="0"/>
                  <a:t>else</a:t>
                </a:r>
                <a:r>
                  <a:rPr lang="zh-TW" altLang="en-US" sz="1050" dirty="0"/>
                  <a:t> </a:t>
                </a:r>
                <a:r>
                  <a:rPr lang="en-US" altLang="zh-TW" sz="1050" dirty="0"/>
                  <a:t>if</a:t>
                </a:r>
                <a:r>
                  <a:rPr lang="zh-TW" altLang="en-US" sz="1050" dirty="0"/>
                  <a:t> 進入</a:t>
                </a:r>
                <a:r>
                  <a:rPr lang="en-US" altLang="zh-TW" sz="1050" dirty="0"/>
                  <a:t>else)</a:t>
                </a:r>
                <a:endParaRPr lang="zh-TW" altLang="en-US" sz="1050" dirty="0"/>
              </a:p>
            </p:txBody>
          </p:sp>
          <p:cxnSp>
            <p:nvCxnSpPr>
              <p:cNvPr id="33" name="肘形接點 32"/>
              <p:cNvCxnSpPr>
                <a:cxnSpLocks/>
                <a:stCxn id="27" idx="3"/>
                <a:endCxn id="36" idx="0"/>
              </p:cNvCxnSpPr>
              <p:nvPr/>
            </p:nvCxnSpPr>
            <p:spPr>
              <a:xfrm>
                <a:off x="7101610" y="4208958"/>
                <a:ext cx="342492" cy="118947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文字方塊 33"/>
              <p:cNvSpPr txBox="1"/>
              <p:nvPr/>
            </p:nvSpPr>
            <p:spPr>
              <a:xfrm>
                <a:off x="6504594" y="3649923"/>
                <a:ext cx="1308043" cy="450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050" dirty="0"/>
                  <a:t>是</a:t>
                </a:r>
                <a:r>
                  <a:rPr lang="en-US" altLang="zh-TW" sz="1050" dirty="0"/>
                  <a:t>(</a:t>
                </a:r>
                <a:r>
                  <a:rPr lang="zh-TW" altLang="en-US" sz="1050" dirty="0"/>
                  <a:t>進</a:t>
                </a:r>
                <a:r>
                  <a:rPr lang="en-US" altLang="zh-TW" sz="1050" dirty="0"/>
                  <a:t>else if)</a:t>
                </a:r>
                <a:endParaRPr lang="zh-TW" altLang="en-US" sz="1050" dirty="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6766932" y="5398436"/>
                <a:ext cx="1354339" cy="667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 smtClean="0">
                    <a:solidFill>
                      <a:schemeClr val="tx1"/>
                    </a:solidFill>
                  </a:rPr>
                  <a:t>睡覺</a:t>
                </a:r>
                <a:endParaRPr lang="zh-TW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825393" y="5367884"/>
                <a:ext cx="1354340" cy="667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 smtClean="0">
                    <a:solidFill>
                      <a:schemeClr val="tx1"/>
                    </a:solidFill>
                  </a:rPr>
                  <a:t>去上</a:t>
                </a:r>
                <a:r>
                  <a:rPr lang="zh-TW" altLang="en-US" sz="1350" dirty="0">
                    <a:solidFill>
                      <a:schemeClr val="tx1"/>
                    </a:solidFill>
                  </a:rPr>
                  <a:t>課</a:t>
                </a:r>
                <a:endParaRPr lang="zh-TW" altLang="en-US" sz="13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文字方塊 9"/>
            <p:cNvSpPr txBox="1"/>
            <p:nvPr/>
          </p:nvSpPr>
          <p:spPr>
            <a:xfrm>
              <a:off x="6482196" y="2570352"/>
              <a:ext cx="1882640" cy="46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350" dirty="0">
                  <a:solidFill>
                    <a:srgbClr val="FF0000"/>
                  </a:solidFill>
                </a:rPr>
                <a:t>第一個條件判斷</a:t>
              </a: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3172" y="4105384"/>
              <a:ext cx="1882640" cy="46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350" dirty="0">
                  <a:solidFill>
                    <a:srgbClr val="FF0000"/>
                  </a:solidFill>
                </a:rPr>
                <a:t>第二個條件判斷</a:t>
              </a:r>
            </a:p>
          </p:txBody>
        </p:sp>
      </p:grpSp>
      <p:sp>
        <p:nvSpPr>
          <p:cNvPr id="47" name="內容版面配置區 2"/>
          <p:cNvSpPr txBox="1">
            <a:spLocks/>
          </p:cNvSpPr>
          <p:nvPr/>
        </p:nvSpPr>
        <p:spPr>
          <a:xfrm>
            <a:off x="4525408" y="1004939"/>
            <a:ext cx="4762255" cy="3997677"/>
          </a:xfrm>
          <a:prstGeom prst="rect">
            <a:avLst/>
          </a:prstGeom>
        </p:spPr>
        <p:txBody>
          <a:bodyPr vert="horz" lIns="68601" tIns="34301" rIns="68601" bIns="3430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350" dirty="0" smtClean="0"/>
              <a:t>假設出門上課需要判斷多種狀況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86352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</a:t>
            </a:r>
            <a:r>
              <a:rPr lang="en-US" altLang="zh-TW" dirty="0" smtClean="0"/>
              <a:t>lse if(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4128" y="3436640"/>
            <a:ext cx="1552903" cy="12293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564" y="2270807"/>
            <a:ext cx="1524000" cy="10953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591" y="1117819"/>
            <a:ext cx="1521973" cy="108253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1356406"/>
            <a:ext cx="25717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4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Multiple-Alternative Decision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做多個選擇時的決策。</a:t>
            </a:r>
            <a:endParaRPr lang="en-US" altLang="zh-TW" dirty="0"/>
          </a:p>
          <a:p>
            <a:r>
              <a:rPr lang="zh-TW" altLang="en-US" dirty="0"/>
              <a:t>以猜數字遊戲為例，要判斷是否為答案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、猜測數字過大以及猜測數字過小三個條件，就需要用到</a:t>
            </a:r>
            <a:r>
              <a:rPr lang="en-US" altLang="zh-TW" dirty="0"/>
              <a:t>Multiple-Alternative Decision</a:t>
            </a:r>
            <a:r>
              <a:rPr lang="zh-TW" altLang="en-US" b="1" dirty="0"/>
              <a:t>。</a:t>
            </a:r>
            <a:endParaRPr lang="en-US" altLang="zh-TW" dirty="0"/>
          </a:p>
          <a:p>
            <a:r>
              <a:rPr lang="zh-TW" altLang="en-US" dirty="0"/>
              <a:t>底下將介紹用</a:t>
            </a:r>
            <a:r>
              <a:rPr lang="en-US" altLang="zh-TW" dirty="0"/>
              <a:t>else of </a:t>
            </a:r>
            <a:r>
              <a:rPr lang="zh-TW" altLang="en-US" dirty="0"/>
              <a:t>以及</a:t>
            </a:r>
            <a:r>
              <a:rPr lang="en-US" altLang="zh-TW" dirty="0"/>
              <a:t>nested if </a:t>
            </a:r>
            <a:r>
              <a:rPr lang="zh-TW" altLang="en-US" dirty="0"/>
              <a:t>的方法來做</a:t>
            </a:r>
            <a:r>
              <a:rPr lang="en-US" altLang="zh-TW" dirty="0"/>
              <a:t>Multiple-Alternative Decision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483EB4-F60A-41D2-9206-69EC95EB03C4}"/>
              </a:ext>
            </a:extLst>
          </p:cNvPr>
          <p:cNvSpPr txBox="1"/>
          <p:nvPr/>
        </p:nvSpPr>
        <p:spPr>
          <a:xfrm>
            <a:off x="755576" y="386868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nested if </a:t>
            </a:r>
            <a:r>
              <a:rPr lang="zh-TW" altLang="en-US" dirty="0">
                <a:solidFill>
                  <a:srgbClr val="00B050"/>
                </a:solidFill>
              </a:rPr>
              <a:t>→判斷式裡面還有判斷式</a:t>
            </a:r>
          </a:p>
        </p:txBody>
      </p:sp>
    </p:spTree>
    <p:extLst>
      <p:ext uri="{BB962C8B-B14F-4D97-AF65-F5344CB8AC3E}">
        <p14:creationId xmlns:p14="http://schemas.microsoft.com/office/powerpoint/2010/main" val="30969772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绿色手绘工作总结PPT模板"/>
  <p:tag name="ISPRING_ULTRA_SCORM_COURSE_ID" val="8F97808B-3CFA-4875-B9E7-DA6E6B1685A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2407</TotalTime>
  <Words>955</Words>
  <Application>Microsoft Office PowerPoint</Application>
  <PresentationFormat>自訂</PresentationFormat>
  <Paragraphs>292</Paragraphs>
  <Slides>15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9" baseType="lpstr">
      <vt:lpstr>等线</vt:lpstr>
      <vt:lpstr>微软雅黑</vt:lpstr>
      <vt:lpstr>宋体</vt:lpstr>
      <vt:lpstr>微軟正黑體</vt:lpstr>
      <vt:lpstr>PMingLiU</vt:lpstr>
      <vt:lpstr>PMingLiU</vt:lpstr>
      <vt:lpstr>標楷體</vt:lpstr>
      <vt:lpstr>Arial</vt:lpstr>
      <vt:lpstr>Calibri</vt:lpstr>
      <vt:lpstr>Calibri Light</vt:lpstr>
      <vt:lpstr>Times New Roman</vt:lpstr>
      <vt:lpstr>Wingdings</vt:lpstr>
      <vt:lpstr>Wingdings 3</vt:lpstr>
      <vt:lpstr>Office 佈景主題</vt:lpstr>
      <vt:lpstr>PowerPoint 簡報</vt:lpstr>
      <vt:lpstr>複習</vt:lpstr>
      <vt:lpstr>PowerPoint 簡報</vt:lpstr>
      <vt:lpstr>重點提醒</vt:lpstr>
      <vt:lpstr>If(單獨使用)</vt:lpstr>
      <vt:lpstr>If else</vt:lpstr>
      <vt:lpstr>else if</vt:lpstr>
      <vt:lpstr>else if(續)</vt:lpstr>
      <vt:lpstr>Multiple-Alternative Decision</vt:lpstr>
      <vt:lpstr>nested if</vt:lpstr>
      <vt:lpstr>PowerPoint 簡報</vt:lpstr>
      <vt:lpstr>關係運算子&amp;邏輯運算子</vt:lpstr>
      <vt:lpstr>作業一</vt:lpstr>
      <vt:lpstr>作業二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lastModifiedBy>hanwen</cp:lastModifiedBy>
  <cp:revision>384</cp:revision>
  <dcterms:created xsi:type="dcterms:W3CDTF">2017-06-08T13:49:11Z</dcterms:created>
  <dcterms:modified xsi:type="dcterms:W3CDTF">2020-09-19T05:23:29Z</dcterms:modified>
</cp:coreProperties>
</file>