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1"/>
  </p:notesMasterIdLst>
  <p:sldIdLst>
    <p:sldId id="313" r:id="rId2"/>
    <p:sldId id="332" r:id="rId3"/>
    <p:sldId id="335" r:id="rId4"/>
    <p:sldId id="346" r:id="rId5"/>
    <p:sldId id="348" r:id="rId6"/>
    <p:sldId id="347" r:id="rId7"/>
    <p:sldId id="293" r:id="rId8"/>
    <p:sldId id="292" r:id="rId9"/>
    <p:sldId id="314" r:id="rId10"/>
  </p:sldIdLst>
  <p:sldSz cx="9144000" cy="5145088"/>
  <p:notesSz cx="6858000" cy="9144000"/>
  <p:custDataLst>
    <p:tags r:id="rId12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143" d="100"/>
          <a:sy n="143" d="100"/>
        </p:scale>
        <p:origin x="858" y="114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1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提醒學生錢不會有小數，必須無條件捨去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40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2019/9/28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亂數的生成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If else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: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(1)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滿足某一個條件時，將不再執行其他條件的判斷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()…</a:t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(2)else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後面不用條件判斷且必定放在最後面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(3)if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可以單獨存在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Multiple-Alternative Decisions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r>
              <a:rPr lang="en-US" altLang="zh-TW" b="1" dirty="0">
                <a:solidFill>
                  <a:srgbClr val="5FCBE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Nested if: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條件判斷裡面再判斷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F89756-C78E-44B5-9B79-35DD97F1F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12170"/>
              </p:ext>
            </p:extLst>
          </p:nvPr>
        </p:nvGraphicFramePr>
        <p:xfrm>
          <a:off x="6588224" y="2212504"/>
          <a:ext cx="2276150" cy="288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230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455230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280345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/>
                          </a:solidFill>
                        </a:rPr>
                        <a:t>Ture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/false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5&lt;=9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5&lt;5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9&gt;=8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5&gt;0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3==3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3!=3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D7D30F0-F2DD-4E20-84D2-01E9F8A58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914968"/>
              </p:ext>
            </p:extLst>
          </p:nvPr>
        </p:nvGraphicFramePr>
        <p:xfrm>
          <a:off x="4572000" y="3188416"/>
          <a:ext cx="1872207" cy="189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196673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邏輯運算子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2500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399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>
                          <a:solidFill>
                            <a:schemeClr val="tx1"/>
                          </a:solidFill>
                        </a:rPr>
                        <a:t>且</a:t>
                      </a:r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1&amp;&amp;0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8352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1||0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39924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NOT</a:t>
                      </a:r>
                      <a:br>
                        <a:rPr lang="en-US" altLang="zh-TW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反向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!1  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Multiple-Alternative Decisions</a:t>
            </a:r>
            <a:b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591631" y="857228"/>
            <a:ext cx="3196460" cy="452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2701" b="1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if(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第一個條件判斷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條件一成立時才進入此括號</a:t>
            </a:r>
            <a:endParaRPr lang="en-US" altLang="zh-TW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zh-TW" altLang="en-US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第二個條件判斷</a:t>
            </a: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 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條件二成立時才進入此括號</a:t>
            </a:r>
            <a:endParaRPr lang="en-US" altLang="zh-TW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b="1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b="1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endParaRPr lang="zh-TW" altLang="en-US" sz="1200" b="1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{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	</a:t>
            </a:r>
            <a:r>
              <a:rPr lang="zh-TW" altLang="en-US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不符合上方所有的條件就執行</a:t>
            </a:r>
          </a:p>
          <a:p>
            <a:pPr defTabSz="342991" fontAlgn="base">
              <a:spcBef>
                <a:spcPts val="750"/>
              </a:spcBef>
              <a:spcAft>
                <a:spcPct val="0"/>
              </a:spcAft>
              <a:buClr>
                <a:srgbClr val="5FCBEF"/>
              </a:buClr>
              <a:buSzPct val="80000"/>
              <a:defRPr/>
            </a:pPr>
            <a:r>
              <a:rPr lang="en-US" altLang="zh-TW" sz="12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}</a:t>
            </a:r>
            <a:endParaRPr lang="zh-TW" altLang="en-US" sz="1200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935" y="3490930"/>
            <a:ext cx="384691" cy="37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417626" y="3528463"/>
            <a:ext cx="151195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可以很多個</a:t>
            </a:r>
            <a:r>
              <a:rPr lang="en-US" altLang="zh-TW" sz="135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else if </a:t>
            </a:r>
            <a:endParaRPr lang="zh-TW" altLang="en-US" sz="135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88759" y="884567"/>
            <a:ext cx="877163" cy="5079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b="1" dirty="0">
                <a:solidFill>
                  <a:schemeClr val="accent1"/>
                </a:solidFill>
              </a:rPr>
              <a:t>範例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4268446" y="1417853"/>
            <a:ext cx="3416989" cy="2979543"/>
            <a:chOff x="3891929" y="1551592"/>
            <a:chExt cx="5252071" cy="4524038"/>
          </a:xfrm>
        </p:grpSpPr>
        <p:grpSp>
          <p:nvGrpSpPr>
            <p:cNvPr id="10" name="群組 9"/>
            <p:cNvGrpSpPr/>
            <p:nvPr/>
          </p:nvGrpSpPr>
          <p:grpSpPr>
            <a:xfrm>
              <a:off x="5761600" y="1551592"/>
              <a:ext cx="3382400" cy="2944695"/>
              <a:chOff x="5761600" y="2571846"/>
              <a:chExt cx="3382400" cy="2944695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5949481" y="2571846"/>
                <a:ext cx="3194519" cy="2944695"/>
                <a:chOff x="5971149" y="1225857"/>
                <a:chExt cx="3194519" cy="2944695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6050831" y="1829720"/>
                  <a:ext cx="2304256" cy="936104"/>
                </a:xfrm>
                <a:prstGeom prst="diamond">
                  <a:avLst/>
                </a:prstGeom>
                <a:solidFill>
                  <a:srgbClr val="FFC00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判斷是否</a:t>
                  </a:r>
                  <a:r>
                    <a:rPr lang="en-US" altLang="zh-TW" sz="1350" dirty="0">
                      <a:solidFill>
                        <a:schemeClr val="tx1"/>
                      </a:solidFill>
                    </a:rPr>
                    <a:t>&lt;18.5</a:t>
                  </a:r>
                  <a:endParaRPr lang="zh-TW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811329" y="3503283"/>
                  <a:ext cx="1354339" cy="6672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過輕</a:t>
                  </a:r>
                </a:p>
              </p:txBody>
            </p:sp>
            <p:cxnSp>
              <p:nvCxnSpPr>
                <p:cNvPr id="23" name="肘形接點 22"/>
                <p:cNvCxnSpPr>
                  <a:stCxn id="21" idx="1"/>
                  <a:endCxn id="11" idx="0"/>
                </p:cNvCxnSpPr>
                <p:nvPr/>
              </p:nvCxnSpPr>
              <p:spPr>
                <a:xfrm rot="10800000" flipV="1">
                  <a:off x="5971149" y="2297772"/>
                  <a:ext cx="79683" cy="108623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肘形接點 23"/>
                <p:cNvCxnSpPr>
                  <a:stCxn id="21" idx="3"/>
                  <a:endCxn id="22" idx="0"/>
                </p:cNvCxnSpPr>
                <p:nvPr/>
              </p:nvCxnSpPr>
              <p:spPr>
                <a:xfrm>
                  <a:off x="8355087" y="2297772"/>
                  <a:ext cx="133412" cy="120551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/>
                <p:cNvSpPr txBox="1"/>
                <p:nvPr/>
              </p:nvSpPr>
              <p:spPr>
                <a:xfrm>
                  <a:off x="6583671" y="1225857"/>
                  <a:ext cx="1210701" cy="7710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350" dirty="0"/>
                    <a:t>輸入</a:t>
                  </a:r>
                  <a:r>
                    <a:rPr lang="en-US" altLang="zh-TW" sz="1350" dirty="0"/>
                    <a:t>BMI</a:t>
                  </a:r>
                  <a:endParaRPr lang="zh-TW" altLang="en-US" sz="1350" dirty="0"/>
                </a:p>
              </p:txBody>
            </p:sp>
            <p:cxnSp>
              <p:nvCxnSpPr>
                <p:cNvPr id="26" name="直線單箭頭接點 25"/>
                <p:cNvCxnSpPr>
                  <a:stCxn id="25" idx="2"/>
                  <a:endCxn id="21" idx="0"/>
                </p:cNvCxnSpPr>
                <p:nvPr/>
              </p:nvCxnSpPr>
              <p:spPr>
                <a:xfrm flipV="1">
                  <a:off x="7189022" y="1829720"/>
                  <a:ext cx="13938" cy="1672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/>
              <p:cNvSpPr txBox="1"/>
              <p:nvPr/>
            </p:nvSpPr>
            <p:spPr>
              <a:xfrm>
                <a:off x="8242259" y="3217596"/>
                <a:ext cx="549940" cy="45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61600" y="3201238"/>
                <a:ext cx="549940" cy="45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</p:grpSp>
        <p:sp>
          <p:nvSpPr>
            <p:cNvPr id="11" name="菱形 10"/>
            <p:cNvSpPr/>
            <p:nvPr/>
          </p:nvSpPr>
          <p:spPr>
            <a:xfrm>
              <a:off x="4797352" y="3709737"/>
              <a:ext cx="2304256" cy="936104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判斷是否</a:t>
              </a:r>
              <a:r>
                <a:rPr lang="en-US" altLang="zh-TW" sz="1350" dirty="0">
                  <a:solidFill>
                    <a:schemeClr val="tx1"/>
                  </a:solidFill>
                </a:rPr>
                <a:t>&lt;24</a:t>
              </a:r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接點 11"/>
            <p:cNvCxnSpPr>
              <a:stCxn id="11" idx="1"/>
              <a:endCxn id="17" idx="0"/>
            </p:cNvCxnSpPr>
            <p:nvPr/>
          </p:nvCxnSpPr>
          <p:spPr>
            <a:xfrm rot="10800000" flipV="1">
              <a:off x="4569100" y="4177789"/>
              <a:ext cx="228253" cy="123057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396400" y="3732444"/>
              <a:ext cx="549940" cy="45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</a:p>
          </p:txBody>
        </p:sp>
        <p:cxnSp>
          <p:nvCxnSpPr>
            <p:cNvPr id="14" name="肘形接點 13"/>
            <p:cNvCxnSpPr>
              <a:stCxn id="11" idx="3"/>
              <a:endCxn id="16" idx="0"/>
            </p:cNvCxnSpPr>
            <p:nvPr/>
          </p:nvCxnSpPr>
          <p:spPr>
            <a:xfrm>
              <a:off x="7101608" y="4177789"/>
              <a:ext cx="342494" cy="12206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94063" y="3742548"/>
              <a:ext cx="549940" cy="455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66932" y="5398436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健康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891929" y="5408361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體位異常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19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亂數產生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3642" y="272891"/>
            <a:ext cx="4335410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73927"/>
            <a:ext cx="7687766" cy="994479"/>
          </a:xfrm>
        </p:spPr>
        <p:txBody>
          <a:bodyPr/>
          <a:lstStyle/>
          <a:p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rand()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01688"/>
            <a:ext cx="8352928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用法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整數變數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=(rand()%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幾個數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)+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從哪個數開始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0-9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的變數，可以寫成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rand() % 10;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1-10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10) +1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1-50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50)+1</a:t>
            </a:r>
          </a:p>
          <a:p>
            <a:pPr marL="342900" indent="-34290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100-1000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的亂數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RandomNum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(rand() % 901) +100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3A2E65-C889-4535-8606-73FCE7B5AC25}"/>
              </a:ext>
            </a:extLst>
          </p:cNvPr>
          <p:cNvSpPr txBox="1"/>
          <p:nvPr/>
        </p:nvSpPr>
        <p:spPr>
          <a:xfrm>
            <a:off x="4752020" y="2295545"/>
            <a:ext cx="8563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50-1+1=50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D5620B-6676-41A7-8D22-119516687CC2}"/>
              </a:ext>
            </a:extLst>
          </p:cNvPr>
          <p:cNvSpPr txBox="1"/>
          <p:nvPr/>
        </p:nvSpPr>
        <p:spPr>
          <a:xfrm>
            <a:off x="5841597" y="1532580"/>
            <a:ext cx="777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9-0+1=10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B71F40-9EC1-4D1C-A47F-84A8343B287D}"/>
              </a:ext>
            </a:extLst>
          </p:cNvPr>
          <p:cNvSpPr txBox="1"/>
          <p:nvPr/>
        </p:nvSpPr>
        <p:spPr>
          <a:xfrm>
            <a:off x="5217067" y="2661034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B050"/>
                </a:solidFill>
              </a:rPr>
              <a:t>1000-100+1=901</a:t>
            </a:r>
            <a:endParaRPr lang="zh-TW" altLang="en-US" sz="1200" dirty="0">
              <a:solidFill>
                <a:srgbClr val="00B050"/>
              </a:solidFill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6DAEDA1-9978-4E96-AE36-44286D4C0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0" t="10984" r="37426" b="52711"/>
          <a:stretch/>
        </p:blipFill>
        <p:spPr bwMode="auto">
          <a:xfrm>
            <a:off x="429724" y="3249954"/>
            <a:ext cx="4536504" cy="1786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FDC4EF11-B372-4563-AE92-D241E4042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t="14178" r="70666" b="80013"/>
          <a:stretch/>
        </p:blipFill>
        <p:spPr bwMode="auto">
          <a:xfrm>
            <a:off x="5090206" y="4305934"/>
            <a:ext cx="2038924" cy="623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3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44449" y="234429"/>
            <a:ext cx="3811813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7"/>
            <a:ext cx="7886700" cy="994479"/>
          </a:xfrm>
        </p:spPr>
        <p:txBody>
          <a:bodyPr/>
          <a:lstStyle/>
          <a:p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srand</a:t>
            </a:r>
            <a: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()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函數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01688"/>
            <a:ext cx="8352928" cy="1856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函數，能改變亂數的初始值。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函數需要一個參數做為種子，以產生一個新的亂數數列，而這個參數我們通常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以目前的時間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傳入，也就是使用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函數，而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time()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函數是定義在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time.h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中。</a:t>
            </a:r>
            <a:endParaRPr lang="zh-TW" altLang="en-US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6C6EBBB-13D2-4D6A-A56D-03AEC3051684}"/>
              </a:ext>
            </a:extLst>
          </p:cNvPr>
          <p:cNvSpPr txBox="1"/>
          <p:nvPr/>
        </p:nvSpPr>
        <p:spPr>
          <a:xfrm>
            <a:off x="503548" y="254138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#include&lt;time.h&gt;</a:t>
            </a:r>
            <a:br>
              <a:rPr lang="en-US" altLang="zh-TW" sz="32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sz="1600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75162B-2903-48CA-9187-41FC7822F6B5}"/>
              </a:ext>
            </a:extLst>
          </p:cNvPr>
          <p:cNvSpPr txBox="1"/>
          <p:nvPr/>
        </p:nvSpPr>
        <p:spPr>
          <a:xfrm>
            <a:off x="416801" y="3076600"/>
            <a:ext cx="8352928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TW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標準函式庫中取得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時間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與</a:t>
            </a:r>
            <a:r>
              <a:rPr lang="zh-TW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日期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、對時間與日期資料操作及格式化的標頭檔</a:t>
            </a:r>
            <a:endParaRPr lang="en-US" altLang="zh-TW" dirty="0">
              <a:solidFill>
                <a:srgbClr val="40404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285750" indent="-285750" defTabSz="342991" fontAlgn="base"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l"/>
            </a:pPr>
            <a:r>
              <a:rPr lang="zh-TW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亂數</a:t>
            </a:r>
            <a:r>
              <a:rPr lang="zh-TW" altLang="en-US" sz="18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取值時，記得加上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CEF11C-B0D4-4D7E-9630-7CCAFA35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6115" y="3372381"/>
            <a:ext cx="3755536" cy="170590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BBBAFD36-C46F-4ACF-80AB-927712FDC195}"/>
              </a:ext>
            </a:extLst>
          </p:cNvPr>
          <p:cNvSpPr txBox="1"/>
          <p:nvPr/>
        </p:nvSpPr>
        <p:spPr>
          <a:xfrm>
            <a:off x="4139952" y="718582"/>
            <a:ext cx="2494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用法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en-US" altLang="zh-TW" dirty="0" err="1">
                <a:solidFill>
                  <a:srgbClr val="0070C0"/>
                </a:solidFill>
              </a:rPr>
              <a:t>srand</a:t>
            </a:r>
            <a:r>
              <a:rPr lang="en-US" altLang="zh-TW" dirty="0">
                <a:solidFill>
                  <a:srgbClr val="0070C0"/>
                </a:solidFill>
              </a:rPr>
              <a:t>(time(NULL));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CB32BF60-FB20-46E8-94A7-CB1D3692A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263" y="4427642"/>
            <a:ext cx="1656184" cy="650644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5C77B75A-5C71-43BB-AD94-BBFFA966C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7798" y="4407929"/>
            <a:ext cx="1951932" cy="6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作業一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撲克牌十點遊戲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b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內容版面配置區 1"/>
          <p:cNvSpPr>
            <a:spLocks noGrp="1"/>
          </p:cNvSpPr>
          <p:nvPr>
            <p:ph idx="1"/>
          </p:nvPr>
        </p:nvSpPr>
        <p:spPr>
          <a:xfrm>
            <a:off x="467544" y="913211"/>
            <a:ext cx="8047806" cy="2703449"/>
          </a:xfrm>
        </p:spPr>
        <p:txBody>
          <a:bodyPr>
            <a:noAutofit/>
          </a:bodyPr>
          <a:lstStyle/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簡易撲克牌十點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A-10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的牌分別為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1-10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J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Q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K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為十點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若數字超過十點即為爆掉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請設計一個簡易的十點遊戲。玩家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亂數抽取第一張牌。若要加牌輸入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，若不需要加牌輸入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最多可加一張牌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。結束後玩家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隨機產生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點點數，判斷是否贏玩家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、並判斷玩家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是否再加牌的過程中爆掉。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Ps: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點數相同，則為玩家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14370" indent="-21437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TW" sz="1800" dirty="0">
              <a:solidFill>
                <a:srgbClr val="40404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96FECE-09D6-43F9-BC71-BAD12A05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06" y="3470984"/>
            <a:ext cx="2429387" cy="11943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5A5A34C-16F1-4694-91E5-43F67EC39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8" y="3447596"/>
            <a:ext cx="2167883" cy="11943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9A01F07-E262-411B-8A21-7C6CD858D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680" y="3441060"/>
            <a:ext cx="2029669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ea typeface="標楷體" panose="03000509000000000000" pitchFamily="65" charset="-120"/>
              </a:rPr>
              <a:t>作業二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242574" y="904737"/>
            <a:ext cx="6214079" cy="2914351"/>
          </a:xfrm>
        </p:spPr>
        <p:txBody>
          <a:bodyPr>
            <a:normAutofit/>
          </a:bodyPr>
          <a:lstStyle/>
          <a:p>
            <a:pPr lvl="1"/>
            <a:r>
              <a:rPr lang="zh-TW" altLang="en-US" sz="1575" b="1" dirty="0">
                <a:latin typeface="標楷體" panose="03000509000000000000" pitchFamily="65" charset="-120"/>
                <a:ea typeface="標楷體" panose="03000509000000000000" pitchFamily="65" charset="-120"/>
              </a:rPr>
              <a:t>簡易統一發票兌獎</a:t>
            </a:r>
            <a:endParaRPr lang="en-US" altLang="zh-TW" sz="1575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您必須從</a:t>
            </a:r>
            <a:r>
              <a:rPr lang="en-US" altLang="zh-TW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1000~9999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中選出一組</a:t>
            </a:r>
            <a:r>
              <a:rPr lang="zh-TW" altLang="en-US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四位數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稱為「選號」 ，開獎時，電腦將從</a:t>
            </a:r>
            <a:r>
              <a:rPr lang="en-US" altLang="zh-TW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1000~9999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中隨機開出一組</a:t>
            </a:r>
            <a:r>
              <a:rPr lang="zh-TW" altLang="en-US" sz="157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四位數</a:t>
            </a:r>
            <a:r>
              <a:rPr lang="zh-TW" altLang="en-US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稱為「當期中獎號」，並有以下四種可能</a:t>
            </a:r>
            <a:r>
              <a:rPr lang="en-US" altLang="zh-TW" sz="157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一、大獎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選號與獎號一模一樣。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二、貳獎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選號與獎號的其中三個數字一樣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位置要一樣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三、特別獎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選號裡的數字都沒出現在獎號。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    四、沒中獎</a:t>
            </a:r>
            <a:r>
              <a:rPr lang="en-US" altLang="zh-TW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575" dirty="0">
                <a:latin typeface="標楷體" panose="03000509000000000000" pitchFamily="65" charset="-120"/>
                <a:ea typeface="標楷體" panose="03000509000000000000" pitchFamily="65" charset="-120"/>
              </a:rPr>
              <a:t>剩下的所有可能。</a:t>
            </a:r>
            <a:endParaRPr lang="en-US" altLang="zh-TW" sz="157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91" lvl="1" indent="0">
              <a:buNone/>
            </a:pPr>
            <a:r>
              <a:rPr lang="zh-TW" altLang="en-US" dirty="0"/>
              <a:t>           </a:t>
            </a:r>
            <a:br>
              <a:rPr lang="en-US" altLang="zh-TW" dirty="0"/>
            </a:br>
            <a:endParaRPr lang="en-US" altLang="zh-TW" dirty="0"/>
          </a:p>
          <a:p>
            <a:pPr lvl="1"/>
            <a:endParaRPr lang="en-US" altLang="zh-TW" dirty="0"/>
          </a:p>
          <a:p>
            <a:pPr marL="342991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152" y="3225539"/>
            <a:ext cx="1566657" cy="797834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5" y="3217274"/>
            <a:ext cx="1693621" cy="8060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458" y="4190588"/>
            <a:ext cx="1580861" cy="82414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363" y="3201366"/>
            <a:ext cx="1667277" cy="8220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22" y="4177124"/>
            <a:ext cx="1622358" cy="82190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16" y="4108663"/>
            <a:ext cx="1654723" cy="9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2382</TotalTime>
  <Words>761</Words>
  <Application>Microsoft Office PowerPoint</Application>
  <PresentationFormat>自訂</PresentationFormat>
  <Paragraphs>149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21" baseType="lpstr">
      <vt:lpstr>等线</vt:lpstr>
      <vt:lpstr>微软雅黑</vt:lpstr>
      <vt:lpstr>宋体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複習</vt:lpstr>
      <vt:lpstr>Multiple-Alternative Decisions </vt:lpstr>
      <vt:lpstr>PowerPoint 簡報</vt:lpstr>
      <vt:lpstr>rand()函數</vt:lpstr>
      <vt:lpstr>srand()函數</vt:lpstr>
      <vt:lpstr>作業一(撲克牌十點遊戲) 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user</cp:lastModifiedBy>
  <cp:revision>384</cp:revision>
  <dcterms:created xsi:type="dcterms:W3CDTF">2017-06-08T13:49:11Z</dcterms:created>
  <dcterms:modified xsi:type="dcterms:W3CDTF">2020-09-10T09:11:23Z</dcterms:modified>
</cp:coreProperties>
</file>