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4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16"/>
  </p:notesMasterIdLst>
  <p:sldIdLst>
    <p:sldId id="313" r:id="rId2"/>
    <p:sldId id="315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14" r:id="rId15"/>
  </p:sldIdLst>
  <p:sldSz cx="9144000" cy="5145088"/>
  <p:notesSz cx="6858000" cy="9144000"/>
  <p:custDataLst>
    <p:tags r:id="rId17"/>
  </p:custData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77472" autoAdjust="0"/>
  </p:normalViewPr>
  <p:slideViewPr>
    <p:cSldViewPr>
      <p:cViewPr varScale="1">
        <p:scale>
          <a:sx n="118" d="100"/>
          <a:sy n="118" d="100"/>
        </p:scale>
        <p:origin x="1578" y="96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86EA5-6311-43E1-8407-31F6367BFBBC}" type="datetimeFigureOut">
              <a:rPr lang="zh-CN" altLang="en-US" smtClean="0"/>
              <a:pPr/>
              <a:t>2020/10/16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7BCFB-A7C3-4628-BC5B-9545862F0B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613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268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5769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324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742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76F55-59D8-4ABC-A153-6C0026AD928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0331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跟他們介紹一下為什麼要使用無限迴圈</a:t>
            </a:r>
            <a:endParaRPr lang="en-US" altLang="zh-TW" dirty="0"/>
          </a:p>
          <a:p>
            <a:r>
              <a:rPr lang="zh-TW" altLang="en-US" dirty="0"/>
              <a:t>與一般迴圈的差異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76F55-59D8-4ABC-A153-6C0026AD928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0502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要特別提醒要加</a:t>
            </a:r>
            <a:r>
              <a:rPr lang="en-US" altLang="zh-TW" dirty="0"/>
              <a:t>break</a:t>
            </a:r>
            <a:r>
              <a:rPr lang="zh-TW" altLang="en-US" dirty="0"/>
              <a:t> 跟</a:t>
            </a:r>
            <a:r>
              <a:rPr lang="en-US" altLang="zh-TW" dirty="0"/>
              <a:t>switch</a:t>
            </a:r>
            <a:r>
              <a:rPr lang="zh-TW" altLang="en-US" dirty="0"/>
              <a:t>一樣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76F55-59D8-4ABC-A153-6C0026AD928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263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跟它們說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while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的差別</a:t>
            </a:r>
            <a:endParaRPr lang="en-US" altLang="zh-TW" sz="1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個參數位置與</a:t>
            </a:r>
            <a:r>
              <a:rPr lang="en-US" altLang="zh-TW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</a:t>
            </a:r>
            <a:r>
              <a:rPr lang="zh-TW" altLang="en-US" sz="1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不同，括號內只填入條件式。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76F55-59D8-4ABC-A153-6C0026AD928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7050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跟</a:t>
            </a:r>
            <a:r>
              <a:rPr lang="en-US" altLang="zh-TW" dirty="0"/>
              <a:t>for</a:t>
            </a:r>
            <a:r>
              <a:rPr lang="zh-TW" altLang="en-US" dirty="0"/>
              <a:t>無限迴圈的差異是</a:t>
            </a:r>
            <a:endParaRPr lang="en-US" altLang="zh-TW" dirty="0"/>
          </a:p>
          <a:p>
            <a:r>
              <a:rPr lang="zh-TW" altLang="en-US" dirty="0"/>
              <a:t>一個是</a:t>
            </a:r>
            <a:r>
              <a:rPr lang="en-US" altLang="zh-TW" dirty="0"/>
              <a:t>()</a:t>
            </a:r>
            <a:r>
              <a:rPr lang="zh-TW" altLang="en-US" dirty="0"/>
              <a:t>內是填</a:t>
            </a:r>
            <a:r>
              <a:rPr lang="en-US" altLang="zh-TW" dirty="0"/>
              <a:t>;;</a:t>
            </a:r>
            <a:r>
              <a:rPr lang="zh-TW" altLang="en-US" dirty="0"/>
              <a:t> 一個是填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76F55-59D8-4ABC-A153-6C0026AD928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9727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76F55-59D8-4ABC-A153-6C0026AD928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9519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76F55-59D8-4ABC-A153-6C0026AD928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082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順便說一下不一定是</a:t>
            </a:r>
            <a:r>
              <a:rPr lang="en-US" altLang="zh-TW" dirty="0"/>
              <a:t>%2</a:t>
            </a:r>
            <a:r>
              <a:rPr lang="zh-TW" altLang="en-US" dirty="0"/>
              <a:t> 也可以</a:t>
            </a:r>
            <a:r>
              <a:rPr lang="en-US" altLang="zh-TW"/>
              <a:t>%3%4…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76F55-59D8-4ABC-A153-6C0026AD928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800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0EB83C-154D-411D-B884-6F40A084C1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2032"/>
            <a:ext cx="6858000" cy="179125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3EC4D7D-672B-4990-A12B-01C502504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2363"/>
            <a:ext cx="6858000" cy="124220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189024-6041-4AE0-AE6A-22511A5CA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2020/10/16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5DD07E-65BE-426E-82C7-62D248185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5F9669-F3F2-40E4-ADB5-35DB9DEE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915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0AB400-EDD8-449B-A2F4-48B9F73C7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459FF96-B05B-4451-96E1-76DEF74FC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874DA4-2C45-4281-A296-C2D768C29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2020/10/16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D188D5-EA85-4965-A2CA-768D9B284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61DFB7-669B-4734-AC24-79C625A2B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849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4B6C8C6-086C-4272-B46B-8175354ED8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928"/>
            <a:ext cx="1971675" cy="436022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9F70F47-21B7-4F70-9EF3-AB0ADC6F5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928"/>
            <a:ext cx="5800725" cy="436022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CA1421-09C7-45E1-B416-0AB368946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2020/10/16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0D273B-6D46-462D-91C6-F18509D3B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D2D904-8E8B-4382-8579-DC089E384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124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217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E55298-A491-4B13-A6A3-BAE8D18D8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D0812F-D953-40D3-B84D-F3BF507D1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9286E0-831A-4A0D-9AA1-25A3453D4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2020/10/16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EAA50B-58BE-4ECD-8797-DF734D4D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97D7A9-1A47-43CA-A86D-786CFEC24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83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455577-CC43-409C-87AD-C805BADDD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021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86BF5CC-5504-4060-838B-86F6AD989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3160"/>
            <a:ext cx="788670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EF0B45-1DD6-4077-A9E4-5E76B5C94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2020/10/16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1DF76D-D825-44BC-A0E0-475F613F3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8A81C4-9423-4A18-8977-427489F46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43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8C8766-7CF9-4D4A-8774-12769CA04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230B50-694A-4F58-A0EF-D9770824B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642"/>
            <a:ext cx="3886200" cy="326451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8DCFAE0-8264-40DB-8817-AA9F7C43B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642"/>
            <a:ext cx="3886200" cy="326451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AE94D83-7876-4CEB-8F77-E6422F08A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2020/10/16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F4A9F93-FE5E-4692-8894-3D28C0EF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7C29257-9DEF-4943-B05D-7A55C100F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348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556AEA-B3D1-4807-97B5-7087B6589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929"/>
            <a:ext cx="7886700" cy="99447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909678-C984-46DF-9A4B-3476F32C7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1261"/>
            <a:ext cx="3868340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C9903E2-A548-436A-AE47-7B8A5D296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9386"/>
            <a:ext cx="3868340" cy="276429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A7A5743-3746-4581-92AC-1E57DC6319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1261"/>
            <a:ext cx="3887391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93635BD-BDF5-4933-83EA-745AF8A38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386"/>
            <a:ext cx="3887391" cy="276429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5473D3C-4325-4E74-B801-E5008285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2020/10/16</a:t>
            </a:fld>
            <a:endParaRPr lang="zh-CN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35D66FD-03F0-4FD2-BB10-843878562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DE9DFB9-B958-43EA-8053-E4B52AF91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96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E1CD32-35BE-43B9-B39B-FB039F743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23D1E61-0AD3-428C-AC31-0AC76034A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2020/10/16</a:t>
            </a:fld>
            <a:endParaRPr lang="zh-CN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B12B16A-0513-41B3-8629-E8A3D66B1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473DE8A-2CAB-4F83-814E-B33D0D2C3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443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421D8D1-66BB-4D57-B32B-5DA66D2DE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2020/10/16</a:t>
            </a:fld>
            <a:endParaRPr lang="zh-CN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1733839-CDC0-4344-804F-5382AF085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A626797-C118-48C7-9B14-2BB7D836E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Picture 2" descr="C:\Users\Administrator\Desktop\图片3副本.png">
            <a:extLst>
              <a:ext uri="{FF2B5EF4-FFF2-40B4-BE49-F238E27FC236}">
                <a16:creationId xmlns:a16="http://schemas.microsoft.com/office/drawing/2014/main" id="{FBE95901-4CCB-4C4B-8EC0-D6B2A50848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 l="37286" b="16470"/>
          <a:stretch>
            <a:fillRect/>
          </a:stretch>
        </p:blipFill>
        <p:spPr bwMode="auto">
          <a:xfrm rot="510874">
            <a:off x="370858" y="70048"/>
            <a:ext cx="3529319" cy="1221636"/>
          </a:xfrm>
          <a:prstGeom prst="rect">
            <a:avLst/>
          </a:prstGeom>
          <a:noFill/>
        </p:spPr>
      </p:pic>
      <p:grpSp>
        <p:nvGrpSpPr>
          <p:cNvPr id="6" name="PA_组合 16">
            <a:extLst>
              <a:ext uri="{FF2B5EF4-FFF2-40B4-BE49-F238E27FC236}">
                <a16:creationId xmlns:a16="http://schemas.microsoft.com/office/drawing/2014/main" id="{86407B2C-C4FA-456A-93E0-3CF6DA0F9FAB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>
          <a:xfrm>
            <a:off x="1008179" y="340428"/>
            <a:ext cx="4031873" cy="571270"/>
            <a:chOff x="1786655" y="491683"/>
            <a:chExt cx="5375831" cy="76145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B32DB44-402B-4061-B638-5D8E46280227}"/>
                </a:ext>
              </a:extLst>
            </p:cNvPr>
            <p:cNvSpPr/>
            <p:nvPr/>
          </p:nvSpPr>
          <p:spPr>
            <a:xfrm>
              <a:off x="1786655" y="945460"/>
              <a:ext cx="5375831" cy="3076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>
                <a:defRPr/>
              </a:pPr>
              <a:r>
                <a:rPr lang="en-US" altLang="zh-CN" sz="900" kern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Lorem Ipsum is simply dummy text of the printing.</a:t>
              </a:r>
              <a:endParaRPr lang="zh-CN" altLang="en-US" sz="900" kern="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5663934-7484-4EF5-983F-DD32900F35D6}"/>
                </a:ext>
              </a:extLst>
            </p:cNvPr>
            <p:cNvSpPr/>
            <p:nvPr/>
          </p:nvSpPr>
          <p:spPr>
            <a:xfrm>
              <a:off x="1786655" y="491683"/>
              <a:ext cx="4442166" cy="533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645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C6677B-7EAD-4455-9220-4697D35CB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C47C4D-EE4B-431F-9A56-C70D4AD46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01BD549-6751-480F-9ECE-1B17FBE0C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D73BB7-2A9D-4B01-A7D1-4AEEC729B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2020/10/16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EBC3F87-D219-49A4-B2AE-94BE481DB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46CD53-40EE-425C-A9DA-1AD57A6F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67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53DDB1-40CE-40C2-98A3-78B52BF93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2D74B3A-EFDA-4B22-9F07-377EB8B7B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CD1F3DD-7B50-4EC5-9E60-9FE05EE71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3487EC1-ADD5-41B0-9377-0531D1A50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2020/10/16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6FD6154-2611-46C1-B38E-94B14D29D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42E7D5B-D34C-49A2-9E66-744097323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94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621AFE5-0AAF-4223-91A3-359C8EFF3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358F24-256E-4EB3-A009-E88DCB5CA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642"/>
            <a:ext cx="7886700" cy="3264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744471-1B46-4326-993B-293B2B39B2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AF674-7462-4B20-BA2F-89C2D9DC9F85}" type="datetimeFigureOut">
              <a:rPr lang="zh-CN" altLang="en-US" smtClean="0"/>
              <a:pPr/>
              <a:t>2020/10/16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DA25A7-75CD-47FC-8AA8-8EBC2B324D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2FAD7B-F435-460A-B26B-AFB9E7B51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A06D15F-E283-4A7C-A2F7-F9806783EC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11603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662" r:id="rId12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_图片 2" descr="C:\Users\Administrator\Desktop\ad3f7e530655b8c404dc0be75b2a4c05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968" y="3004592"/>
            <a:ext cx="2224601" cy="222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0" y="458178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計算機概論實習</a:t>
            </a:r>
            <a:br>
              <a:rPr lang="zh-TW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TW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2020/10/19</a:t>
            </a:r>
            <a:br>
              <a:rPr lang="en-US" altLang="zh-TW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TW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</a:t>
            </a:r>
            <a:r>
              <a:rPr lang="en-US" altLang="zh-TW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</a:t>
            </a:r>
            <a:r>
              <a:rPr lang="en-US" altLang="zh-TW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TW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迴圈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>
            <a:cxnSpLocks/>
          </p:cNvCxnSpPr>
          <p:nvPr/>
        </p:nvCxnSpPr>
        <p:spPr>
          <a:xfrm>
            <a:off x="1691680" y="2207472"/>
            <a:ext cx="594066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2872651-DBA3-4A9F-A8D7-3651681B2EBA}"/>
              </a:ext>
            </a:extLst>
          </p:cNvPr>
          <p:cNvSpPr txBox="1"/>
          <p:nvPr/>
        </p:nvSpPr>
        <p:spPr>
          <a:xfrm>
            <a:off x="2519772" y="2362910"/>
            <a:ext cx="4824536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授課老師：陳自強 老師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l"/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助教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劉瀚文 </a:t>
            </a:r>
            <a:r>
              <a:rPr lang="en-US" altLang="zh-TW" sz="22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(hwliu@samlab.ee.ccu.edu.tw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黃浩睿 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(hrhuang@samlab.ee.ccu.edu.tw)</a:t>
            </a:r>
          </a:p>
          <a:p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邱敦頤 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(leftchiou530@gmail.com)</a:t>
            </a:r>
          </a:p>
          <a:p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鄭筑綾 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(zlzheng@samlab.ee.ccu.edu.tw)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A343D42-5389-4296-BA40-5E7086B8865A}"/>
              </a:ext>
            </a:extLst>
          </p:cNvPr>
          <p:cNvSpPr txBox="1"/>
          <p:nvPr/>
        </p:nvSpPr>
        <p:spPr>
          <a:xfrm>
            <a:off x="2071841" y="306824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215</a:t>
            </a:r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F8AF779-FAC6-4C03-8261-11CB46FC8ED2}"/>
              </a:ext>
            </a:extLst>
          </p:cNvPr>
          <p:cNvSpPr txBox="1"/>
          <p:nvPr/>
        </p:nvSpPr>
        <p:spPr>
          <a:xfrm>
            <a:off x="2069695" y="340331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215</a:t>
            </a:r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F8A62A8-0381-4AB3-A12B-4C5C3F1FE148}"/>
              </a:ext>
            </a:extLst>
          </p:cNvPr>
          <p:cNvSpPr txBox="1"/>
          <p:nvPr/>
        </p:nvSpPr>
        <p:spPr>
          <a:xfrm>
            <a:off x="2069695" y="373838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214</a:t>
            </a:r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8D4058C-9BCF-4213-90E3-B77C07FE01E5}"/>
              </a:ext>
            </a:extLst>
          </p:cNvPr>
          <p:cNvSpPr txBox="1"/>
          <p:nvPr/>
        </p:nvSpPr>
        <p:spPr>
          <a:xfrm>
            <a:off x="2065403" y="407345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214</a:t>
            </a:r>
            <a:endParaRPr lang="zh-TW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64971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多層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loop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範例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26D76F-C6D8-43DA-84A7-EF71F7E0531D}" type="slidenum">
              <a:rPr lang="zh-TW" altLang="en-US" sz="1500"/>
              <a:pPr>
                <a:defRPr/>
              </a:pPr>
              <a:t>10</a:t>
            </a:fld>
            <a:endParaRPr lang="zh-TW" altLang="en-US" sz="15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69" t="11116" r="41840" b="30003"/>
          <a:stretch/>
        </p:blipFill>
        <p:spPr bwMode="auto">
          <a:xfrm>
            <a:off x="1438685" y="1276000"/>
            <a:ext cx="4620565" cy="3349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4" t="11774" r="65054" b="66560"/>
          <a:stretch/>
        </p:blipFill>
        <p:spPr bwMode="auto">
          <a:xfrm>
            <a:off x="4534647" y="1282578"/>
            <a:ext cx="3467411" cy="1443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0769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補充小知識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1598112" y="1167955"/>
            <a:ext cx="4483143" cy="2911976"/>
          </a:xfrm>
        </p:spPr>
        <p:txBody>
          <a:bodyPr>
            <a:noAutofit/>
          </a:bodyPr>
          <a:lstStyle/>
          <a:p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剛剛範例中的 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%2d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是什麼意思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?</a:t>
            </a:r>
          </a:p>
          <a:p>
            <a:endParaRPr lang="en-US" altLang="zh-TW" sz="1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1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%2d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是將數字按寬度為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，採用</a:t>
            </a:r>
            <a:r>
              <a:rPr lang="zh-TW" altLang="en-US" sz="15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右對齊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方式輸出，如果數據位數不到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位，則左邊補空格。</a:t>
            </a:r>
            <a:endParaRPr lang="en-US" altLang="zh-TW" sz="1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1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當然也有另外一種叫做 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%</a:t>
            </a:r>
            <a:r>
              <a:rPr lang="en-US" altLang="zh-TW" sz="15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2d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，這種一樣是給兩個格子來輸出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但是控隔空右邊。</a:t>
            </a:r>
          </a:p>
          <a:p>
            <a:endParaRPr lang="zh-TW" altLang="en-US" sz="1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26D76F-C6D8-43DA-84A7-EF71F7E0531D}" type="slidenum">
              <a:rPr lang="zh-TW" altLang="en-US" sz="1500"/>
              <a:pPr>
                <a:defRPr/>
              </a:pPr>
              <a:t>11</a:t>
            </a:fld>
            <a:endParaRPr lang="zh-TW" altLang="en-US" sz="1500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4" t="12289" r="88147" b="78872"/>
          <a:stretch/>
        </p:blipFill>
        <p:spPr bwMode="auto">
          <a:xfrm>
            <a:off x="6081255" y="1267077"/>
            <a:ext cx="1689191" cy="1356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4"/>
          <a:srcRect l="27781" t="66136" r="18425" b="27410"/>
          <a:stretch/>
        </p:blipFill>
        <p:spPr>
          <a:xfrm>
            <a:off x="2140980" y="1554742"/>
            <a:ext cx="3940274" cy="34263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5"/>
          <a:srcRect l="9919" t="19712" r="83964" b="71225"/>
          <a:stretch/>
        </p:blipFill>
        <p:spPr>
          <a:xfrm>
            <a:off x="6081255" y="2950703"/>
            <a:ext cx="1689192" cy="140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332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題目一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00753" y="1276000"/>
            <a:ext cx="5294222" cy="29119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請從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ecourse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上下載一個亂數表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(random.txt)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，並讀取當中的資料。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n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亂數表中包含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個數字，請從這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個數字中找出質數。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1.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找出資料內所有的質數並印出。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2.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找出質數的最大值與最小值並印出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3.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印出質數數量。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26D76F-C6D8-43DA-84A7-EF71F7E0531D}" type="slidenum">
              <a:rPr lang="zh-TW" altLang="en-US" sz="1350"/>
              <a:pPr>
                <a:defRPr/>
              </a:pPr>
              <a:t>12</a:t>
            </a:fld>
            <a:endParaRPr lang="zh-TW" altLang="en-US" sz="135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" t="5365" r="82483" b="88337"/>
          <a:stretch/>
        </p:blipFill>
        <p:spPr bwMode="auto">
          <a:xfrm>
            <a:off x="1919514" y="3382884"/>
            <a:ext cx="4007612" cy="890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8128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題目二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29338" y="1263695"/>
            <a:ext cx="58148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請根據輸入的上下底長度印出</a:t>
            </a:r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等</a:t>
            </a:r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腰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梯</a:t>
            </a:r>
            <a:r>
              <a:rPr lang="zh-TW" altLang="en-US" smtClean="0">
                <a:latin typeface="標楷體" panose="03000509000000000000" pitchFamily="65" charset="-120"/>
                <a:ea typeface="標楷體" panose="03000509000000000000" pitchFamily="65" charset="-120"/>
              </a:rPr>
              <a:t>形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注意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上下底長度需同時為奇數或偶數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0" y="2329972"/>
            <a:ext cx="3060340" cy="224763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3848" y="2329972"/>
            <a:ext cx="2996848" cy="224763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0104" y="339949"/>
            <a:ext cx="241935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874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_图片 2" descr="C:\Users\Administrator\Desktop\ad3f7e530655b8c404dc0be75b2a4c05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" y="520316"/>
            <a:ext cx="4248472" cy="424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3980215" y="2157045"/>
            <a:ext cx="5148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謝謝聆聽</a:t>
            </a:r>
            <a:endParaRPr lang="zh-CN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>
            <a:cxnSpLocks/>
          </p:cNvCxnSpPr>
          <p:nvPr/>
        </p:nvCxnSpPr>
        <p:spPr>
          <a:xfrm>
            <a:off x="4136162" y="3240938"/>
            <a:ext cx="2632082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578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3517" y="519682"/>
            <a:ext cx="4762254" cy="990906"/>
          </a:xfrm>
        </p:spPr>
        <p:txBody>
          <a:bodyPr/>
          <a:lstStyle/>
          <a:p>
            <a:r>
              <a:rPr lang="en-US" altLang="zh-TW" dirty="0">
                <a:solidFill>
                  <a:srgbClr val="5FCB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loop</a:t>
            </a:r>
            <a:r>
              <a:rPr lang="zh-TW" altLang="en-US" dirty="0">
                <a:solidFill>
                  <a:srgbClr val="5FCB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solidFill>
                  <a:srgbClr val="5FCBE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範例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26D76F-C6D8-43DA-84A7-EF71F7E0531D}" type="slidenum">
              <a:rPr lang="zh-TW" altLang="en-US" sz="1500"/>
              <a:pPr>
                <a:defRPr/>
              </a:pPr>
              <a:t>2</a:t>
            </a:fld>
            <a:endParaRPr lang="zh-TW" altLang="en-US" sz="1500" dirty="0"/>
          </a:p>
        </p:txBody>
      </p:sp>
      <p:sp>
        <p:nvSpPr>
          <p:cNvPr id="4" name="矩形 3"/>
          <p:cNvSpPr/>
          <p:nvPr/>
        </p:nvSpPr>
        <p:spPr>
          <a:xfrm>
            <a:off x="1593516" y="141260"/>
            <a:ext cx="3700172" cy="554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00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lang="zh-TW" altLang="en-US" sz="135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821" y="3603009"/>
            <a:ext cx="1915116" cy="136487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1774" y="3603008"/>
            <a:ext cx="1999635" cy="1339290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1188" y="1213531"/>
            <a:ext cx="4773498" cy="2150932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6729" y="1090323"/>
            <a:ext cx="3037031" cy="250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93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loop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19034" y="1449100"/>
            <a:ext cx="4762255" cy="3608487"/>
          </a:xfrm>
        </p:spPr>
        <p:txBody>
          <a:bodyPr>
            <a:normAutofit fontScale="77500" lnSpcReduction="20000"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迴圈中需用到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個參數，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初始值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條件式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更新值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初始值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：迴圈的起點，迴圈開始時，變數的初始數值。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條件式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：迴圈的終點，當達到條件時，跳出迴圈。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更新值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：迴圈的計算方式，迴圈將遵從更新值的參數增加。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個參數用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冒號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做區隔，架構如下。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初始值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條件式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更新值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迴圈主體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}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0E37-7AD5-4105-AFB9-62ECA3A203ED}" type="slidenum">
              <a:rPr lang="zh-TW" altLang="en-US" sz="1500"/>
              <a:t>3</a:t>
            </a:fld>
            <a:endParaRPr lang="zh-TW" altLang="en-US" sz="15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045" y="2743241"/>
            <a:ext cx="2748859" cy="231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201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Array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99281" y="1448248"/>
            <a:ext cx="4762255" cy="2911478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能一次宣告多個相同型態的變數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變數型態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變數名稱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大小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;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範例：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array[5] = {1, 2, 3, 4, 5};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分別是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array[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]~array[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注意：陣列一律是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由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開始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array[3]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的值是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</a:p>
          <a:p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0E37-7AD5-4105-AFB9-62ECA3A203ED}" type="slidenum">
              <a:rPr lang="zh-TW" altLang="en-US" sz="1500"/>
              <a:t>4</a:t>
            </a:fld>
            <a:endParaRPr lang="zh-TW" altLang="en-US" sz="1500" dirty="0"/>
          </a:p>
        </p:txBody>
      </p:sp>
    </p:spTree>
    <p:extLst>
      <p:ext uri="{BB962C8B-B14F-4D97-AF65-F5344CB8AC3E}">
        <p14:creationId xmlns:p14="http://schemas.microsoft.com/office/powerpoint/2010/main" val="3796628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loop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無限迴圈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98112" y="1167955"/>
            <a:ext cx="4762779" cy="2911976"/>
          </a:xfrm>
        </p:spPr>
        <p:txBody>
          <a:bodyPr>
            <a:noAutofit/>
          </a:bodyPr>
          <a:lstStyle/>
          <a:p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上禮拜所教的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loop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，執行條件則是當條件符合的時候才會執行裡面的動作，否則迴圈就會結束。</a:t>
            </a:r>
            <a:endParaRPr lang="en-US" altLang="zh-TW" sz="1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for(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初始值</a:t>
            </a:r>
            <a:r>
              <a:rPr lang="en-US" altLang="zh-TW" sz="15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;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條件式</a:t>
            </a:r>
            <a:r>
              <a:rPr lang="en-US" altLang="zh-TW" sz="15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;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更新值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endParaRPr lang="en-US" altLang="zh-TW" sz="1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在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迴圈中，初始值、執行條件、和每執行一次後會執行的動作都是不一定要設定的。</a:t>
            </a:r>
            <a:endParaRPr lang="en-US" altLang="zh-TW" sz="1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我們稱為無限迴圈  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for(;;)</a:t>
            </a:r>
          </a:p>
          <a:p>
            <a:endParaRPr lang="zh-TW" altLang="en-US" sz="1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26D76F-C6D8-43DA-84A7-EF71F7E0531D}" type="slidenum">
              <a:rPr lang="zh-TW" altLang="en-US" sz="1500"/>
              <a:pPr>
                <a:defRPr/>
              </a:pPr>
              <a:t>5</a:t>
            </a:fld>
            <a:endParaRPr lang="zh-TW" altLang="en-US" sz="1500" dirty="0"/>
          </a:p>
        </p:txBody>
      </p:sp>
      <p:sp>
        <p:nvSpPr>
          <p:cNvPr id="8" name="矩形 7"/>
          <p:cNvSpPr/>
          <p:nvPr/>
        </p:nvSpPr>
        <p:spPr>
          <a:xfrm>
            <a:off x="1593516" y="141260"/>
            <a:ext cx="3700172" cy="554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00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TODAY</a:t>
            </a:r>
            <a:endParaRPr lang="zh-TW" altLang="en-US" sz="135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43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loop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無限迴圈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98112" y="1167955"/>
            <a:ext cx="4762779" cy="2911976"/>
          </a:xfrm>
        </p:spPr>
        <p:txBody>
          <a:bodyPr>
            <a:noAutofit/>
          </a:bodyPr>
          <a:lstStyle/>
          <a:p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除非執行到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break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，否則不會停下來</a:t>
            </a:r>
            <a:endParaRPr lang="en-US" altLang="zh-TW" sz="1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1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for(</a:t>
            </a:r>
            <a:r>
              <a:rPr lang="en-US" altLang="zh-TW" sz="15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;;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if(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條件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{</a:t>
            </a:r>
          </a:p>
          <a:p>
            <a:pPr marL="0" indent="0">
              <a:buNone/>
            </a:pP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	… ;</a:t>
            </a:r>
          </a:p>
          <a:p>
            <a:pPr marL="0" indent="0">
              <a:buNone/>
            </a:pP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	</a:t>
            </a:r>
            <a:r>
              <a:rPr lang="en-US" altLang="zh-TW" sz="15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break;//</a:t>
            </a:r>
            <a:r>
              <a:rPr lang="zh-TW" altLang="en-US" sz="15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當符合條件時 跳出迴圈</a:t>
            </a:r>
            <a:endParaRPr lang="en-US" altLang="zh-TW" sz="15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}</a:t>
            </a:r>
          </a:p>
          <a:p>
            <a:pPr marL="0" indent="0">
              <a:buNone/>
            </a:pP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}</a:t>
            </a:r>
            <a:endParaRPr lang="zh-TW" altLang="en-US" sz="1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26D76F-C6D8-43DA-84A7-EF71F7E0531D}" type="slidenum">
              <a:rPr lang="zh-TW" altLang="en-US" sz="1500"/>
              <a:pPr>
                <a:defRPr/>
              </a:pPr>
              <a:t>6</a:t>
            </a:fld>
            <a:endParaRPr lang="zh-TW" altLang="en-US" sz="1500" dirty="0"/>
          </a:p>
        </p:txBody>
      </p:sp>
      <p:sp>
        <p:nvSpPr>
          <p:cNvPr id="9" name="向右箭號 8"/>
          <p:cNvSpPr/>
          <p:nvPr/>
        </p:nvSpPr>
        <p:spPr>
          <a:xfrm rot="10800000">
            <a:off x="2330417" y="1763636"/>
            <a:ext cx="594249" cy="43218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grpSp>
        <p:nvGrpSpPr>
          <p:cNvPr id="10" name="群組 9"/>
          <p:cNvGrpSpPr/>
          <p:nvPr/>
        </p:nvGrpSpPr>
        <p:grpSpPr>
          <a:xfrm>
            <a:off x="2951320" y="1831651"/>
            <a:ext cx="2492990" cy="323166"/>
            <a:chOff x="2509899" y="2561206"/>
            <a:chExt cx="3322960" cy="430755"/>
          </a:xfrm>
        </p:grpSpPr>
        <p:sp>
          <p:nvSpPr>
            <p:cNvPr id="11" name="文字方塊 10"/>
            <p:cNvSpPr txBox="1"/>
            <p:nvPr/>
          </p:nvSpPr>
          <p:spPr>
            <a:xfrm>
              <a:off x="2509899" y="2561207"/>
              <a:ext cx="3322960" cy="430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括弧內只填雙冒號，不填值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555776" y="2561206"/>
              <a:ext cx="3170679" cy="40011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</p:grp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3318" y="434902"/>
            <a:ext cx="2538463" cy="352183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8231" y="3969990"/>
            <a:ext cx="2963827" cy="108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7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while loop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98112" y="1167955"/>
            <a:ext cx="4762779" cy="2911976"/>
          </a:xfrm>
        </p:spPr>
        <p:txBody>
          <a:bodyPr>
            <a:noAutofit/>
          </a:bodyPr>
          <a:lstStyle/>
          <a:p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另外一種迴圈多半用在不確定迴圈要執行的次數時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!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寫法如下：</a:t>
            </a:r>
            <a:endParaRPr lang="en-US" altLang="zh-TW" sz="1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1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個參數位置與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不同，括號內只填入條件式。</a:t>
            </a:r>
          </a:p>
          <a:p>
            <a:pPr marL="0" indent="0">
              <a:buNone/>
            </a:pPr>
            <a:endParaRPr lang="en-US" altLang="zh-TW" sz="1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15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初始值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while(</a:t>
            </a:r>
            <a:r>
              <a:rPr lang="zh-TW" altLang="en-US" sz="15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條件式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… ;</a:t>
            </a:r>
          </a:p>
          <a:p>
            <a:pPr marL="0" indent="0">
              <a:buNone/>
            </a:pP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sz="15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更新值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}</a:t>
            </a:r>
          </a:p>
          <a:p>
            <a:endParaRPr lang="zh-TW" altLang="en-US" sz="1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26D76F-C6D8-43DA-84A7-EF71F7E0531D}" type="slidenum">
              <a:rPr lang="zh-TW" altLang="en-US" sz="1500"/>
              <a:pPr>
                <a:defRPr/>
              </a:pPr>
              <a:t>7</a:t>
            </a:fld>
            <a:endParaRPr lang="zh-TW" altLang="en-US" sz="1500" dirty="0"/>
          </a:p>
        </p:txBody>
      </p:sp>
      <p:sp>
        <p:nvSpPr>
          <p:cNvPr id="14" name="向右箭號 13"/>
          <p:cNvSpPr/>
          <p:nvPr/>
        </p:nvSpPr>
        <p:spPr>
          <a:xfrm rot="10800000">
            <a:off x="2897297" y="2734612"/>
            <a:ext cx="432181" cy="23116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grpSp>
        <p:nvGrpSpPr>
          <p:cNvPr id="15" name="群組 14"/>
          <p:cNvGrpSpPr/>
          <p:nvPr/>
        </p:nvGrpSpPr>
        <p:grpSpPr>
          <a:xfrm>
            <a:off x="3329478" y="2665597"/>
            <a:ext cx="1915909" cy="323166"/>
            <a:chOff x="2509899" y="2561206"/>
            <a:chExt cx="3355143" cy="430755"/>
          </a:xfrm>
        </p:grpSpPr>
        <p:sp>
          <p:nvSpPr>
            <p:cNvPr id="16" name="文字方塊 15"/>
            <p:cNvSpPr txBox="1"/>
            <p:nvPr/>
          </p:nvSpPr>
          <p:spPr>
            <a:xfrm>
              <a:off x="2509899" y="2561207"/>
              <a:ext cx="3355143" cy="430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在一開始就要先設定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2555776" y="2561206"/>
              <a:ext cx="3170679" cy="40011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</p:grpSp>
      <p:sp>
        <p:nvSpPr>
          <p:cNvPr id="18" name="向右箭號 17"/>
          <p:cNvSpPr/>
          <p:nvPr/>
        </p:nvSpPr>
        <p:spPr>
          <a:xfrm rot="10800000">
            <a:off x="2897297" y="3076438"/>
            <a:ext cx="432181" cy="23116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grpSp>
        <p:nvGrpSpPr>
          <p:cNvPr id="19" name="群組 18"/>
          <p:cNvGrpSpPr/>
          <p:nvPr/>
        </p:nvGrpSpPr>
        <p:grpSpPr>
          <a:xfrm>
            <a:off x="3329479" y="3034786"/>
            <a:ext cx="761747" cy="323166"/>
            <a:chOff x="2509899" y="2561206"/>
            <a:chExt cx="3380941" cy="430755"/>
          </a:xfrm>
        </p:grpSpPr>
        <p:sp>
          <p:nvSpPr>
            <p:cNvPr id="20" name="文字方塊 19"/>
            <p:cNvSpPr txBox="1"/>
            <p:nvPr/>
          </p:nvSpPr>
          <p:spPr>
            <a:xfrm>
              <a:off x="2509899" y="2561207"/>
              <a:ext cx="3380941" cy="430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括號內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2555776" y="2561206"/>
              <a:ext cx="3170679" cy="40011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</p:grpSp>
      <p:sp>
        <p:nvSpPr>
          <p:cNvPr id="23" name="向右箭號 22"/>
          <p:cNvSpPr/>
          <p:nvPr/>
        </p:nvSpPr>
        <p:spPr>
          <a:xfrm rot="10800000">
            <a:off x="2923495" y="4040508"/>
            <a:ext cx="432181" cy="23116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grpSp>
        <p:nvGrpSpPr>
          <p:cNvPr id="24" name="群組 23"/>
          <p:cNvGrpSpPr/>
          <p:nvPr/>
        </p:nvGrpSpPr>
        <p:grpSpPr>
          <a:xfrm>
            <a:off x="3338387" y="3987080"/>
            <a:ext cx="1146468" cy="323166"/>
            <a:chOff x="2509899" y="2561206"/>
            <a:chExt cx="3379982" cy="430755"/>
          </a:xfrm>
        </p:grpSpPr>
        <p:sp>
          <p:nvSpPr>
            <p:cNvPr id="25" name="文字方塊 24"/>
            <p:cNvSpPr txBox="1"/>
            <p:nvPr/>
          </p:nvSpPr>
          <p:spPr>
            <a:xfrm>
              <a:off x="2509899" y="2561207"/>
              <a:ext cx="3379982" cy="430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放在迴圈裡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2555776" y="2561206"/>
              <a:ext cx="3170679" cy="40011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</p:grpSp>
      <p:pic>
        <p:nvPicPr>
          <p:cNvPr id="27" name="圖片 26"/>
          <p:cNvPicPr>
            <a:picLocks noChangeAspect="1"/>
          </p:cNvPicPr>
          <p:nvPr/>
        </p:nvPicPr>
        <p:blipFill rotWithShape="1">
          <a:blip r:embed="rId3"/>
          <a:srcRect l="1322"/>
          <a:stretch/>
        </p:blipFill>
        <p:spPr>
          <a:xfrm>
            <a:off x="3276809" y="2478531"/>
            <a:ext cx="4639727" cy="21908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21486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while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無限迴圈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98112" y="1167955"/>
            <a:ext cx="4762779" cy="2911976"/>
          </a:xfrm>
        </p:spPr>
        <p:txBody>
          <a:bodyPr>
            <a:noAutofit/>
          </a:bodyPr>
          <a:lstStyle/>
          <a:p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除非執行到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break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，否則不會停下來</a:t>
            </a:r>
          </a:p>
          <a:p>
            <a:endParaRPr lang="en-US" altLang="zh-TW" sz="1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while(</a:t>
            </a:r>
            <a:r>
              <a:rPr lang="en-US" altLang="zh-TW" sz="15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if(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條件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{</a:t>
            </a:r>
          </a:p>
          <a:p>
            <a:pPr marL="0" indent="0">
              <a:buNone/>
            </a:pP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	… ;</a:t>
            </a:r>
          </a:p>
          <a:p>
            <a:pPr marL="0" indent="0">
              <a:buNone/>
            </a:pP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	break;//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當符合條件時 跳出迴圈</a:t>
            </a:r>
          </a:p>
          <a:p>
            <a:pPr marL="0" indent="0">
              <a:buNone/>
            </a:pP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}</a:t>
            </a:r>
          </a:p>
          <a:p>
            <a:endParaRPr lang="zh-TW" altLang="en-US" sz="1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26D76F-C6D8-43DA-84A7-EF71F7E0531D}" type="slidenum">
              <a:rPr lang="zh-TW" altLang="en-US" sz="1500"/>
              <a:pPr>
                <a:defRPr/>
              </a:pPr>
              <a:t>8</a:t>
            </a:fld>
            <a:endParaRPr lang="zh-TW" altLang="en-US" sz="1500" dirty="0"/>
          </a:p>
        </p:txBody>
      </p:sp>
      <p:sp>
        <p:nvSpPr>
          <p:cNvPr id="22" name="向右箭號 21"/>
          <p:cNvSpPr/>
          <p:nvPr/>
        </p:nvSpPr>
        <p:spPr>
          <a:xfrm rot="10800000">
            <a:off x="2519139" y="1726679"/>
            <a:ext cx="594249" cy="43218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grpSp>
        <p:nvGrpSpPr>
          <p:cNvPr id="28" name="群組 27"/>
          <p:cNvGrpSpPr/>
          <p:nvPr/>
        </p:nvGrpSpPr>
        <p:grpSpPr>
          <a:xfrm>
            <a:off x="3131987" y="1792681"/>
            <a:ext cx="1435008" cy="323166"/>
            <a:chOff x="2509899" y="2561206"/>
            <a:chExt cx="3611880" cy="430755"/>
          </a:xfrm>
        </p:grpSpPr>
        <p:sp>
          <p:nvSpPr>
            <p:cNvPr id="29" name="文字方塊 28"/>
            <p:cNvSpPr txBox="1"/>
            <p:nvPr/>
          </p:nvSpPr>
          <p:spPr>
            <a:xfrm>
              <a:off x="2509899" y="2561207"/>
              <a:ext cx="3611880" cy="430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5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括弧內只填 </a:t>
              </a:r>
              <a:r>
                <a:rPr lang="en-US" altLang="zh-TW" sz="15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1</a:t>
              </a:r>
              <a:r>
                <a:rPr lang="zh-TW" altLang="en-US" sz="15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2555776" y="2561206"/>
              <a:ext cx="3170679" cy="40011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</p:grp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363" y="457342"/>
            <a:ext cx="2474430" cy="346694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6966" y="3990425"/>
            <a:ext cx="2963827" cy="108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559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多層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loop 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98112" y="1167955"/>
            <a:ext cx="4762779" cy="2911976"/>
          </a:xfrm>
        </p:spPr>
        <p:txBody>
          <a:bodyPr>
            <a:noAutofit/>
          </a:bodyPr>
          <a:lstStyle/>
          <a:p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跟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if else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一樣，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if 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的底下可以再加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if else</a:t>
            </a:r>
          </a:p>
          <a:p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同理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loop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裡面也可以再加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 loop</a:t>
            </a:r>
          </a:p>
          <a:p>
            <a:endParaRPr lang="en-US" altLang="zh-TW" sz="1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for(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初始值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1;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條件式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1;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更新值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1)</a:t>
            </a:r>
          </a:p>
          <a:p>
            <a:pPr marL="0" indent="0">
              <a:buNone/>
            </a:pP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for(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初始值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2;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條件式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2;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更新值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2)</a:t>
            </a:r>
          </a:p>
          <a:p>
            <a:pPr marL="0" indent="0">
              <a:buNone/>
            </a:pP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{</a:t>
            </a:r>
          </a:p>
          <a:p>
            <a:pPr marL="0" indent="0">
              <a:buNone/>
            </a:pP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	</a:t>
            </a:r>
            <a:r>
              <a:rPr lang="zh-TW" altLang="en-US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迴圈主體</a:t>
            </a: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}</a:t>
            </a:r>
          </a:p>
          <a:p>
            <a:pPr marL="0" indent="0">
              <a:buNone/>
            </a:pPr>
            <a:r>
              <a:rPr lang="en-US" altLang="zh-TW" sz="15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}</a:t>
            </a:r>
          </a:p>
          <a:p>
            <a:endParaRPr lang="zh-TW" altLang="en-US" sz="15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26D76F-C6D8-43DA-84A7-EF71F7E0531D}" type="slidenum">
              <a:rPr lang="zh-TW" altLang="en-US" sz="1500"/>
              <a:pPr>
                <a:defRPr/>
              </a:pPr>
              <a:t>9</a:t>
            </a:fld>
            <a:endParaRPr lang="zh-TW" altLang="en-US" sz="15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0626" y="1503734"/>
            <a:ext cx="3033725" cy="297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954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绿色手绘工作总结PPT模板"/>
  <p:tag name="ISPRING_ULTRA_SCORM_COURSE_ID" val="8F97808B-3CFA-4875-B9E7-DA6E6B1685AB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7111</TotalTime>
  <Words>672</Words>
  <Application>Microsoft Office PowerPoint</Application>
  <PresentationFormat>自訂</PresentationFormat>
  <Paragraphs>141</Paragraphs>
  <Slides>14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5" baseType="lpstr">
      <vt:lpstr>等线</vt:lpstr>
      <vt:lpstr>微软雅黑</vt:lpstr>
      <vt:lpstr>宋体</vt:lpstr>
      <vt:lpstr>新細明體</vt:lpstr>
      <vt:lpstr>標楷體</vt:lpstr>
      <vt:lpstr>Arial</vt:lpstr>
      <vt:lpstr>Calibri</vt:lpstr>
      <vt:lpstr>Calibri Light</vt:lpstr>
      <vt:lpstr>Times New Roman</vt:lpstr>
      <vt:lpstr>Wingdings</vt:lpstr>
      <vt:lpstr>Office 佈景主題</vt:lpstr>
      <vt:lpstr>PowerPoint 簡報</vt:lpstr>
      <vt:lpstr>for loop 範例</vt:lpstr>
      <vt:lpstr>for loop </vt:lpstr>
      <vt:lpstr>Array</vt:lpstr>
      <vt:lpstr>for loop 無限迴圈</vt:lpstr>
      <vt:lpstr>for loop 無限迴圈</vt:lpstr>
      <vt:lpstr>while loop</vt:lpstr>
      <vt:lpstr>while 無限迴圈</vt:lpstr>
      <vt:lpstr>多層for loop </vt:lpstr>
      <vt:lpstr>多層for loop範例</vt:lpstr>
      <vt:lpstr>補充小知識</vt:lpstr>
      <vt:lpstr>題目一</vt:lpstr>
      <vt:lpstr>題目二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lastModifiedBy>hanwen</cp:lastModifiedBy>
  <cp:revision>399</cp:revision>
  <dcterms:created xsi:type="dcterms:W3CDTF">2017-06-08T13:49:11Z</dcterms:created>
  <dcterms:modified xsi:type="dcterms:W3CDTF">2020-10-16T11:29:07Z</dcterms:modified>
</cp:coreProperties>
</file>