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9"/>
  </p:notesMasterIdLst>
  <p:sldIdLst>
    <p:sldId id="313" r:id="rId2"/>
    <p:sldId id="334" r:id="rId3"/>
    <p:sldId id="339" r:id="rId4"/>
    <p:sldId id="306" r:id="rId5"/>
    <p:sldId id="337" r:id="rId6"/>
    <p:sldId id="338" r:id="rId7"/>
    <p:sldId id="314" r:id="rId8"/>
  </p:sldIdLst>
  <p:sldSz cx="9144000" cy="5145088"/>
  <p:notesSz cx="6858000" cy="9144000"/>
  <p:custDataLst>
    <p:tags r:id="rId10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77472" autoAdjust="0"/>
  </p:normalViewPr>
  <p:slideViewPr>
    <p:cSldViewPr>
      <p:cViewPr varScale="1">
        <p:scale>
          <a:sx n="117" d="100"/>
          <a:sy n="117" d="100"/>
        </p:scale>
        <p:origin x="1608" y="9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00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42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78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EB83C-154D-411D-B884-6F40A084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C4D7D-672B-4990-A12B-01C50250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189024-6041-4AE0-AE6A-22511A5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DD07E-65BE-426E-82C7-62D2481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F9669-F3F2-40E4-ADB5-35DB9DE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B400-EDD8-449B-A2F4-48B9F73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9FF96-B05B-4451-96E1-76DEF74F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74DA4-2C45-4281-A296-C2D768C2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188D5-EA85-4965-A2CA-768D9B2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1DFB7-669B-4734-AC24-79C625A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6C8C6-086C-4272-B46B-8175354E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70F47-21B7-4F70-9EF3-AB0ADC6F5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A1421-09C7-45E1-B416-0AB36894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D273B-6D46-462D-91C6-F18509D3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2D904-8E8B-4382-8579-DC089E38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2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55298-A491-4B13-A6A3-BAE8D18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0812F-D953-40D3-B84D-F3BF507D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286E0-831A-4A0D-9AA1-25A3453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AA50B-58BE-4ECD-8797-DF734D4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7D7A9-1A47-43CA-A86D-786CFEC2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5577-CC43-409C-87AD-C805BAD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BF5CC-5504-4060-838B-86F6AD9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F0B45-1DD6-4077-A9E4-5E76B5C9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F76D-D825-44BC-A0E0-475F613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1C4-9423-4A18-8977-427489F4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C8766-7CF9-4D4A-8774-12769CA0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30B50-694A-4F58-A0EF-D9770824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CFAE0-8264-40DB-8817-AA9F7C43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94D83-7876-4CEB-8F77-E6422F08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A9F93-FE5E-4692-8894-3D28C0E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C29257-9DEF-4943-B05D-7A55C100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56AEA-B3D1-4807-97B5-7087B658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909678-C984-46DF-9A4B-3476F32C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9903E2-A548-436A-AE47-7B8A5D29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A5743-3746-4581-92AC-1E57DC631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3635BD-BDF5-4933-83EA-745AF8A38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473D3C-4325-4E74-B801-E5008285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5D66FD-03F0-4FD2-BB10-84387856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E9DFB9-B958-43EA-8053-E4B52AF9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CD32-35BE-43B9-B39B-FB039F74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D1E61-0AD3-428C-AC31-0AC7603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12B16A-0513-41B3-8629-E8A3D66B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73DE8A-2CAB-4F83-814E-B33D0D2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21D8D1-66BB-4D57-B32B-5DA66D2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733839-CDC0-4344-804F-5382AF0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26797-C118-48C7-9B14-2BB7D83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Administrator\Desktop\图片3副本.png">
            <a:extLst>
              <a:ext uri="{FF2B5EF4-FFF2-40B4-BE49-F238E27FC236}">
                <a16:creationId xmlns:a16="http://schemas.microsoft.com/office/drawing/2014/main" id="{FBE95901-4CCB-4C4B-8EC0-D6B2A5084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grpSp>
        <p:nvGrpSpPr>
          <p:cNvPr id="6" name="PA_组合 16">
            <a:extLst>
              <a:ext uri="{FF2B5EF4-FFF2-40B4-BE49-F238E27FC236}">
                <a16:creationId xmlns:a16="http://schemas.microsoft.com/office/drawing/2014/main" id="{86407B2C-C4FA-456A-93E0-3CF6DA0F9FAB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32DB44-402B-4061-B638-5D8E46280227}"/>
                </a:ext>
              </a:extLst>
            </p:cNvPr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663934-7484-4EF5-983F-DD32900F35D6}"/>
                </a:ext>
              </a:extLst>
            </p:cNvPr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4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6677B-7EAD-4455-9220-4697D35C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47C4D-EE4B-431F-9A56-C70D4AD4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BD549-6751-480F-9ECE-1B17FBE0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73BB7-2A9D-4B01-A7D1-4AEEC72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BC3F87-D219-49A4-B2AE-94BE481D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46CD53-40EE-425C-A9DA-1AD57A6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DDB1-40CE-40C2-98A3-78B52BF9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74B3A-EFDA-4B22-9F07-377EB8B7B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1F3DD-7B50-4EC5-9E60-9FE05EE7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87EC1-ADD5-41B0-9377-0531D1A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D6154-2611-46C1-B38E-94B14D2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E7D5B-D34C-49A2-9E66-74409732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21AFE5-0AAF-4223-91A3-359C8EF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58F24-256E-4EB3-A009-E88DCB5C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44471-1B46-4326-993B-293B2B39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A25A7-75CD-47FC-8AA8-8EBC2B32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FAD7B-F435-460A-B26B-AFB9E7B51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06D15F-E283-4A7C-A2F7-F9806783EC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6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68" y="3004592"/>
            <a:ext cx="2224601" cy="22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45817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計算機概論實習</a:t>
            </a:r>
            <a:b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2020/10/26</a:t>
            </a:r>
            <a:b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1691680" y="2207472"/>
            <a:ext cx="59406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72651-DBA3-4A9F-A8D7-3651681B2EBA}"/>
              </a:ext>
            </a:extLst>
          </p:cNvPr>
          <p:cNvSpPr txBox="1"/>
          <p:nvPr/>
        </p:nvSpPr>
        <p:spPr>
          <a:xfrm>
            <a:off x="2519772" y="2362910"/>
            <a:ext cx="4824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授課老師：陳自強 老師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劉瀚文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(dyqiu@samlab.ee.ccu.edu.tw)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黃浩睿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(hrhuang@samlab.ee.ccu.edu.tw)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邱敦頤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(leftchiou530@gmail.com)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鄭筑綾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(zlzheng@samlab.ee.ccu.edu.tw)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A343D42-5389-4296-BA40-5E7086B8865A}"/>
              </a:ext>
            </a:extLst>
          </p:cNvPr>
          <p:cNvSpPr txBox="1"/>
          <p:nvPr/>
        </p:nvSpPr>
        <p:spPr>
          <a:xfrm>
            <a:off x="2071841" y="30682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8AF779-FAC6-4C03-8261-11CB46FC8ED2}"/>
              </a:ext>
            </a:extLst>
          </p:cNvPr>
          <p:cNvSpPr txBox="1"/>
          <p:nvPr/>
        </p:nvSpPr>
        <p:spPr>
          <a:xfrm>
            <a:off x="2069695" y="34033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8A62A8-0381-4AB3-A12B-4C5C3F1FE148}"/>
              </a:ext>
            </a:extLst>
          </p:cNvPr>
          <p:cNvSpPr txBox="1"/>
          <p:nvPr/>
        </p:nvSpPr>
        <p:spPr>
          <a:xfrm>
            <a:off x="2069695" y="37383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4058C-9BCF-4213-90E3-B77C07FE01E5}"/>
              </a:ext>
            </a:extLst>
          </p:cNvPr>
          <p:cNvSpPr txBox="1"/>
          <p:nvPr/>
        </p:nvSpPr>
        <p:spPr>
          <a:xfrm>
            <a:off x="2065403" y="40734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b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 of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9284" y="1620942"/>
            <a:ext cx="3044762" cy="2911976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上周找質數的題目中，若使用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 of file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的技巧，可以讓檔案讀到結尾，省去使用迴圈或陣列的困擾。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zh-TW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當檔案讀到底時，</a:t>
            </a:r>
            <a:r>
              <a:rPr lang="en-US" altLang="zh-TW" dirty="0" err="1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會回傳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EOF</a:t>
            </a:r>
          </a:p>
          <a:p>
            <a:pPr lvl="0">
              <a:buClr>
                <a:srgbClr val="5FCBEF"/>
              </a:buClr>
            </a:pPr>
            <a:r>
              <a:rPr lang="zh-TW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常見範例</a:t>
            </a:r>
            <a:endParaRPr lang="en-US" altLang="zh-TW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Clr>
                <a:srgbClr val="5FCBEF"/>
              </a:buClr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status;		</a:t>
            </a:r>
            <a:r>
              <a:rPr lang="zh-TW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   </a:t>
            </a:r>
            <a:endParaRPr lang="en-US" altLang="zh-TW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Clr>
                <a:srgbClr val="5FCBEF"/>
              </a:buClr>
              <a:buNone/>
            </a:pP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status = </a:t>
            </a:r>
            <a:r>
              <a:rPr lang="en-US" altLang="zh-TW" dirty="0" err="1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,”%</a:t>
            </a:r>
            <a:r>
              <a:rPr lang="en-US" altLang="zh-TW" dirty="0" err="1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d”,&amp;number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marL="0" indent="0">
              <a:buClr>
                <a:srgbClr val="5FCBEF"/>
              </a:buClr>
              <a:buNone/>
            </a:pP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while(status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!= EOF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 </a:t>
            </a:r>
          </a:p>
          <a:p>
            <a:pPr marL="0" indent="0">
              <a:buClr>
                <a:srgbClr val="5FCBEF"/>
              </a:buClr>
              <a:buNone/>
            </a:pP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Clr>
                <a:srgbClr val="5FCBEF"/>
              </a:buClr>
              <a:buNone/>
            </a:pP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	status = </a:t>
            </a:r>
            <a:r>
              <a:rPr lang="en-US" altLang="zh-TW" dirty="0" err="1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,”%</a:t>
            </a:r>
            <a:r>
              <a:rPr lang="en-US" altLang="zh-TW" dirty="0" err="1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d”,&amp;number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);</a:t>
            </a:r>
            <a:r>
              <a:rPr lang="zh-TW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Clr>
                <a:srgbClr val="5FCBEF"/>
              </a:buClr>
              <a:buNone/>
            </a:pP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2015/10/12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474" y="141524"/>
            <a:ext cx="3429950" cy="4916063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4780605" y="860433"/>
            <a:ext cx="3122692" cy="207749"/>
            <a:chOff x="4427984" y="1146889"/>
            <a:chExt cx="4162304" cy="276913"/>
          </a:xfrm>
        </p:grpSpPr>
        <p:grpSp>
          <p:nvGrpSpPr>
            <p:cNvPr id="12" name="群組 11"/>
            <p:cNvGrpSpPr/>
            <p:nvPr/>
          </p:nvGrpSpPr>
          <p:grpSpPr>
            <a:xfrm>
              <a:off x="6958013" y="1146889"/>
              <a:ext cx="1632275" cy="276913"/>
              <a:chOff x="6785986" y="1023779"/>
              <a:chExt cx="1632275" cy="276913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7274712" y="1023779"/>
                <a:ext cx="1143549" cy="27691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50" dirty="0">
                    <a:solidFill>
                      <a:srgbClr val="7030A0"/>
                    </a:solidFill>
                  </a:rPr>
                  <a:t>先建立一個變數</a:t>
                </a:r>
              </a:p>
            </p:txBody>
          </p:sp>
          <p:cxnSp>
            <p:nvCxnSpPr>
              <p:cNvPr id="11" name="直線單箭頭接點 10"/>
              <p:cNvCxnSpPr>
                <a:stCxn id="9" idx="1"/>
                <a:endCxn id="18" idx="3"/>
              </p:cNvCxnSpPr>
              <p:nvPr/>
            </p:nvCxnSpPr>
            <p:spPr>
              <a:xfrm flipH="1" flipV="1">
                <a:off x="6785986" y="1146890"/>
                <a:ext cx="488727" cy="153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/>
            <p:cNvSpPr/>
            <p:nvPr/>
          </p:nvSpPr>
          <p:spPr>
            <a:xfrm>
              <a:off x="4427984" y="1208444"/>
              <a:ext cx="2530029" cy="123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780605" y="1332520"/>
            <a:ext cx="2850959" cy="323165"/>
            <a:chOff x="4427984" y="1760478"/>
            <a:chExt cx="3800106" cy="430753"/>
          </a:xfrm>
        </p:grpSpPr>
        <p:grpSp>
          <p:nvGrpSpPr>
            <p:cNvPr id="13" name="群組 12"/>
            <p:cNvGrpSpPr/>
            <p:nvPr/>
          </p:nvGrpSpPr>
          <p:grpSpPr>
            <a:xfrm>
              <a:off x="6958013" y="1760478"/>
              <a:ext cx="1270077" cy="430753"/>
              <a:chOff x="6907825" y="944022"/>
              <a:chExt cx="1270077" cy="430753"/>
            </a:xfrm>
          </p:grpSpPr>
          <p:sp>
            <p:nvSpPr>
              <p:cNvPr id="14" name="文字方塊 13"/>
              <p:cNvSpPr txBox="1"/>
              <p:nvPr/>
            </p:nvSpPr>
            <p:spPr>
              <a:xfrm>
                <a:off x="7290753" y="944022"/>
                <a:ext cx="887149" cy="43075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50" dirty="0">
                    <a:solidFill>
                      <a:srgbClr val="7030A0"/>
                    </a:solidFill>
                  </a:rPr>
                  <a:t>讀取數據</a:t>
                </a:r>
                <a:endParaRPr lang="en-US" altLang="zh-TW" sz="750" dirty="0">
                  <a:solidFill>
                    <a:srgbClr val="7030A0"/>
                  </a:solidFill>
                </a:endParaRPr>
              </a:p>
              <a:p>
                <a:r>
                  <a:rPr lang="zh-TW" altLang="en-US" sz="750" dirty="0">
                    <a:solidFill>
                      <a:srgbClr val="7030A0"/>
                    </a:solidFill>
                  </a:rPr>
                  <a:t>並保存資料</a:t>
                </a:r>
              </a:p>
            </p:txBody>
          </p:sp>
          <p:cxnSp>
            <p:nvCxnSpPr>
              <p:cNvPr id="15" name="直線單箭頭接點 14"/>
              <p:cNvCxnSpPr>
                <a:stCxn id="14" idx="1"/>
                <a:endCxn id="21" idx="3"/>
              </p:cNvCxnSpPr>
              <p:nvPr/>
            </p:nvCxnSpPr>
            <p:spPr>
              <a:xfrm flipH="1" flipV="1">
                <a:off x="6907825" y="1139863"/>
                <a:ext cx="382928" cy="1953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/>
            <p:cNvSpPr/>
            <p:nvPr/>
          </p:nvSpPr>
          <p:spPr>
            <a:xfrm>
              <a:off x="4427984" y="1894763"/>
              <a:ext cx="2530029" cy="123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781268" y="1697523"/>
            <a:ext cx="3058189" cy="207750"/>
            <a:chOff x="4427985" y="1858061"/>
            <a:chExt cx="4076328" cy="276913"/>
          </a:xfrm>
        </p:grpSpPr>
        <p:grpSp>
          <p:nvGrpSpPr>
            <p:cNvPr id="26" name="群組 25"/>
            <p:cNvGrpSpPr/>
            <p:nvPr/>
          </p:nvGrpSpPr>
          <p:grpSpPr>
            <a:xfrm>
              <a:off x="5940153" y="1858061"/>
              <a:ext cx="2564160" cy="276913"/>
              <a:chOff x="5889965" y="1041605"/>
              <a:chExt cx="2564160" cy="276913"/>
            </a:xfrm>
          </p:grpSpPr>
          <p:sp>
            <p:nvSpPr>
              <p:cNvPr id="28" name="文字方塊 27"/>
              <p:cNvSpPr txBox="1"/>
              <p:nvPr/>
            </p:nvSpPr>
            <p:spPr>
              <a:xfrm>
                <a:off x="6925972" y="1041605"/>
                <a:ext cx="1528153" cy="27691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750" dirty="0">
                    <a:solidFill>
                      <a:srgbClr val="7030A0"/>
                    </a:solidFill>
                  </a:rPr>
                  <a:t>如果讀不到資料就跳出</a:t>
                </a:r>
              </a:p>
            </p:txBody>
          </p:sp>
          <p:cxnSp>
            <p:nvCxnSpPr>
              <p:cNvPr id="29" name="直線單箭頭接點 28"/>
              <p:cNvCxnSpPr>
                <a:stCxn id="28" idx="1"/>
                <a:endCxn id="27" idx="3"/>
              </p:cNvCxnSpPr>
              <p:nvPr/>
            </p:nvCxnSpPr>
            <p:spPr>
              <a:xfrm flipH="1" flipV="1">
                <a:off x="5889965" y="1164716"/>
                <a:ext cx="1036007" cy="153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427985" y="1894763"/>
              <a:ext cx="1512168" cy="17281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 rotWithShape="1">
          <a:blip r:embed="rId4"/>
          <a:srcRect r="6896"/>
          <a:stretch/>
        </p:blipFill>
        <p:spPr>
          <a:xfrm>
            <a:off x="1182448" y="-3274"/>
            <a:ext cx="3973494" cy="5148362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4990062" y="3826454"/>
            <a:ext cx="3011996" cy="669414"/>
            <a:chOff x="4427985" y="1565072"/>
            <a:chExt cx="4014756" cy="892276"/>
          </a:xfrm>
        </p:grpSpPr>
        <p:grpSp>
          <p:nvGrpSpPr>
            <p:cNvPr id="30" name="群組 29"/>
            <p:cNvGrpSpPr/>
            <p:nvPr/>
          </p:nvGrpSpPr>
          <p:grpSpPr>
            <a:xfrm>
              <a:off x="6895077" y="1565072"/>
              <a:ext cx="1547664" cy="892276"/>
              <a:chOff x="6844889" y="748616"/>
              <a:chExt cx="1547664" cy="892276"/>
            </a:xfrm>
          </p:grpSpPr>
          <p:sp>
            <p:nvSpPr>
              <p:cNvPr id="33" name="文字方塊 32"/>
              <p:cNvSpPr txBox="1"/>
              <p:nvPr/>
            </p:nvSpPr>
            <p:spPr>
              <a:xfrm>
                <a:off x="7116874" y="748616"/>
                <a:ext cx="1275679" cy="89227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750" dirty="0">
                    <a:solidFill>
                      <a:srgbClr val="7030A0"/>
                    </a:solidFill>
                  </a:rPr>
                  <a:t>此處的</a:t>
                </a:r>
                <a:r>
                  <a:rPr lang="en-US" altLang="zh-TW" sz="750" dirty="0" err="1">
                    <a:solidFill>
                      <a:srgbClr val="7030A0"/>
                    </a:solidFill>
                  </a:rPr>
                  <a:t>fscanf</a:t>
                </a:r>
                <a:r>
                  <a:rPr lang="en-US" altLang="zh-TW" sz="750" dirty="0">
                    <a:solidFill>
                      <a:srgbClr val="7030A0"/>
                    </a:solidFill>
                  </a:rPr>
                  <a:t>()</a:t>
                </a:r>
                <a:r>
                  <a:rPr lang="zh-TW" altLang="en-US" sz="750" dirty="0">
                    <a:solidFill>
                      <a:srgbClr val="7030A0"/>
                    </a:solidFill>
                  </a:rPr>
                  <a:t>視為更新值的動作，更新值不一定只能用變數</a:t>
                </a:r>
                <a:r>
                  <a:rPr lang="en-US" altLang="zh-TW" sz="750" dirty="0">
                    <a:solidFill>
                      <a:srgbClr val="7030A0"/>
                    </a:solidFill>
                  </a:rPr>
                  <a:t>+1</a:t>
                </a:r>
                <a:r>
                  <a:rPr lang="zh-TW" altLang="en-US" sz="750" dirty="0">
                    <a:solidFill>
                      <a:srgbClr val="7030A0"/>
                    </a:solidFill>
                  </a:rPr>
                  <a:t>，也可以是動作更新</a:t>
                </a:r>
              </a:p>
            </p:txBody>
          </p:sp>
          <p:cxnSp>
            <p:nvCxnSpPr>
              <p:cNvPr id="34" name="直線單箭頭接點 33"/>
              <p:cNvCxnSpPr>
                <a:stCxn id="33" idx="1"/>
                <a:endCxn id="31" idx="3"/>
              </p:cNvCxnSpPr>
              <p:nvPr/>
            </p:nvCxnSpPr>
            <p:spPr>
              <a:xfrm flipH="1" flipV="1">
                <a:off x="6844889" y="1179504"/>
                <a:ext cx="271985" cy="1525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/>
            <p:cNvSpPr/>
            <p:nvPr/>
          </p:nvSpPr>
          <p:spPr>
            <a:xfrm>
              <a:off x="4427985" y="1894762"/>
              <a:ext cx="2467092" cy="20239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80418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2015/10/12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技巧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張不重複撲克牌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(example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code.c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230" y="206703"/>
            <a:ext cx="3035662" cy="5049417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2047099" y="1655416"/>
            <a:ext cx="4304943" cy="507831"/>
            <a:chOff x="4904331" y="1346198"/>
            <a:chExt cx="5738153" cy="676899"/>
          </a:xfrm>
        </p:grpSpPr>
        <p:grpSp>
          <p:nvGrpSpPr>
            <p:cNvPr id="30" name="群組 29"/>
            <p:cNvGrpSpPr/>
            <p:nvPr/>
          </p:nvGrpSpPr>
          <p:grpSpPr>
            <a:xfrm>
              <a:off x="4904331" y="1346198"/>
              <a:ext cx="3847382" cy="676899"/>
              <a:chOff x="4854143" y="529742"/>
              <a:chExt cx="3847382" cy="676899"/>
            </a:xfrm>
          </p:grpSpPr>
          <p:sp>
            <p:nvSpPr>
              <p:cNvPr id="33" name="文字方塊 32"/>
              <p:cNvSpPr txBox="1"/>
              <p:nvPr/>
            </p:nvSpPr>
            <p:spPr>
              <a:xfrm>
                <a:off x="4854143" y="529742"/>
                <a:ext cx="3490779" cy="6768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350" dirty="0">
                    <a:solidFill>
                      <a:srgbClr val="7030A0"/>
                    </a:solidFill>
                  </a:rPr>
                  <a:t>先建立兩個陣列，一個用於儲存牌號，一個用於檢查重複</a:t>
                </a:r>
              </a:p>
            </p:txBody>
          </p:sp>
          <p:cxnSp>
            <p:nvCxnSpPr>
              <p:cNvPr id="34" name="直線單箭頭接點 33"/>
              <p:cNvCxnSpPr>
                <a:stCxn id="33" idx="3"/>
                <a:endCxn id="31" idx="1"/>
              </p:cNvCxnSpPr>
              <p:nvPr/>
            </p:nvCxnSpPr>
            <p:spPr>
              <a:xfrm flipV="1">
                <a:off x="8344922" y="852909"/>
                <a:ext cx="356603" cy="1528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/>
            <p:cNvSpPr/>
            <p:nvPr/>
          </p:nvSpPr>
          <p:spPr>
            <a:xfrm>
              <a:off x="8751713" y="1490584"/>
              <a:ext cx="1890771" cy="35756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3113389" y="2413331"/>
            <a:ext cx="3781586" cy="300082"/>
            <a:chOff x="6144902" y="1492335"/>
            <a:chExt cx="4497582" cy="399986"/>
          </a:xfrm>
        </p:grpSpPr>
        <p:grpSp>
          <p:nvGrpSpPr>
            <p:cNvPr id="38" name="群組 37"/>
            <p:cNvGrpSpPr/>
            <p:nvPr/>
          </p:nvGrpSpPr>
          <p:grpSpPr>
            <a:xfrm>
              <a:off x="6144902" y="1492335"/>
              <a:ext cx="2606811" cy="399986"/>
              <a:chOff x="6094714" y="675879"/>
              <a:chExt cx="2606811" cy="399986"/>
            </a:xfrm>
          </p:grpSpPr>
          <p:sp>
            <p:nvSpPr>
              <p:cNvPr id="40" name="文字方塊 39"/>
              <p:cNvSpPr txBox="1"/>
              <p:nvPr/>
            </p:nvSpPr>
            <p:spPr>
              <a:xfrm>
                <a:off x="6094714" y="675879"/>
                <a:ext cx="1858089" cy="39998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350" dirty="0">
                    <a:solidFill>
                      <a:srgbClr val="7030A0"/>
                    </a:solidFill>
                  </a:rPr>
                  <a:t>亂數產生</a:t>
                </a:r>
                <a:r>
                  <a:rPr lang="en-US" altLang="zh-TW" sz="1350" dirty="0">
                    <a:solidFill>
                      <a:srgbClr val="7030A0"/>
                    </a:solidFill>
                  </a:rPr>
                  <a:t>52</a:t>
                </a:r>
                <a:r>
                  <a:rPr lang="zh-TW" altLang="en-US" sz="1350" dirty="0">
                    <a:solidFill>
                      <a:srgbClr val="7030A0"/>
                    </a:solidFill>
                  </a:rPr>
                  <a:t>個號碼</a:t>
                </a:r>
              </a:p>
            </p:txBody>
          </p:sp>
          <p:cxnSp>
            <p:nvCxnSpPr>
              <p:cNvPr id="41" name="直線單箭頭接點 40"/>
              <p:cNvCxnSpPr>
                <a:stCxn id="40" idx="3"/>
                <a:endCxn id="39" idx="1"/>
              </p:cNvCxnSpPr>
              <p:nvPr/>
            </p:nvCxnSpPr>
            <p:spPr>
              <a:xfrm flipV="1">
                <a:off x="7952803" y="869457"/>
                <a:ext cx="748722" cy="641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/>
            <p:cNvSpPr/>
            <p:nvPr/>
          </p:nvSpPr>
          <p:spPr>
            <a:xfrm>
              <a:off x="8751713" y="1577901"/>
              <a:ext cx="1890771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2057119" y="2639592"/>
            <a:ext cx="4837856" cy="1245138"/>
            <a:chOff x="4888641" y="1577901"/>
            <a:chExt cx="5753843" cy="1659671"/>
          </a:xfrm>
        </p:grpSpPr>
        <p:grpSp>
          <p:nvGrpSpPr>
            <p:cNvPr id="50" name="群組 49"/>
            <p:cNvGrpSpPr/>
            <p:nvPr/>
          </p:nvGrpSpPr>
          <p:grpSpPr>
            <a:xfrm>
              <a:off x="4888641" y="1989334"/>
              <a:ext cx="3863072" cy="1248238"/>
              <a:chOff x="4838453" y="1172878"/>
              <a:chExt cx="3863072" cy="1248238"/>
            </a:xfrm>
          </p:grpSpPr>
          <p:sp>
            <p:nvSpPr>
              <p:cNvPr id="52" name="文字方塊 51"/>
              <p:cNvSpPr txBox="1"/>
              <p:nvPr/>
            </p:nvSpPr>
            <p:spPr>
              <a:xfrm>
                <a:off x="4838453" y="1190389"/>
                <a:ext cx="3114351" cy="12307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350" dirty="0">
                    <a:solidFill>
                      <a:srgbClr val="7030A0"/>
                    </a:solidFill>
                  </a:rPr>
                  <a:t>判斷該數字是否取過，取過的為</a:t>
                </a:r>
                <a:r>
                  <a:rPr lang="en-US" altLang="zh-TW" sz="1350" dirty="0">
                    <a:solidFill>
                      <a:srgbClr val="7030A0"/>
                    </a:solidFill>
                  </a:rPr>
                  <a:t>1</a:t>
                </a:r>
                <a:r>
                  <a:rPr lang="zh-TW" altLang="en-US" sz="1350" dirty="0">
                    <a:solidFill>
                      <a:srgbClr val="7030A0"/>
                    </a:solidFill>
                  </a:rPr>
                  <a:t>，下一次重複取到一樣數字就不會進入迴圈，</a:t>
                </a:r>
                <a:r>
                  <a:rPr lang="en-US" altLang="zh-TW" sz="1350" dirty="0" err="1">
                    <a:solidFill>
                      <a:srgbClr val="7030A0"/>
                    </a:solidFill>
                  </a:rPr>
                  <a:t>i</a:t>
                </a:r>
                <a:r>
                  <a:rPr lang="zh-TW" altLang="en-US" sz="1350" dirty="0">
                    <a:solidFill>
                      <a:srgbClr val="7030A0"/>
                    </a:solidFill>
                  </a:rPr>
                  <a:t> 就不會增加，只會繼續取亂數</a:t>
                </a:r>
              </a:p>
            </p:txBody>
          </p:sp>
          <p:cxnSp>
            <p:nvCxnSpPr>
              <p:cNvPr id="53" name="直線單箭頭接點 52"/>
              <p:cNvCxnSpPr>
                <a:stCxn id="52" idx="3"/>
                <a:endCxn id="51" idx="1"/>
              </p:cNvCxnSpPr>
              <p:nvPr/>
            </p:nvCxnSpPr>
            <p:spPr>
              <a:xfrm flipV="1">
                <a:off x="7952804" y="1172878"/>
                <a:ext cx="748721" cy="63287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>
            <a:xfrm>
              <a:off x="8751713" y="1577901"/>
              <a:ext cx="1890771" cy="82286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569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 a Hacker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1" y="1268407"/>
            <a:ext cx="5733412" cy="3427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ecourse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password.txt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，其中有幾組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位數密碼，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請針對密碼進行竄改。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竄改規則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每個數字都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+3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並印出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+3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後如有進位，只取個位數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EOF</a:t>
            </a:r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讀到最後一筆資料</a:t>
            </a:r>
            <a:endParaRPr lang="en-US" altLang="zh-TW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Ex.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14 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70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92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73" y="1725661"/>
            <a:ext cx="2527370" cy="157225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t="16696" r="1706"/>
          <a:stretch/>
        </p:blipFill>
        <p:spPr>
          <a:xfrm>
            <a:off x="4953073" y="3414234"/>
            <a:ext cx="2682780" cy="16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決勝比大小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1244589"/>
            <a:ext cx="6120680" cy="35241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玩家與電腦玩比大小遊戲，玩家與電腦各有三張牌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重要：不能重複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張牌的點數做權重式加總之後，進行比大小。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規則：</a:t>
            </a:r>
          </a:p>
          <a:p>
            <a:pPr marL="342900" indent="-342900">
              <a:buAutoNum type="arabi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所使用的撲克牌只有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39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張牌，包含三種花色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Spade,Heart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Diamond)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，每種花色各有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(</a:t>
            </a:r>
            <a:r>
              <a:rPr lang="zh-TW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請注意需替換成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 startAt="2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不同花色有不同權重，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Spade: 3 Heart: 2 Diamond: 1</a:t>
            </a: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Ex.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Spade 9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27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點  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      	Heart 918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點  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	Diamond 9 9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點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請印出玩家與莊家各自拿到的牌，包含花色與牌號以及各自點數總合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請印出輸贏結果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5</a:t>
            </a:fld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0138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2015/10/12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-1" t="17750" r="-1"/>
          <a:stretch/>
        </p:blipFill>
        <p:spPr>
          <a:xfrm>
            <a:off x="2356129" y="920381"/>
            <a:ext cx="5571375" cy="18568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18961"/>
          <a:stretch/>
        </p:blipFill>
        <p:spPr>
          <a:xfrm>
            <a:off x="2356129" y="3106028"/>
            <a:ext cx="5817576" cy="185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3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80215" y="2157045"/>
            <a:ext cx="514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4136162" y="3240938"/>
            <a:ext cx="263208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789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2622</TotalTime>
  <Words>526</Words>
  <Application>Microsoft Office PowerPoint</Application>
  <PresentationFormat>自訂</PresentationFormat>
  <Paragraphs>67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等线</vt:lpstr>
      <vt:lpstr>微软雅黑</vt:lpstr>
      <vt:lpstr>宋体</vt:lpstr>
      <vt:lpstr>新細明體</vt:lpstr>
      <vt:lpstr>標楷體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Today End of file</vt:lpstr>
      <vt:lpstr>技巧: 取52張不重複撲克牌 (example code.c)</vt:lpstr>
      <vt:lpstr>題目一: Be a Hacker</vt:lpstr>
      <vt:lpstr>題目二:決勝比大小</vt:lpstr>
      <vt:lpstr>範例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dsp521</cp:lastModifiedBy>
  <cp:revision>399</cp:revision>
  <dcterms:created xsi:type="dcterms:W3CDTF">2017-06-08T13:49:11Z</dcterms:created>
  <dcterms:modified xsi:type="dcterms:W3CDTF">2020-10-26T06:09:35Z</dcterms:modified>
</cp:coreProperties>
</file>