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2"/>
  </p:notesMasterIdLst>
  <p:handoutMasterIdLst>
    <p:handoutMasterId r:id="rId23"/>
  </p:handoutMasterIdLst>
  <p:sldIdLst>
    <p:sldId id="279" r:id="rId2"/>
    <p:sldId id="370" r:id="rId3"/>
    <p:sldId id="258" r:id="rId4"/>
    <p:sldId id="302" r:id="rId5"/>
    <p:sldId id="378" r:id="rId6"/>
    <p:sldId id="375" r:id="rId7"/>
    <p:sldId id="377" r:id="rId8"/>
    <p:sldId id="290" r:id="rId9"/>
    <p:sldId id="294" r:id="rId10"/>
    <p:sldId id="373" r:id="rId11"/>
    <p:sldId id="374" r:id="rId12"/>
    <p:sldId id="380" r:id="rId13"/>
    <p:sldId id="379" r:id="rId14"/>
    <p:sldId id="303" r:id="rId15"/>
    <p:sldId id="372" r:id="rId16"/>
    <p:sldId id="381" r:id="rId17"/>
    <p:sldId id="371" r:id="rId18"/>
    <p:sldId id="382" r:id="rId19"/>
    <p:sldId id="383" r:id="rId20"/>
    <p:sldId id="31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33" autoAdjust="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B0D05-66B6-4E64-8935-14BAD9F87DDE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80604-D731-460E-ACC9-C90306708F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532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C9EAA-3D77-4DD9-9694-29EC0030C7BF}" type="datetimeFigureOut">
              <a:rPr lang="zh-TW" altLang="en-US" smtClean="0"/>
              <a:t>2021/12/19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379B5-6234-495F-A2A7-DF4D79A29F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082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379B5-6234-495F-A2A7-DF4D79A29F6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41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5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/>
        </p:nvSpPr>
        <p:spPr>
          <a:xfrm>
            <a:off x="10878481" y="6488668"/>
            <a:ext cx="1316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2021.12.20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/>
        </p:nvCxnSpPr>
        <p:spPr>
          <a:xfrm>
            <a:off x="1770888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/>
        </p:nvCxnSpPr>
        <p:spPr>
          <a:xfrm>
            <a:off x="8775192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/>
          <p:cNvSpPr txBox="1">
            <a:spLocks/>
          </p:cNvSpPr>
          <p:nvPr userDrawn="1"/>
        </p:nvSpPr>
        <p:spPr>
          <a:xfrm>
            <a:off x="796089" y="1738969"/>
            <a:ext cx="10599821" cy="2448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  <a:t>Introduction to Computers</a:t>
            </a:r>
            <a:br>
              <a:rPr lang="en-US" altLang="zh-TW" sz="7300" b="1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TW" altLang="en-US" sz="50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二維陣列</a:t>
            </a:r>
            <a:r>
              <a:rPr lang="en-US" altLang="zh-TW" sz="50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_</a:t>
            </a:r>
            <a:r>
              <a:rPr lang="zh-TW" altLang="en-US" sz="5000" b="1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字串</a:t>
            </a:r>
            <a:endParaRPr lang="zh-TW" altLang="en-US" dirty="0"/>
          </a:p>
        </p:txBody>
      </p:sp>
      <p:sp>
        <p:nvSpPr>
          <p:cNvPr id="17" name="副標題 2"/>
          <p:cNvSpPr txBox="1">
            <a:spLocks/>
          </p:cNvSpPr>
          <p:nvPr userDrawn="1"/>
        </p:nvSpPr>
        <p:spPr>
          <a:xfrm>
            <a:off x="2818396" y="4786563"/>
            <a:ext cx="6555205" cy="144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授課老師：陳自強 教授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(</a:t>
            </a:r>
            <a:r>
              <a:rPr lang="en-US" altLang="zh-TW" sz="2000" b="1" dirty="0" err="1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Oscal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T.-C. Chen)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TA Group :</a:t>
            </a:r>
            <a:r>
              <a:rPr lang="zh-TW" altLang="en-US" sz="2000" b="1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rPr>
              <a:t> 林依榮、張宇軒、蔡承宏、張誌恒</a:t>
            </a:r>
            <a:endParaRPr lang="zh-TW" altLang="en-US" sz="1800" b="1" dirty="0">
              <a:solidFill>
                <a:schemeClr val="accent5">
                  <a:lumMod val="75000"/>
                </a:schemeClr>
              </a:solidFill>
              <a:latin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85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1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1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 defTabSz="685783"/>
            <a:endParaRPr lang="de-CH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82D1C7-786B-4CB7-97D7-160838221C61}"/>
              </a:ext>
            </a:extLst>
          </p:cNvPr>
          <p:cNvSpPr/>
          <p:nvPr userDrawn="1"/>
        </p:nvSpPr>
        <p:spPr>
          <a:xfrm>
            <a:off x="10902865" y="648866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i="1" dirty="0">
                <a:solidFill>
                  <a:schemeClr val="accent5">
                    <a:lumMod val="75000"/>
                  </a:schemeClr>
                </a:solidFill>
              </a:rPr>
              <a:t>2021.10.04</a:t>
            </a:r>
            <a:r>
              <a:rPr lang="zh-TW" altLang="en-US" b="1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667A8BA-3846-4CC2-933B-E4B22A2F299A}"/>
              </a:ext>
            </a:extLst>
          </p:cNvPr>
          <p:cNvCxnSpPr/>
          <p:nvPr userDrawn="1"/>
        </p:nvCxnSpPr>
        <p:spPr>
          <a:xfrm>
            <a:off x="2417064" y="5467288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007CE9B-7426-43AB-A5D8-C31BB708E3F9}"/>
              </a:ext>
            </a:extLst>
          </p:cNvPr>
          <p:cNvCxnSpPr/>
          <p:nvPr userDrawn="1"/>
        </p:nvCxnSpPr>
        <p:spPr>
          <a:xfrm>
            <a:off x="8153400" y="5479480"/>
            <a:ext cx="1621536" cy="1219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8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19,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3268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0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19,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0169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19,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3087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82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2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40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783"/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783"/>
            <a:fld id="{DEA662F0-EB18-4C95-8A2D-BC967F5ED9AE}" type="slidenum">
              <a:rPr lang="de-CH" smtClean="0">
                <a:solidFill>
                  <a:prstClr val="black">
                    <a:tint val="75000"/>
                  </a:prstClr>
                </a:solidFill>
              </a:rPr>
              <a:pPr defTabSz="685783"/>
              <a:t>‹#›</a:t>
            </a:fld>
            <a:endParaRPr lang="de-CH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9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42120D2-3948-4F8F-BE5D-E7E7D97880B2}" type="datetime4">
              <a:rPr lang="en-US" smtClean="0">
                <a:solidFill>
                  <a:prstClr val="white"/>
                </a:solidFill>
              </a:rPr>
              <a:pPr>
                <a:defRPr/>
              </a:pPr>
              <a:t>December 19, 2021</a:t>
            </a:fld>
            <a:endParaRPr lang="en-US" dirty="0" err="1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D72EBF8-7CF5-44B7-B2BF-E22DE4D0703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703BCF4-5C49-4A8D-B569-093B6FE2968C}"/>
              </a:ext>
            </a:extLst>
          </p:cNvPr>
          <p:cNvSpPr txBox="1"/>
          <p:nvPr/>
        </p:nvSpPr>
        <p:spPr>
          <a:xfrm>
            <a:off x="0" y="6396335"/>
            <a:ext cx="350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Very-Large-Scale Integration,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VLSI LAB</a:t>
            </a:r>
          </a:p>
          <a:p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Location</a:t>
            </a:r>
            <a:r>
              <a:rPr lang="zh-TW" altLang="en-US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：</a:t>
            </a:r>
            <a:r>
              <a:rPr lang="en-US" altLang="zh-TW" sz="1200" baseline="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ISP521</a:t>
            </a:r>
            <a:endParaRPr lang="zh-TW" altLang="en-US" sz="1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D2E1230-46FF-4F29-ABBA-6F09929333C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3483" y="0"/>
            <a:ext cx="698517" cy="66446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3C796F6-A798-4CDF-B3BA-FCFEFC9B7EAC}"/>
              </a:ext>
            </a:extLst>
          </p:cNvPr>
          <p:cNvSpPr txBox="1"/>
          <p:nvPr/>
        </p:nvSpPr>
        <p:spPr>
          <a:xfrm>
            <a:off x="11429807" y="664464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CCU EE</a:t>
            </a:r>
            <a:endParaRPr lang="zh-TW" altLang="en-US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03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83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4C5C5-21B1-4669-B080-A7702171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2/5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1BC07-2985-4447-851C-904FE1014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String</a:t>
            </a:r>
            <a:r>
              <a:rPr lang="zh-TW" altLang="en-US" dirty="0"/>
              <a:t>語法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630936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單引號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雙引號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char cha =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是字元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char str[10] =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“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abc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是字串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注意陣列大小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，避免輸入超過上限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630936" lvl="1" indent="-457200"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顯示字串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(“%s”, &amp;str);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可直接輸入整串，字串結尾處會被自動設成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‘\0’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73736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(“%s”, str);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可直接讀取整串，直到讀到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’\0’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才停止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613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5D7F-3C12-49B7-95F6-02995140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3/5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5E4CCF-4CD9-43C3-8C79-5999B5241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2348779"/>
            <a:ext cx="1068854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5D7F-3C12-49B7-95F6-02995140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4/5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5C7E3-0D38-4FCD-A13F-25883790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737566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String.h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函式庫</a:t>
            </a:r>
            <a:endParaRPr lang="en-US" altLang="zh-TW" sz="3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strlen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回傳字串長度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strcmp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(str1, str2);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比較兩字串，如果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相同回傳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不同則回傳非零值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strcpy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(str1, str2);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的內容複製到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(str1)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strcat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(str1, str2);  //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的內容接在字串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的後面並將結果存入字串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(str1)</a:t>
            </a:r>
          </a:p>
        </p:txBody>
      </p:sp>
    </p:spTree>
    <p:extLst>
      <p:ext uri="{BB962C8B-B14F-4D97-AF65-F5344CB8AC3E}">
        <p14:creationId xmlns:p14="http://schemas.microsoft.com/office/powerpoint/2010/main" val="68494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BB5D7F-3C12-49B7-95F6-02995140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5/5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4EE2A7B-76FC-4983-87B0-53D8DDECA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360" y="2250059"/>
            <a:ext cx="801560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7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_</a:t>
            </a: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字串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課堂作業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132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3A2E-9B36-468E-BA18-6F9609BC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1/2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DB9CE7-F254-463B-B6D0-BCA0F66A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76" y="2249424"/>
            <a:ext cx="10665848" cy="402336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請寫一系統，讓使用者能註冊和登入，註冊時，能將使用者的帳密存入資料庫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(sql.txt)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。登入時，能將使用者輸入與資料庫進行比對，判斷帳密是否正確。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的檔案需要保存，下次開啟程式時就不需重新註冊。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6980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5DCF1-4467-4C52-8A26-74255E4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 </a:t>
            </a:r>
            <a:r>
              <a:rPr lang="en-US" altLang="zh-TW" dirty="0"/>
              <a:t>– 1/2</a:t>
            </a:r>
            <a:r>
              <a:rPr lang="zh-TW" altLang="en-US" dirty="0"/>
              <a:t> </a:t>
            </a: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1059C8A3-11F4-463F-B7C0-D80E57C75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503" y="2176715"/>
            <a:ext cx="3784475" cy="206963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58552D3-6D84-4F2D-943A-54F05FFD2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03" y="4338233"/>
            <a:ext cx="4429743" cy="204816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6BF373-AA25-4F15-B0EA-37804A368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430" y="4446065"/>
            <a:ext cx="4658375" cy="21720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40F1A28-987A-4396-8BC2-A5D420031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952" y="1748133"/>
            <a:ext cx="4372585" cy="21148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AB7831-C15E-4FE3-8131-7C7A8E22E24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043"/>
          <a:stretch/>
        </p:blipFill>
        <p:spPr>
          <a:xfrm>
            <a:off x="9666725" y="869563"/>
            <a:ext cx="230002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1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73EE67-8B01-42FB-A884-D979A50D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F4D95-763C-4B16-AE2F-22FED74A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元元今天想要幫手機設定一個圖形鎖以防別人偷用，請幫元元設定一個圖形鎖，並且能夠做登入判斷。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請使用字串做比較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一個點不能畫過兩次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用數字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1~9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顯示出密碼鎖的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輸入密碼後，將畫過的路徑用數字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“1”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表示，其餘用數字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“0”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字串、字元在程式中是用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ASCII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方式儲存，調用時醒注意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Ex.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字元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“A”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65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字元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“1”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49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可參考附錄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ASCII table</a:t>
            </a:r>
            <a:endParaRPr lang="en-US" altLang="zh-TW" dirty="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07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0F8A9-1C03-4545-B226-A369D85B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課堂作業 </a:t>
            </a:r>
            <a:r>
              <a:rPr lang="en-US" altLang="zh-TW" dirty="0"/>
              <a:t>– 2/2</a:t>
            </a:r>
            <a:r>
              <a:rPr lang="zh-TW" altLang="en-US" dirty="0"/>
              <a:t>範例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63365DE9-6AD6-4B8B-AE3B-81271A4B3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847" y="2424580"/>
            <a:ext cx="9070767" cy="38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74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DF5D-B4FC-463A-94DF-6334885C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  <a:r>
              <a:rPr lang="en-US" altLang="zh-TW" dirty="0"/>
              <a:t>--ASCII table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2E396C-8FDE-4958-A7A0-3AD2839AC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588" y="2156970"/>
            <a:ext cx="7205842" cy="391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0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助教聯絡資訊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E64F50F1-C1B5-47E3-B7C1-CCCBA8261482}"/>
              </a:ext>
            </a:extLst>
          </p:cNvPr>
          <p:cNvSpPr txBox="1">
            <a:spLocks/>
          </p:cNvSpPr>
          <p:nvPr/>
        </p:nvSpPr>
        <p:spPr>
          <a:xfrm>
            <a:off x="1024128" y="2249424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姓名：林依榮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rachelozaki@gmail.com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姓名：張宇軒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yeushan@gmail.com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姓名：蔡承宏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msn0459789123@gmail.com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姓名：張誌恒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信箱：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jhihheng850101@gmail.com</a:t>
            </a: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66113" y="3243019"/>
            <a:ext cx="4206258" cy="1076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398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6398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5515062" y="4319917"/>
            <a:ext cx="35083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D26B1FF-8A66-4FF3-885B-FFA6465BE978}"/>
              </a:ext>
            </a:extLst>
          </p:cNvPr>
          <p:cNvSpPr/>
          <p:nvPr/>
        </p:nvSpPr>
        <p:spPr>
          <a:xfrm>
            <a:off x="10905787" y="6414117"/>
            <a:ext cx="1223411" cy="443883"/>
          </a:xfrm>
          <a:prstGeom prst="rect">
            <a:avLst/>
          </a:prstGeom>
          <a:solidFill>
            <a:srgbClr val="2E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603FCE2-F149-44D0-86A4-7702F71BE212}"/>
              </a:ext>
            </a:extLst>
          </p:cNvPr>
          <p:cNvSpPr txBox="1"/>
          <p:nvPr/>
        </p:nvSpPr>
        <p:spPr>
          <a:xfrm>
            <a:off x="10905788" y="64886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>
                <a:solidFill>
                  <a:srgbClr val="A47B38"/>
                </a:solidFill>
              </a:rPr>
              <a:t>2021.11.07</a:t>
            </a:r>
            <a:endParaRPr lang="zh-TW" altLang="en-US" b="1" i="1" dirty="0">
              <a:solidFill>
                <a:srgbClr val="A47B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16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上週重點複習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cs typeface="Calibri" panose="020F0502020204030204" pitchFamily="34" charset="0"/>
              </a:rPr>
              <a:t>_</a:t>
            </a:r>
            <a:r>
              <a:rPr lang="zh-TW" altLang="en-US" dirty="0">
                <a:cs typeface="Calibri" panose="020F0502020204030204" pitchFamily="34" charset="0"/>
              </a:rPr>
              <a:t>字串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課堂作業</a:t>
            </a:r>
            <a:endParaRPr lang="en-US" altLang="zh-TW" dirty="0"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075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上週重點複習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solidFill>
                  <a:srgbClr val="565247"/>
                </a:solidFill>
                <a:cs typeface="Calibri" panose="020F0502020204030204" pitchFamily="34" charset="0"/>
              </a:rPr>
              <a:t>_</a:t>
            </a: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字串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課堂作業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19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FF845-0A10-4734-9824-6EC46106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</a:t>
            </a:r>
            <a:r>
              <a:rPr lang="en-US" altLang="zh-TW" dirty="0"/>
              <a:t>–</a:t>
            </a:r>
            <a:r>
              <a:rPr lang="zh-TW" altLang="en-US" dirty="0"/>
              <a:t>二維陣列</a:t>
            </a:r>
            <a:r>
              <a:rPr lang="en-US" altLang="zh-TW" dirty="0"/>
              <a:t>– 1/3</a:t>
            </a:r>
            <a:r>
              <a:rPr lang="zh-TW" altLang="en-US" dirty="0"/>
              <a:t> 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479768D-7755-4EEF-A8FB-2CDBCAB2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array[3][4];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行所組成的二維陣列，如下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A1966B-A7BB-4F14-95EA-0EE26CF3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947" y="3429000"/>
            <a:ext cx="4751510" cy="313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0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D7CF0-BDB7-4C77-AEAE-CFF7F73A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</a:t>
            </a:r>
            <a:r>
              <a:rPr lang="en-US" altLang="zh-TW" dirty="0"/>
              <a:t>–</a:t>
            </a:r>
            <a:r>
              <a:rPr lang="zh-TW" altLang="en-US" dirty="0"/>
              <a:t>插入排序法 </a:t>
            </a:r>
            <a:r>
              <a:rPr lang="en-US" altLang="zh-TW" dirty="0"/>
              <a:t>– 2/3</a:t>
            </a:r>
            <a:r>
              <a:rPr lang="zh-TW" altLang="en-US" dirty="0"/>
              <a:t> 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4905225-A99B-43E0-936F-5FCBC155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36417"/>
            <a:ext cx="10120123" cy="4036367"/>
          </a:xfrm>
        </p:spPr>
        <p:txBody>
          <a:bodyPr>
            <a:normAutofit/>
          </a:bodyPr>
          <a:lstStyle/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從未排序數列取出一元素。</a:t>
            </a:r>
          </a:p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往前和已排序數列元素比較，直到遇到不大於自己的元素並插入此元素。</a:t>
            </a:r>
          </a:p>
          <a:p>
            <a:pPr lvl="0">
              <a:buClr>
                <a:srgbClr val="5FCBEF"/>
              </a:buClr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重複以上動作直到未排序數列全部處理完成。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C90CC7-0D2C-4A0F-AF26-38F22E35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621" y="3872867"/>
            <a:ext cx="4252503" cy="25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2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FD7CF0-BDB7-4C77-AEAE-CFF7F73A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上週重點複習</a:t>
            </a:r>
            <a:r>
              <a:rPr lang="en-US" altLang="zh-TW" dirty="0"/>
              <a:t>–</a:t>
            </a:r>
            <a:r>
              <a:rPr lang="zh-TW" altLang="en-US" dirty="0"/>
              <a:t>選擇排序法 </a:t>
            </a:r>
            <a:r>
              <a:rPr lang="en-US" altLang="zh-TW" dirty="0"/>
              <a:t>– 3/3</a:t>
            </a:r>
            <a:r>
              <a:rPr lang="zh-TW" altLang="en-US" dirty="0"/>
              <a:t> 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3A59253-834B-4F48-9430-41BA3A5D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r>
              <a:rPr lang="zh-TW" altLang="en-US" dirty="0"/>
              <a:t>選擇排序的原理是每次都在剩下的資料中找出最小的資料，將該資料丟到當前的正確位置。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3DB1A95-E11B-469E-ADCD-ADC8255C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29000"/>
            <a:ext cx="8389641" cy="26453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13322B-0513-43B4-869E-A113E3954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301" y="1818132"/>
            <a:ext cx="1231141" cy="456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5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chemeClr val="bg2"/>
                </a:solidFill>
                <a:cs typeface="Calibri" panose="020F0502020204030204" pitchFamily="34" charset="0"/>
              </a:rPr>
              <a:t>上週重點複習</a:t>
            </a:r>
            <a:endParaRPr lang="en-US" altLang="zh-TW" dirty="0">
              <a:solidFill>
                <a:schemeClr val="bg2"/>
              </a:solidFill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cs typeface="Calibri" panose="020F0502020204030204" pitchFamily="34" charset="0"/>
              </a:rPr>
              <a:t>_</a:t>
            </a:r>
            <a:r>
              <a:rPr lang="zh-TW" altLang="en-US" dirty="0">
                <a:cs typeface="Calibri" panose="020F0502020204030204" pitchFamily="34" charset="0"/>
              </a:rPr>
              <a:t>字串</a:t>
            </a:r>
            <a:endParaRPr lang="en-US" altLang="zh-TW" dirty="0"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TW" altLang="en-US" dirty="0">
                <a:solidFill>
                  <a:srgbClr val="565247"/>
                </a:solidFill>
                <a:cs typeface="Calibri" panose="020F0502020204030204" pitchFamily="34" charset="0"/>
              </a:rPr>
              <a:t>課堂作業</a:t>
            </a:r>
            <a:endParaRPr lang="en-US" altLang="zh-TW" dirty="0">
              <a:solidFill>
                <a:srgbClr val="565247"/>
              </a:solidFill>
              <a:cs typeface="Calibri" panose="020F050202020403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71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二維陣列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zh-TW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字串 </a:t>
            </a:r>
            <a:r>
              <a:rPr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– 1/5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55350C3-DC3A-4060-8440-C6393F2C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87301"/>
            <a:ext cx="8654518" cy="401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02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要素">
  <a:themeElements>
    <a:clrScheme name="要素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要素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要素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652</Words>
  <Application>Microsoft Office PowerPoint</Application>
  <PresentationFormat>寬螢幕</PresentationFormat>
  <Paragraphs>79</Paragraphs>
  <Slides>20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4" baseType="lpstr">
      <vt:lpstr>等线</vt:lpstr>
      <vt:lpstr>微软雅黑</vt:lpstr>
      <vt:lpstr>微軟正黑體</vt:lpstr>
      <vt:lpstr>新細明體</vt:lpstr>
      <vt:lpstr>標楷體</vt:lpstr>
      <vt:lpstr>Arial</vt:lpstr>
      <vt:lpstr>Arial Black</vt:lpstr>
      <vt:lpstr>Calibri</vt:lpstr>
      <vt:lpstr>Times New Roman</vt:lpstr>
      <vt:lpstr>Tw Cen MT</vt:lpstr>
      <vt:lpstr>Tw Cen MT Condensed</vt:lpstr>
      <vt:lpstr>Wingdings</vt:lpstr>
      <vt:lpstr>Wingdings 3</vt:lpstr>
      <vt:lpstr>1_要素</vt:lpstr>
      <vt:lpstr>PowerPoint 簡報</vt:lpstr>
      <vt:lpstr>助教聯絡資訊</vt:lpstr>
      <vt:lpstr>Outline</vt:lpstr>
      <vt:lpstr>Outline</vt:lpstr>
      <vt:lpstr>上週重點複習–二維陣列– 1/3 </vt:lpstr>
      <vt:lpstr>上週重點複習–插入排序法 – 2/3 </vt:lpstr>
      <vt:lpstr>上週重點複習–選擇排序法 – 3/3 </vt:lpstr>
      <vt:lpstr>Outline</vt:lpstr>
      <vt:lpstr>二維陣列_字串 – 1/5</vt:lpstr>
      <vt:lpstr>二維陣列_字串 – 2/5</vt:lpstr>
      <vt:lpstr>二維陣列_字串 – 3/5</vt:lpstr>
      <vt:lpstr>二維陣列_字串 – 4/5</vt:lpstr>
      <vt:lpstr>二維陣列_字串 – 5/5</vt:lpstr>
      <vt:lpstr>Outline</vt:lpstr>
      <vt:lpstr>課堂作業 – 1/2</vt:lpstr>
      <vt:lpstr>範例 – 1/2 </vt:lpstr>
      <vt:lpstr>課堂作業 – 2/2</vt:lpstr>
      <vt:lpstr>課堂作業 – 2/2範例</vt:lpstr>
      <vt:lpstr>附錄--ASCII table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dsp521</dc:creator>
  <cp:lastModifiedBy>dsp521</cp:lastModifiedBy>
  <cp:revision>117</cp:revision>
  <dcterms:created xsi:type="dcterms:W3CDTF">2021-09-06T07:31:26Z</dcterms:created>
  <dcterms:modified xsi:type="dcterms:W3CDTF">2021-12-19T10:56:36Z</dcterms:modified>
</cp:coreProperties>
</file>