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31"/>
  </p:notesMasterIdLst>
  <p:handoutMasterIdLst>
    <p:handoutMasterId r:id="rId32"/>
  </p:handoutMasterIdLst>
  <p:sldIdLst>
    <p:sldId id="279" r:id="rId4"/>
    <p:sldId id="370" r:id="rId5"/>
    <p:sldId id="258" r:id="rId6"/>
    <p:sldId id="261" r:id="rId7"/>
    <p:sldId id="259" r:id="rId8"/>
    <p:sldId id="358" r:id="rId9"/>
    <p:sldId id="262" r:id="rId10"/>
    <p:sldId id="257" r:id="rId11"/>
    <p:sldId id="263" r:id="rId12"/>
    <p:sldId id="272" r:id="rId13"/>
    <p:sldId id="360" r:id="rId14"/>
    <p:sldId id="362" r:id="rId15"/>
    <p:sldId id="363" r:id="rId16"/>
    <p:sldId id="342" r:id="rId17"/>
    <p:sldId id="364" r:id="rId18"/>
    <p:sldId id="365" r:id="rId19"/>
    <p:sldId id="273" r:id="rId20"/>
    <p:sldId id="347" r:id="rId21"/>
    <p:sldId id="366" r:id="rId22"/>
    <p:sldId id="359" r:id="rId23"/>
    <p:sldId id="277" r:id="rId24"/>
    <p:sldId id="343" r:id="rId25"/>
    <p:sldId id="369" r:id="rId26"/>
    <p:sldId id="294" r:id="rId27"/>
    <p:sldId id="338" r:id="rId28"/>
    <p:sldId id="341" r:id="rId29"/>
    <p:sldId id="31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3,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3,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3,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3,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3,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</a:rPr>
              <a:t>條件式</a:t>
            </a:r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56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37B2A-F3FD-411A-A770-312167BA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TW" altLang="en-US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cap="none" dirty="0"/>
          </a:p>
        </p:txBody>
      </p:sp>
      <p:pic>
        <p:nvPicPr>
          <p:cNvPr id="26" name="內容版面配置區 25">
            <a:extLst>
              <a:ext uri="{FF2B5EF4-FFF2-40B4-BE49-F238E27FC236}">
                <a16:creationId xmlns:a16="http://schemas.microsoft.com/office/drawing/2014/main" id="{60DF1D79-6827-4245-9CAB-708DE20FF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75441"/>
            <a:ext cx="5229202" cy="39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1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37B2A-F3FD-411A-A770-312167BA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TW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1FBBC9ED-9287-469F-9FC8-7D4EF50A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6" y="2153885"/>
            <a:ext cx="5667612" cy="4003634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B8C35DCF-E8EA-4875-92FC-5A1F684B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15" y="719102"/>
            <a:ext cx="4653349" cy="3389249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888BE18-B92D-4F29-A6BC-6D75480B9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86" y="4242237"/>
            <a:ext cx="3888000" cy="111319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736BB5C8-FCF0-48C7-B3C1-A5B4088E7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586" y="5556460"/>
            <a:ext cx="3888000" cy="10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37B2A-F3FD-411A-A770-312167BA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TW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033AF38-4159-43D2-8D18-94793CDB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5127180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1A4EB-985F-4AAB-B1A1-79A4A04B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TW" altLang="en-US" sz="5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sz="5800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DA7778CE-25B2-4A1A-8E8D-AACAEEF3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5" y="1909479"/>
            <a:ext cx="5757978" cy="4446756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C2A85865-DA4E-46C5-B6E7-6369DECA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28" y="509714"/>
            <a:ext cx="4238625" cy="3704625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97A3B857-B544-4404-8D34-C8FBD5CD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328" y="4278051"/>
            <a:ext cx="4238625" cy="114300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E401B413-E043-4FA0-A24B-DB624F685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28" y="5556483"/>
            <a:ext cx="4238625" cy="11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37B2A-F3FD-411A-A770-312167BA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If-else-if </a:t>
            </a:r>
            <a:r>
              <a:rPr lang="zh-TW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033AF38-4159-43D2-8D18-94793CDB6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4" y="2231149"/>
            <a:ext cx="5127180" cy="35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1A4EB-985F-4AAB-B1A1-79A4A04B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if-else-if </a:t>
            </a:r>
            <a:r>
              <a:rPr lang="zh-TW" altLang="en-US" sz="5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sz="5800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DA7778CE-25B2-4A1A-8E8D-AACAEEF3D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41" y="1900771"/>
            <a:ext cx="3188938" cy="44467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D61D768-3E94-4F27-AF30-4095736A9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0"/>
          <a:stretch/>
        </p:blipFill>
        <p:spPr>
          <a:xfrm>
            <a:off x="6272212" y="1313188"/>
            <a:ext cx="4324350" cy="12763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390504-E346-4C06-B49D-8E6F602E8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2777283"/>
            <a:ext cx="4343400" cy="1171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2D030E4-8844-480D-9497-8C6AE442DE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65"/>
          <a:stretch/>
        </p:blipFill>
        <p:spPr>
          <a:xfrm>
            <a:off x="6272213" y="4136603"/>
            <a:ext cx="4324350" cy="1219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FE0F83-C5D7-40C1-9943-EDC9587759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169" r="7158" b="7246"/>
          <a:stretch/>
        </p:blipFill>
        <p:spPr>
          <a:xfrm>
            <a:off x="6124574" y="5543549"/>
            <a:ext cx="447198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7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40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559B8-603D-4A13-95F2-261A0F5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/>
              <a:t>Multiple-Alternative Decision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232F4B7-EDA5-4018-AE13-E2D5309F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591" y="2084832"/>
            <a:ext cx="54022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559B8-603D-4A13-95F2-261A0F5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/>
              <a:t>Multiple-Alternative Decision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6BF6342-5B7A-4683-8ACF-5755CA0B6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925" y="2084832"/>
            <a:ext cx="4206217" cy="4022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0B019A-C822-42E0-A34A-4E416F37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75" y="2084832"/>
            <a:ext cx="4185970" cy="11525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1B31CC-0349-4B36-A5F0-D47138BB6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45" y="3631348"/>
            <a:ext cx="4191000" cy="12014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A46F4A-E6CC-4289-BA7F-8DBEECBE1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582" y="5226822"/>
            <a:ext cx="4200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7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助教聯絡資訊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64F50F1-C1B5-47E3-B7C1-CCCBA8261482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姓名：林依榮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rachelozaki@gmail.com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姓名：張宇軒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yeushan@gmail.com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姓名：蔡承宏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msn0459789123@gmail.com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姓名：張誌恒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jhihheng850101@gmail.com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4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請使用</a:t>
            </a:r>
            <a:r>
              <a:rPr lang="en-US" altLang="zh-TW" dirty="0"/>
              <a:t>C</a:t>
            </a:r>
            <a:r>
              <a:rPr lang="zh-TW" altLang="en-US" dirty="0"/>
              <a:t>語言設計簡易的</a:t>
            </a:r>
            <a:r>
              <a:rPr lang="en-US" altLang="zh-TW" dirty="0"/>
              <a:t>ALU</a:t>
            </a:r>
            <a:r>
              <a:rPr lang="zh-TW" altLang="en-US" dirty="0"/>
              <a:t>，輸入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兩個數字，再輸入執行的運算單元，結果會根據輸入不同的運算單元來執行，規則如下：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計算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B</a:t>
            </a:r>
            <a:r>
              <a:rPr lang="zh-TW" altLang="en-US" dirty="0"/>
              <a:t>次方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計算</a:t>
            </a:r>
            <a:r>
              <a:rPr lang="en-US" altLang="zh-TW" dirty="0"/>
              <a:t>A</a:t>
            </a:r>
            <a:r>
              <a:rPr lang="zh-TW" altLang="en-US" dirty="0"/>
              <a:t>的平方根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計算</a:t>
            </a:r>
            <a:r>
              <a:rPr lang="en-US" altLang="zh-TW" dirty="0"/>
              <a:t>A</a:t>
            </a:r>
            <a:r>
              <a:rPr lang="zh-TW" altLang="en-US" dirty="0"/>
              <a:t>是單數還雙數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計算</a:t>
            </a:r>
            <a:r>
              <a:rPr lang="en-US" altLang="zh-TW" dirty="0"/>
              <a:t>B</a:t>
            </a:r>
            <a:r>
              <a:rPr lang="zh-TW" altLang="en-US" dirty="0"/>
              <a:t>是單數還雙數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其餘的輸出無效的</a:t>
            </a:r>
            <a:r>
              <a:rPr lang="en-US" altLang="zh-TW" dirty="0"/>
              <a:t>Operation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	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FE2E5A-9AE2-412A-A251-5F61DE9D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742" b="34438"/>
          <a:stretch/>
        </p:blipFill>
        <p:spPr>
          <a:xfrm>
            <a:off x="6400102" y="3227665"/>
            <a:ext cx="1896121" cy="6887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97DCCA-0401-409B-B465-6218EE640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42" b="35386"/>
          <a:stretch/>
        </p:blipFill>
        <p:spPr>
          <a:xfrm>
            <a:off x="6400100" y="3971169"/>
            <a:ext cx="1896121" cy="6887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42D8C5-4010-42CA-B2A8-CA81FD405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279"/>
          <a:stretch/>
        </p:blipFill>
        <p:spPr>
          <a:xfrm>
            <a:off x="6400100" y="4714673"/>
            <a:ext cx="1896121" cy="7519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210531-7F37-44B9-92FB-0DB34CDB5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742" b="33945"/>
          <a:stretch/>
        </p:blipFill>
        <p:spPr>
          <a:xfrm>
            <a:off x="8516590" y="4714673"/>
            <a:ext cx="1896122" cy="7519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4E2FA1-4029-4F61-A2FA-B06FBC7D4A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379"/>
          <a:stretch/>
        </p:blipFill>
        <p:spPr>
          <a:xfrm>
            <a:off x="8516591" y="3227665"/>
            <a:ext cx="1794864" cy="6887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43852B-DAD4-42A6-9FE3-A7DBD9766F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9474"/>
          <a:stretch/>
        </p:blipFill>
        <p:spPr>
          <a:xfrm>
            <a:off x="8516590" y="3971170"/>
            <a:ext cx="1794865" cy="6887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3A2151C-AB0D-42D9-A7B5-E4D57ED4C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0753" y="5526853"/>
            <a:ext cx="213389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B6E09C0-A9BB-40C6-9095-C838045A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某企業頒發年終獎金之條件如下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利潤≤</a:t>
            </a:r>
            <a:r>
              <a:rPr lang="en-US" altLang="zh-TW" dirty="0"/>
              <a:t>10</a:t>
            </a:r>
            <a:r>
              <a:rPr lang="zh-TW" altLang="en-US" dirty="0"/>
              <a:t>萬時，獎金按利潤之</a:t>
            </a:r>
            <a:r>
              <a:rPr lang="en-US" altLang="zh-TW" dirty="0"/>
              <a:t>10%</a:t>
            </a:r>
            <a:r>
              <a:rPr lang="zh-TW" altLang="en-US" dirty="0"/>
              <a:t>計算</a:t>
            </a:r>
            <a:endParaRPr lang="en-US" altLang="zh-TW" dirty="0"/>
          </a:p>
          <a:p>
            <a:pPr lvl="1"/>
            <a:r>
              <a:rPr lang="en-US" altLang="zh-TW" dirty="0"/>
              <a:t>10</a:t>
            </a:r>
            <a:r>
              <a:rPr lang="zh-TW" altLang="en-US" dirty="0"/>
              <a:t>萬</a:t>
            </a:r>
            <a:r>
              <a:rPr lang="en-US" altLang="zh-TW" dirty="0"/>
              <a:t>&lt;</a:t>
            </a:r>
            <a:r>
              <a:rPr lang="zh-TW" altLang="en-US" dirty="0"/>
              <a:t>利潤≤ </a:t>
            </a:r>
            <a:r>
              <a:rPr lang="en-US" altLang="zh-TW" dirty="0"/>
              <a:t>20</a:t>
            </a:r>
            <a:r>
              <a:rPr lang="zh-TW" altLang="en-US" dirty="0"/>
              <a:t>萬：低於</a:t>
            </a:r>
            <a:r>
              <a:rPr lang="en-US" altLang="zh-TW" dirty="0"/>
              <a:t>10</a:t>
            </a:r>
            <a:r>
              <a:rPr lang="zh-TW" altLang="en-US" dirty="0"/>
              <a:t>萬部份按上面區間計算；高於</a:t>
            </a:r>
            <a:r>
              <a:rPr lang="en-US" altLang="zh-TW" dirty="0"/>
              <a:t>10</a:t>
            </a:r>
            <a:r>
              <a:rPr lang="zh-TW" altLang="en-US" dirty="0"/>
              <a:t>萬的部分按</a:t>
            </a:r>
            <a:r>
              <a:rPr lang="en-US" altLang="zh-TW" dirty="0"/>
              <a:t>7.5%</a:t>
            </a:r>
            <a:r>
              <a:rPr lang="zh-TW" altLang="en-US" dirty="0"/>
              <a:t>計算</a:t>
            </a:r>
            <a:endParaRPr lang="en-US" altLang="zh-TW" dirty="0"/>
          </a:p>
          <a:p>
            <a:pPr lvl="1"/>
            <a:r>
              <a:rPr lang="en-US" altLang="zh-TW" dirty="0"/>
              <a:t>20</a:t>
            </a:r>
            <a:r>
              <a:rPr lang="zh-TW" altLang="en-US" dirty="0"/>
              <a:t>萬</a:t>
            </a:r>
            <a:r>
              <a:rPr lang="en-US" altLang="zh-TW" dirty="0"/>
              <a:t>&lt;</a:t>
            </a:r>
            <a:r>
              <a:rPr lang="zh-TW" altLang="en-US" dirty="0"/>
              <a:t>利潤≤ </a:t>
            </a:r>
            <a:r>
              <a:rPr lang="en-US" altLang="zh-TW" dirty="0"/>
              <a:t>40</a:t>
            </a:r>
            <a:r>
              <a:rPr lang="zh-TW" altLang="en-US" dirty="0"/>
              <a:t>萬：低於</a:t>
            </a:r>
            <a:r>
              <a:rPr lang="en-US" altLang="zh-TW" dirty="0"/>
              <a:t>20</a:t>
            </a:r>
            <a:r>
              <a:rPr lang="zh-TW" altLang="en-US" dirty="0"/>
              <a:t>萬部份按上面區間計算；高於</a:t>
            </a:r>
            <a:r>
              <a:rPr lang="en-US" altLang="zh-TW" dirty="0"/>
              <a:t>20</a:t>
            </a:r>
            <a:r>
              <a:rPr lang="zh-TW" altLang="en-US" dirty="0"/>
              <a:t>萬的部分按</a:t>
            </a:r>
            <a:r>
              <a:rPr lang="en-US" altLang="zh-TW" dirty="0"/>
              <a:t>5%</a:t>
            </a:r>
            <a:r>
              <a:rPr lang="zh-TW" altLang="en-US" dirty="0"/>
              <a:t>另外計算</a:t>
            </a:r>
            <a:endParaRPr lang="en-US" altLang="zh-TW" dirty="0"/>
          </a:p>
          <a:p>
            <a:pPr lvl="1"/>
            <a:r>
              <a:rPr lang="en-US" altLang="zh-TW" dirty="0"/>
              <a:t>40</a:t>
            </a:r>
            <a:r>
              <a:rPr lang="zh-TW" altLang="en-US" dirty="0"/>
              <a:t>萬</a:t>
            </a:r>
            <a:r>
              <a:rPr lang="en-US" altLang="zh-TW" dirty="0"/>
              <a:t>&lt;</a:t>
            </a:r>
            <a:r>
              <a:rPr lang="zh-TW" altLang="en-US" dirty="0"/>
              <a:t>利潤≤ </a:t>
            </a:r>
            <a:r>
              <a:rPr lang="en-US" altLang="zh-TW" dirty="0"/>
              <a:t>60</a:t>
            </a:r>
            <a:r>
              <a:rPr lang="zh-TW" altLang="en-US" dirty="0"/>
              <a:t>萬：低於</a:t>
            </a:r>
            <a:r>
              <a:rPr lang="en-US" altLang="zh-TW" dirty="0"/>
              <a:t>40</a:t>
            </a:r>
            <a:r>
              <a:rPr lang="zh-TW" altLang="en-US" dirty="0"/>
              <a:t>萬部份按上面區間計算；高於</a:t>
            </a:r>
            <a:r>
              <a:rPr lang="en-US" altLang="zh-TW" dirty="0"/>
              <a:t>40</a:t>
            </a:r>
            <a:r>
              <a:rPr lang="zh-TW" altLang="en-US" dirty="0"/>
              <a:t>萬的部分按</a:t>
            </a:r>
            <a:r>
              <a:rPr lang="en-US" altLang="zh-TW" dirty="0"/>
              <a:t>3%</a:t>
            </a:r>
            <a:r>
              <a:rPr lang="zh-TW" altLang="en-US" dirty="0"/>
              <a:t>另外計算</a:t>
            </a:r>
            <a:endParaRPr lang="en-US" altLang="zh-TW" dirty="0"/>
          </a:p>
          <a:p>
            <a:pPr lvl="1"/>
            <a:r>
              <a:rPr lang="en-US" altLang="zh-TW" dirty="0"/>
              <a:t>60</a:t>
            </a:r>
            <a:r>
              <a:rPr lang="zh-TW" altLang="en-US" dirty="0"/>
              <a:t>萬</a:t>
            </a:r>
            <a:r>
              <a:rPr lang="en-US" altLang="zh-TW" dirty="0"/>
              <a:t>&lt;</a:t>
            </a:r>
            <a:r>
              <a:rPr lang="zh-TW" altLang="en-US" dirty="0"/>
              <a:t>利潤≤ </a:t>
            </a:r>
            <a:r>
              <a:rPr lang="en-US" altLang="zh-TW" dirty="0"/>
              <a:t>100</a:t>
            </a:r>
            <a:r>
              <a:rPr lang="zh-TW" altLang="en-US" dirty="0"/>
              <a:t>萬：低於</a:t>
            </a:r>
            <a:r>
              <a:rPr lang="en-US" altLang="zh-TW" dirty="0"/>
              <a:t>60</a:t>
            </a:r>
            <a:r>
              <a:rPr lang="zh-TW" altLang="en-US" dirty="0"/>
              <a:t>萬部份按上面區間計算；高於</a:t>
            </a:r>
            <a:r>
              <a:rPr lang="en-US" altLang="zh-TW" dirty="0"/>
              <a:t>60</a:t>
            </a:r>
            <a:r>
              <a:rPr lang="zh-TW" altLang="en-US" dirty="0"/>
              <a:t>萬的部分按</a:t>
            </a:r>
            <a:r>
              <a:rPr lang="en-US" altLang="zh-TW" dirty="0"/>
              <a:t>1.5%</a:t>
            </a:r>
            <a:r>
              <a:rPr lang="zh-TW" altLang="en-US" dirty="0"/>
              <a:t>另外計算</a:t>
            </a:r>
            <a:endParaRPr lang="en-US" altLang="zh-TW" dirty="0"/>
          </a:p>
          <a:p>
            <a:pPr lvl="1"/>
            <a:r>
              <a:rPr lang="zh-TW" altLang="en-US" dirty="0"/>
              <a:t>高於</a:t>
            </a:r>
            <a:r>
              <a:rPr lang="en-US" altLang="zh-TW" dirty="0"/>
              <a:t>100</a:t>
            </a:r>
            <a:r>
              <a:rPr lang="zh-TW" altLang="en-US" dirty="0"/>
              <a:t>萬的部分按</a:t>
            </a:r>
            <a:r>
              <a:rPr lang="en-US" altLang="zh-TW" dirty="0"/>
              <a:t>1%</a:t>
            </a:r>
            <a:r>
              <a:rPr lang="zh-TW" altLang="en-US" dirty="0"/>
              <a:t>另外計算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假設當月利潤為</a:t>
            </a:r>
            <a:r>
              <a:rPr lang="en-US" altLang="zh-TW" dirty="0"/>
              <a:t>30</a:t>
            </a:r>
            <a:r>
              <a:rPr lang="zh-TW" altLang="en-US" dirty="0"/>
              <a:t>萬時，可得獎金為：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en-US" altLang="zh-TW" sz="2000" dirty="0"/>
              <a:t>(300000-200000)</a:t>
            </a:r>
            <a:r>
              <a:rPr lang="zh-TW" altLang="en-US" sz="2000" dirty="0"/>
              <a:t>*</a:t>
            </a:r>
            <a:r>
              <a:rPr lang="en-US" altLang="zh-TW" sz="2000" dirty="0"/>
              <a:t>0.05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/>
              <a:t>(200000-100000)</a:t>
            </a:r>
            <a:r>
              <a:rPr lang="zh-TW" altLang="en-US" sz="2000" dirty="0"/>
              <a:t>*</a:t>
            </a:r>
            <a:r>
              <a:rPr lang="en-US" altLang="zh-TW" sz="2000" dirty="0"/>
              <a:t>0.075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/>
              <a:t>(100000</a:t>
            </a:r>
            <a:r>
              <a:rPr lang="zh-TW" altLang="en-US" sz="2000" dirty="0"/>
              <a:t>*</a:t>
            </a:r>
            <a:r>
              <a:rPr lang="en-US" altLang="zh-TW" sz="2000" dirty="0"/>
              <a:t>0.1)</a:t>
            </a:r>
            <a:r>
              <a:rPr lang="zh-TW" altLang="en-US" sz="2000" dirty="0"/>
              <a:t>  </a:t>
            </a:r>
            <a:r>
              <a:rPr lang="en-US" altLang="zh-TW" sz="2000" dirty="0"/>
              <a:t>=</a:t>
            </a:r>
            <a:r>
              <a:rPr lang="zh-TW" altLang="en-US" sz="2000" dirty="0"/>
              <a:t>  </a:t>
            </a:r>
            <a:r>
              <a:rPr lang="en-US" altLang="zh-TW" sz="2000" dirty="0"/>
              <a:t>22500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E79A22E4-4308-42C6-8546-0F23726CF1AA}"/>
              </a:ext>
            </a:extLst>
          </p:cNvPr>
          <p:cNvSpPr/>
          <p:nvPr/>
        </p:nvSpPr>
        <p:spPr>
          <a:xfrm>
            <a:off x="1468073" y="5545123"/>
            <a:ext cx="2416030" cy="3439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FFE2D633-9004-4D7D-AAF3-1D6E41132269}"/>
              </a:ext>
            </a:extLst>
          </p:cNvPr>
          <p:cNvSpPr/>
          <p:nvPr/>
        </p:nvSpPr>
        <p:spPr>
          <a:xfrm>
            <a:off x="4128780" y="5546521"/>
            <a:ext cx="2506911" cy="3439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B8FF71E4-7D85-41FC-AB49-D9BC3B5EB4CE}"/>
              </a:ext>
            </a:extLst>
          </p:cNvPr>
          <p:cNvSpPr/>
          <p:nvPr/>
        </p:nvSpPr>
        <p:spPr>
          <a:xfrm>
            <a:off x="6880368" y="5539530"/>
            <a:ext cx="1427531" cy="3439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D11C183-7747-4822-8AF0-19A8A9AB1202}"/>
              </a:ext>
            </a:extLst>
          </p:cNvPr>
          <p:cNvCxnSpPr>
            <a:stCxn id="6" idx="0"/>
          </p:cNvCxnSpPr>
          <p:nvPr/>
        </p:nvCxnSpPr>
        <p:spPr>
          <a:xfrm flipV="1">
            <a:off x="2676088" y="3573710"/>
            <a:ext cx="4689446" cy="1971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9A79FB0-A077-4EDE-91B1-D168CBAEA026}"/>
              </a:ext>
            </a:extLst>
          </p:cNvPr>
          <p:cNvCxnSpPr>
            <a:stCxn id="7" idx="0"/>
          </p:cNvCxnSpPr>
          <p:nvPr/>
        </p:nvCxnSpPr>
        <p:spPr>
          <a:xfrm flipV="1">
            <a:off x="5382236" y="3288484"/>
            <a:ext cx="3170340" cy="2258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4077416-9DD0-4C5D-9203-890CC4B1335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228051" y="2927758"/>
            <a:ext cx="3366083" cy="2611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9B38F-F081-46C4-BC75-17593445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E37F0-D445-449B-86B2-5E7A4741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Tips: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/>
              <a:t>先設定好最低利潤：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/>
              <a:t>條件敘述再做高於的利潤之計算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8608F43-930B-4A6D-936F-95B3B04B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42770"/>
            <a:ext cx="5657578" cy="125588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D6128FC-0EA3-4DB3-8CC1-5323574BF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86" y="1335024"/>
            <a:ext cx="4521450" cy="52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5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sz="1999" dirty="0">
                <a:latin typeface="Times New Roman" panose="02020603050405020304" pitchFamily="18" charset="0"/>
              </a:rPr>
              <a:t>上傳作業時，請把整個專案檔進行</a:t>
            </a:r>
            <a:r>
              <a:rPr lang="zh-TW" altLang="en-US" sz="1999" dirty="0">
                <a:solidFill>
                  <a:srgbClr val="FF0000"/>
                </a:solidFill>
                <a:latin typeface="Times New Roman" panose="02020603050405020304" pitchFamily="18" charset="0"/>
              </a:rPr>
              <a:t>壓縮</a:t>
            </a:r>
            <a:r>
              <a:rPr lang="zh-TW" altLang="en-US" sz="1999" dirty="0">
                <a:latin typeface="Times New Roman" panose="02020603050405020304" pitchFamily="18" charset="0"/>
              </a:rPr>
              <a:t>，並上傳到</a:t>
            </a:r>
            <a:r>
              <a:rPr lang="en-US" altLang="zh-TW" sz="1999" dirty="0">
                <a:latin typeface="Times New Roman" panose="02020603050405020304" pitchFamily="18" charset="0"/>
              </a:rPr>
              <a:t>ecourse2</a:t>
            </a:r>
            <a:r>
              <a:rPr lang="zh-TW" altLang="en-US" sz="1999" dirty="0">
                <a:latin typeface="Times New Roman" panose="02020603050405020304" pitchFamily="18" charset="0"/>
              </a:rPr>
              <a:t>。</a:t>
            </a:r>
            <a:endParaRPr lang="en-US" altLang="zh-TW" sz="1999" dirty="0">
              <a:latin typeface="Times New Roman" panose="02020603050405020304" pitchFamily="18" charset="0"/>
            </a:endParaRPr>
          </a:p>
          <a:p>
            <a:r>
              <a:rPr lang="zh-TW" altLang="en-US" sz="1999" dirty="0">
                <a:latin typeface="Times New Roman" panose="02020603050405020304" pitchFamily="18" charset="0"/>
              </a:rPr>
              <a:t>注意事項</a:t>
            </a:r>
            <a:r>
              <a:rPr lang="en-US" altLang="zh-TW" sz="1999" dirty="0"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999" dirty="0">
                <a:latin typeface="Times New Roman" panose="02020603050405020304" pitchFamily="18" charset="0"/>
              </a:rPr>
              <a:t>請在當天離開前繳交。</a:t>
            </a:r>
            <a:endParaRPr lang="en-US" altLang="zh-TW" sz="1999" dirty="0">
              <a:latin typeface="Times New Roman" panose="02020603050405020304" pitchFamily="18" charset="0"/>
            </a:endParaRPr>
          </a:p>
          <a:p>
            <a:pPr lvl="1"/>
            <a:r>
              <a:rPr lang="zh-TW" altLang="en-US" sz="1999" dirty="0">
                <a:latin typeface="Times New Roman" panose="02020603050405020304" pitchFamily="18" charset="0"/>
              </a:rPr>
              <a:t>請上傳完整的壓縮檔案。</a:t>
            </a:r>
            <a:endParaRPr lang="en-US" altLang="zh-TW" sz="1999" dirty="0">
              <a:latin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D660FF6-5A21-4049-BE21-449FD6D6514A}"/>
              </a:ext>
            </a:extLst>
          </p:cNvPr>
          <p:cNvGrpSpPr/>
          <p:nvPr/>
        </p:nvGrpSpPr>
        <p:grpSpPr>
          <a:xfrm>
            <a:off x="5078706" y="585217"/>
            <a:ext cx="2314575" cy="1030102"/>
            <a:chOff x="1600753" y="1239219"/>
            <a:chExt cx="1736467" cy="77281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53" y="1239219"/>
              <a:ext cx="1736467" cy="73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2086957" y="1744452"/>
              <a:ext cx="70229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2789252" y="1276001"/>
              <a:ext cx="547968" cy="7360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99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7721A6F7-18BB-48E0-98E0-21D39482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3166986"/>
            <a:ext cx="4754145" cy="34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67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23" y="1765847"/>
            <a:ext cx="10224811" cy="451110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5472123" y="5156659"/>
            <a:ext cx="767848" cy="47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</p:spTree>
    <p:extLst>
      <p:ext uri="{BB962C8B-B14F-4D97-AF65-F5344CB8AC3E}">
        <p14:creationId xmlns:p14="http://schemas.microsoft.com/office/powerpoint/2010/main" val="24395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2" y="1690688"/>
            <a:ext cx="10614957" cy="43796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728862" y="3764933"/>
            <a:ext cx="623877" cy="2399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  <p:sp>
        <p:nvSpPr>
          <p:cNvPr id="7" name="橢圓 6"/>
          <p:cNvSpPr/>
          <p:nvPr/>
        </p:nvSpPr>
        <p:spPr>
          <a:xfrm>
            <a:off x="1774553" y="4484792"/>
            <a:ext cx="1537996" cy="28794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</p:spTree>
    <p:extLst>
      <p:ext uri="{BB962C8B-B14F-4D97-AF65-F5344CB8AC3E}">
        <p14:creationId xmlns:p14="http://schemas.microsoft.com/office/powerpoint/2010/main" val="1685648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  <a:cs typeface="Calibri" panose="020F0502020204030204" pitchFamily="34" charset="0"/>
              </a:rPr>
              <a:t>函式庫： 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#include&lt;</a:t>
            </a:r>
            <a:r>
              <a:rPr lang="zh-TW" altLang="en-US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函式庫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&gt;</a:t>
            </a: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#include&lt;</a:t>
            </a:r>
            <a:r>
              <a:rPr lang="en-US" altLang="zh-TW" dirty="0" err="1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stdio.h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&gt;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：包含</a:t>
            </a:r>
            <a:r>
              <a:rPr lang="en-US" altLang="zh-TW" dirty="0" err="1">
                <a:latin typeface="+mn-ea"/>
                <a:cs typeface="Calibri" panose="020F0502020204030204" pitchFamily="34" charset="0"/>
              </a:rPr>
              <a:t>printf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(), </a:t>
            </a:r>
            <a:r>
              <a:rPr lang="en-US" altLang="zh-TW" dirty="0" err="1">
                <a:latin typeface="+mn-ea"/>
                <a:cs typeface="Calibri" panose="020F0502020204030204" pitchFamily="34" charset="0"/>
              </a:rPr>
              <a:t>scanf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() …</a:t>
            </a: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#include &lt;</a:t>
            </a:r>
            <a:r>
              <a:rPr lang="en-US" altLang="zh-TW" dirty="0" err="1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stdlib.h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&gt;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：包含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system(), rand(), </a:t>
            </a:r>
            <a:r>
              <a:rPr lang="en-US" altLang="zh-TW" dirty="0" err="1">
                <a:latin typeface="+mn-ea"/>
                <a:cs typeface="Calibri" panose="020F0502020204030204" pitchFamily="34" charset="0"/>
              </a:rPr>
              <a:t>srand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() …</a:t>
            </a: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#include &lt;</a:t>
            </a:r>
            <a:r>
              <a:rPr lang="en-US" altLang="zh-TW" dirty="0" err="1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math.h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&gt;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：包含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pow(), log(), sin() …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  <a:cs typeface="Calibri" panose="020F0502020204030204" pitchFamily="34" charset="0"/>
              </a:rPr>
              <a:t>變數的資料型態：變數用來儲存資料，內容由定義的型態決定</a:t>
            </a:r>
            <a:endParaRPr lang="en-US" altLang="zh-TW" dirty="0">
              <a:latin typeface="+mn-ea"/>
              <a:cs typeface="Calibri" panose="020F0502020204030204" pitchFamily="34" charset="0"/>
            </a:endParaRPr>
          </a:p>
          <a:p>
            <a:pPr marL="1002456" lvl="8" indent="0">
              <a:buClr>
                <a:schemeClr val="accent5"/>
              </a:buClr>
              <a:buNone/>
            </a:pPr>
            <a:endParaRPr lang="en-US" altLang="zh-TW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  <a:cs typeface="Calibri" panose="020F0502020204030204" pitchFamily="34" charset="0"/>
              </a:rPr>
              <a:t>輸入與輸出：</a:t>
            </a:r>
            <a:endParaRPr lang="en-US" altLang="zh-TW" dirty="0">
              <a:latin typeface="+mn-ea"/>
              <a:cs typeface="Calibri" panose="020F0502020204030204" pitchFamily="34" charset="0"/>
            </a:endParaRP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 err="1">
                <a:latin typeface="+mn-ea"/>
                <a:cs typeface="Calibri" panose="020F0502020204030204" pitchFamily="34" charset="0"/>
              </a:rPr>
              <a:t>printf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(“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你想顯示的內容 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%x”,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變數名稱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);</a:t>
            </a: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 err="1">
                <a:latin typeface="+mn-ea"/>
                <a:cs typeface="Calibri" panose="020F0502020204030204" pitchFamily="34" charset="0"/>
              </a:rPr>
              <a:t>scanf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(“%x”,</a:t>
            </a:r>
            <a:r>
              <a:rPr lang="en-US" altLang="zh-TW" dirty="0">
                <a:solidFill>
                  <a:srgbClr val="FF0000"/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變數名稱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2099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B28A744-79D1-446A-A9FE-CBC8E0091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251554"/>
              </p:ext>
            </p:extLst>
          </p:nvPr>
        </p:nvGraphicFramePr>
        <p:xfrm>
          <a:off x="1023938" y="2286000"/>
          <a:ext cx="972026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4052">
                  <a:extLst>
                    <a:ext uri="{9D8B030D-6E8A-4147-A177-3AD203B41FA5}">
                      <a16:colId xmlns:a16="http://schemas.microsoft.com/office/drawing/2014/main" val="219287643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913370144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67785848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67892290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30475452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型態說明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位元組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格式碼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62296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整數類型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long int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長整數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32907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C0C0C0"/>
                          </a:highlight>
                        </a:rPr>
                        <a:t>int</a:t>
                      </a:r>
                      <a:endParaRPr lang="zh-TW" altLang="en-US" dirty="0">
                        <a:highlight>
                          <a:srgbClr val="C0C0C0"/>
                        </a:highligh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83146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short int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短整數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787445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C0C0C0"/>
                          </a:highlight>
                        </a:rPr>
                        <a:t>char</a:t>
                      </a:r>
                      <a:endParaRPr lang="zh-TW" altLang="en-US" dirty="0">
                        <a:highlight>
                          <a:srgbClr val="C0C0C0"/>
                        </a:highligh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字元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%c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460337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浮點數類型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浮點數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13956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C0C0C0"/>
                          </a:highlight>
                        </a:rPr>
                        <a:t>double</a:t>
                      </a:r>
                      <a:endParaRPr lang="zh-TW" altLang="en-US" dirty="0">
                        <a:highlight>
                          <a:srgbClr val="C0C0C0"/>
                        </a:highligh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倍精度浮點數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24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85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45714" cy="1499616"/>
          </a:xfrm>
        </p:spPr>
        <p:txBody>
          <a:bodyPr/>
          <a:lstStyle/>
          <a:p>
            <a:r>
              <a:rPr lang="zh-TW" altLang="en-US" dirty="0"/>
              <a:t>關係運算子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75411194-DC79-4551-93DD-D155A4BB1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160507"/>
              </p:ext>
            </p:extLst>
          </p:nvPr>
        </p:nvGraphicFramePr>
        <p:xfrm>
          <a:off x="1023938" y="2286000"/>
          <a:ext cx="9720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2150590708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555071531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204377633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69831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關係運算子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a&gt;b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是否大於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5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a&lt;b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是否小於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2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不小於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a&gt;=b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是否不小於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3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小於等於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不大於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a&lt;=b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是否不大於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7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a==b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是否等於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5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a!=b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是否不等於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9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3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邏輯運算子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2ED56E9-1BBC-4051-9468-3DFE4DBA0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99168"/>
              </p:ext>
            </p:extLst>
          </p:nvPr>
        </p:nvGraphicFramePr>
        <p:xfrm>
          <a:off x="1023938" y="2286000"/>
          <a:ext cx="9720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167191473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657464107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4037306060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5723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邏輯運算子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3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&amp;&amp;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AND</a:t>
                      </a:r>
                      <a:r>
                        <a:rPr lang="zh-TW" altLang="en-US" dirty="0"/>
                        <a:t>、且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 &amp;&amp;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AND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之結果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8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r>
                        <a:rPr lang="zh-TW" altLang="en-US" dirty="0"/>
                        <a:t>、或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a||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之結果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0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42691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6672</TotalTime>
  <Words>806</Words>
  <Application>Microsoft Office PowerPoint</Application>
  <PresentationFormat>寬螢幕</PresentationFormat>
  <Paragraphs>177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27</vt:i4>
      </vt:variant>
    </vt:vector>
  </HeadingPairs>
  <TitlesOfParts>
    <vt:vector size="44" baseType="lpstr">
      <vt:lpstr>等线</vt:lpstr>
      <vt:lpstr>맑은 고딕</vt:lpstr>
      <vt:lpstr>微软雅黑</vt:lpstr>
      <vt:lpstr>新細明體</vt:lpstr>
      <vt:lpstr>標楷體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條件式</vt:lpstr>
      <vt:lpstr>助教聯絡資訊</vt:lpstr>
      <vt:lpstr>Outline</vt:lpstr>
      <vt:lpstr>Outline</vt:lpstr>
      <vt:lpstr>上週重點複習</vt:lpstr>
      <vt:lpstr>上週重點複習</vt:lpstr>
      <vt:lpstr>Outline</vt:lpstr>
      <vt:lpstr>關係運算子</vt:lpstr>
      <vt:lpstr>邏輯運算子</vt:lpstr>
      <vt:lpstr>Outline</vt:lpstr>
      <vt:lpstr>if敘述</vt:lpstr>
      <vt:lpstr>if 敘述</vt:lpstr>
      <vt:lpstr>If-else敘述</vt:lpstr>
      <vt:lpstr>if-else敘述</vt:lpstr>
      <vt:lpstr>If-else-if 敘述</vt:lpstr>
      <vt:lpstr>if-else-if 敘述</vt:lpstr>
      <vt:lpstr>Outline</vt:lpstr>
      <vt:lpstr>Multiple-Alternative Decision</vt:lpstr>
      <vt:lpstr>Multiple-Alternative Decision</vt:lpstr>
      <vt:lpstr>Outline</vt:lpstr>
      <vt:lpstr>課堂作業 – 1/2</vt:lpstr>
      <vt:lpstr>課堂作業 – 2/2</vt:lpstr>
      <vt:lpstr>課堂作業 – 2/2</vt:lpstr>
      <vt:lpstr>上傳作業</vt:lpstr>
      <vt:lpstr>上傳作業</vt:lpstr>
      <vt:lpstr>上傳作業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sweet</cp:lastModifiedBy>
  <cp:revision>140</cp:revision>
  <dcterms:created xsi:type="dcterms:W3CDTF">2021-09-06T07:31:26Z</dcterms:created>
  <dcterms:modified xsi:type="dcterms:W3CDTF">2021-10-03T12:12:10Z</dcterms:modified>
</cp:coreProperties>
</file>