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8" r:id="rId2"/>
    <p:sldMasterId id="2147483745" r:id="rId3"/>
  </p:sldMasterIdLst>
  <p:notesMasterIdLst>
    <p:notesMasterId r:id="rId24"/>
  </p:notesMasterIdLst>
  <p:handoutMasterIdLst>
    <p:handoutMasterId r:id="rId25"/>
  </p:handoutMasterIdLst>
  <p:sldIdLst>
    <p:sldId id="279" r:id="rId4"/>
    <p:sldId id="370" r:id="rId5"/>
    <p:sldId id="258" r:id="rId6"/>
    <p:sldId id="261" r:id="rId7"/>
    <p:sldId id="259" r:id="rId8"/>
    <p:sldId id="262" r:id="rId9"/>
    <p:sldId id="257" r:id="rId10"/>
    <p:sldId id="263" r:id="rId11"/>
    <p:sldId id="273" r:id="rId12"/>
    <p:sldId id="371" r:id="rId13"/>
    <p:sldId id="372" r:id="rId14"/>
    <p:sldId id="373" r:id="rId15"/>
    <p:sldId id="375" r:id="rId16"/>
    <p:sldId id="359" r:id="rId17"/>
    <p:sldId id="277" r:id="rId18"/>
    <p:sldId id="376" r:id="rId19"/>
    <p:sldId id="294" r:id="rId20"/>
    <p:sldId id="338" r:id="rId21"/>
    <p:sldId id="341" r:id="rId22"/>
    <p:sldId id="314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" initials="R" lastIdx="4" clrIdx="0">
    <p:extLst>
      <p:ext uri="{19B8F6BF-5375-455C-9EA6-DF929625EA0E}">
        <p15:presenceInfo xmlns:p15="http://schemas.microsoft.com/office/powerpoint/2012/main" userId="Rach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B38"/>
    <a:srgbClr val="2E2B21"/>
    <a:srgbClr val="EFF4F4"/>
    <a:srgbClr val="5B5957"/>
    <a:srgbClr val="5E5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2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0D05-66B6-4E64-8935-14BAD9F87DDE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0604-D731-460E-ACC9-C90306708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3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1E0AA-6F64-4815-9912-5766A7B421DC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94DD-4116-4E2F-92E1-726E4B150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39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94DD-4116-4E2F-92E1-726E4B150DE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36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5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0902865" y="6488668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2021.09.27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0" y="1521475"/>
            <a:ext cx="10363200" cy="1941957"/>
          </a:xfrm>
        </p:spPr>
        <p:txBody>
          <a:bodyPr/>
          <a:lstStyle>
            <a:lvl1pPr algn="ctr">
              <a:defRPr>
                <a:latin typeface="+mj-lt"/>
                <a:ea typeface="標楷體" panose="03000509000000000000" pitchFamily="65" charset="-120"/>
              </a:defRPr>
            </a:lvl1pPr>
          </a:lstStyle>
          <a:p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5706"/>
          </a:xfrm>
        </p:spPr>
        <p:txBody>
          <a:bodyPr/>
          <a:lstStyle>
            <a:lvl1pPr marL="0" indent="0" algn="ctr">
              <a:buNone/>
              <a:defRPr>
                <a:latin typeface="+mn-lt"/>
                <a:ea typeface="標楷體" panose="03000509000000000000" pitchFamily="65" charset="-120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785600" cy="756320"/>
          </a:xfrm>
        </p:spPr>
        <p:txBody>
          <a:bodyPr/>
          <a:lstStyle>
            <a:lvl1pPr>
              <a:defRPr sz="2851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07439" y="1052736"/>
            <a:ext cx="11781367" cy="5489352"/>
          </a:xfrm>
        </p:spPr>
        <p:txBody>
          <a:bodyPr/>
          <a:lstStyle>
            <a:lvl1pPr>
              <a:buClrTx/>
              <a:buFont typeface="Wingdings" pitchFamily="2" charset="2"/>
              <a:buChar char="Ø"/>
              <a:defRPr sz="1800">
                <a:latin typeface="Calibri" panose="020F0502020204030204" pitchFamily="34" charset="0"/>
                <a:cs typeface="Times" pitchFamily="18" charset="0"/>
              </a:defRPr>
            </a:lvl1pPr>
            <a:lvl2pPr>
              <a:defRPr>
                <a:latin typeface="Calibri" panose="020F0502020204030204" pitchFamily="34" charset="0"/>
                <a:cs typeface="Times" pitchFamily="18" charset="0"/>
              </a:defRPr>
            </a:lvl2pPr>
            <a:lvl3pPr>
              <a:defRPr>
                <a:latin typeface="Calibri" panose="020F0502020204030204" pitchFamily="34" charset="0"/>
                <a:cs typeface="Times" pitchFamily="18" charset="0"/>
              </a:defRPr>
            </a:lvl3pPr>
            <a:lvl4pPr>
              <a:defRPr>
                <a:latin typeface="Calibri" panose="020F0502020204030204" pitchFamily="34" charset="0"/>
                <a:cs typeface="Times" pitchFamily="18" charset="0"/>
              </a:defRPr>
            </a:lvl4pPr>
            <a:lvl5pPr>
              <a:defRPr>
                <a:latin typeface="Calibri" panose="020F0502020204030204" pitchFamily="34" charset="0"/>
                <a:cs typeface="Times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2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4F1C930-B425-4849-901E-EDC7E957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FF045ED-EC6C-44B2-81F3-8E8A931E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" y="203280"/>
            <a:ext cx="3055586" cy="7579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53A2A7-0643-4378-A3E0-E2766DCD4D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6385" y="193448"/>
            <a:ext cx="918940" cy="885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0" y="1285876"/>
            <a:ext cx="12192000" cy="462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IEEE - Advancing Technology for Huma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42" y="305368"/>
            <a:ext cx="1178881" cy="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343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7C0E-ACE4-48B6-B244-F66B32A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875" y="6442075"/>
            <a:ext cx="2743200" cy="365125"/>
          </a:xfrm>
        </p:spPr>
        <p:txBody>
          <a:bodyPr/>
          <a:lstStyle/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-6350" y="0"/>
            <a:ext cx="12192000" cy="4864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83BE3-7F27-474B-8977-CB25A2A7B5C3}"/>
              </a:ext>
            </a:extLst>
          </p:cNvPr>
          <p:cNvSpPr/>
          <p:nvPr/>
        </p:nvSpPr>
        <p:spPr>
          <a:xfrm>
            <a:off x="330200" y="889000"/>
            <a:ext cx="11544300" cy="5575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00" y="91661"/>
            <a:ext cx="10515600" cy="797340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1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 userDrawn="1"/>
        </p:nvSpPr>
        <p:spPr>
          <a:xfrm>
            <a:off x="10902865" y="6488668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2021.10.04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30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25,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943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891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25,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3619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25,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256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  <a:latin typeface="+mj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標楷體" panose="03000509000000000000" pitchFamily="65" charset="-120"/>
              </a:defRPr>
            </a:lvl1pPr>
            <a:lvl2pPr>
              <a:defRPr>
                <a:latin typeface="+mn-lt"/>
                <a:ea typeface="標楷體" panose="03000509000000000000" pitchFamily="65" charset="-120"/>
              </a:defRPr>
            </a:lvl2pPr>
            <a:lvl3pPr>
              <a:defRPr>
                <a:latin typeface="+mn-lt"/>
                <a:ea typeface="標楷體" panose="03000509000000000000" pitchFamily="65" charset="-120"/>
              </a:defRPr>
            </a:lvl3pPr>
            <a:lvl4pPr>
              <a:defRPr>
                <a:latin typeface="+mn-lt"/>
                <a:ea typeface="標楷體" panose="03000509000000000000" pitchFamily="65" charset="-120"/>
              </a:defRPr>
            </a:lvl4pPr>
            <a:lvl5pPr>
              <a:defRPr>
                <a:latin typeface="+mn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0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80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05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86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36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4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9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6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25,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9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CFF35-802F-480F-B853-95CFF811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FE3BF-58EC-4CE6-BE15-D32491AD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5329-3041-45D6-931A-AF5CF60C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5958-52AA-4A20-AEE8-C5C254CBD7A7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01C4-51C6-4747-8667-BE42B82B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2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25,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03BCF4-5C49-4A8D-B569-093B6FE2968C}"/>
              </a:ext>
            </a:extLst>
          </p:cNvPr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D2E1230-46FF-4F29-ABBA-6F09929333C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C796F6-A798-4CDF-B3BA-FCFEFC9B7EAC}"/>
              </a:ext>
            </a:extLst>
          </p:cNvPr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09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6089" y="1738969"/>
            <a:ext cx="10599821" cy="2448019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b="1" dirty="0">
                <a:solidFill>
                  <a:schemeClr val="accent5">
                    <a:lumMod val="75000"/>
                  </a:schemeClr>
                </a:solidFill>
              </a:rPr>
              <a:t>Introduction to Computers</a:t>
            </a:r>
            <a:b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altLang="zh-TW" b="1" cap="none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b="1" cap="none" dirty="0">
                <a:solidFill>
                  <a:schemeClr val="accent5">
                    <a:lumMod val="75000"/>
                  </a:schemeClr>
                </a:solidFill>
              </a:rPr>
              <a:t>Switch &amp; </a:t>
            </a:r>
            <a:r>
              <a:rPr lang="zh-TW" altLang="en-US" b="1" cap="none" dirty="0">
                <a:solidFill>
                  <a:schemeClr val="accent5">
                    <a:lumMod val="75000"/>
                  </a:schemeClr>
                </a:solidFill>
              </a:rPr>
              <a:t>開檔讀檔</a:t>
            </a:r>
            <a:endParaRPr lang="zh-TW" altLang="en-US" cap="none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129589" y="5281863"/>
            <a:ext cx="6555205" cy="144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授課老師：陳自強 教授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Oscal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T.-C. Chen)</a:t>
            </a:r>
          </a:p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TA Group :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林依榮、張宇軒、蔡承宏、張誌恒</a:t>
            </a:r>
            <a:endParaRPr lang="zh-TW" altLang="en-US" sz="1800" b="1" dirty="0">
              <a:solidFill>
                <a:schemeClr val="accent5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D92661-9F8E-4621-A699-1456EB3CEAD0}"/>
              </a:ext>
            </a:extLst>
          </p:cNvPr>
          <p:cNvSpPr/>
          <p:nvPr/>
        </p:nvSpPr>
        <p:spPr>
          <a:xfrm>
            <a:off x="10905787" y="6414117"/>
            <a:ext cx="1223411" cy="443883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A2C8D8-D44A-4E58-B49B-BC1C8CCA9DD2}"/>
              </a:ext>
            </a:extLst>
          </p:cNvPr>
          <p:cNvSpPr txBox="1"/>
          <p:nvPr/>
        </p:nvSpPr>
        <p:spPr>
          <a:xfrm>
            <a:off x="10905788" y="6488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A47B38"/>
                </a:solidFill>
              </a:rPr>
              <a:t>2021.10.25</a:t>
            </a:r>
            <a:endParaRPr lang="zh-TW" altLang="en-US" b="1" i="1" dirty="0">
              <a:solidFill>
                <a:srgbClr val="A47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3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3C9A6-0BCB-48C2-8935-D7C3E490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開檔讀檔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B8E601F-13B9-4D2B-A61D-B47FCD9CE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141" y="998135"/>
            <a:ext cx="5078126" cy="55284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2C77B83-D87D-418D-A6D0-42BA90745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57"/>
          <a:stretch/>
        </p:blipFill>
        <p:spPr>
          <a:xfrm>
            <a:off x="9458325" y="2268920"/>
            <a:ext cx="2505075" cy="4879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11FF3BD-461B-4C3D-AA58-16D598CC9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325" y="3429000"/>
            <a:ext cx="2571750" cy="66675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A27484-F7A6-40CF-B35D-DAB20B361E32}"/>
              </a:ext>
            </a:extLst>
          </p:cNvPr>
          <p:cNvSpPr txBox="1"/>
          <p:nvPr/>
        </p:nvSpPr>
        <p:spPr>
          <a:xfrm>
            <a:off x="870011" y="2084832"/>
            <a:ext cx="351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範例說明</a:t>
            </a:r>
            <a:endParaRPr lang="en-US" altLang="zh-TW" sz="2400" dirty="0"/>
          </a:p>
          <a:p>
            <a:r>
              <a:rPr lang="zh-TW" altLang="en-US" dirty="0"/>
              <a:t>輸入一個單字，並將此單字寫入至</a:t>
            </a:r>
            <a:r>
              <a:rPr lang="en-US" altLang="zh-TW" dirty="0"/>
              <a:t>str.txt</a:t>
            </a:r>
            <a:r>
              <a:rPr lang="zh-TW" altLang="en-US" dirty="0"/>
              <a:t>裡面。</a:t>
            </a:r>
            <a:endParaRPr lang="en-US" altLang="zh-TW" dirty="0"/>
          </a:p>
          <a:p>
            <a:r>
              <a:rPr lang="zh-TW" altLang="en-US" dirty="0"/>
              <a:t>最後將</a:t>
            </a:r>
            <a:r>
              <a:rPr lang="en-US" altLang="zh-TW" dirty="0"/>
              <a:t>str.txt</a:t>
            </a:r>
            <a:r>
              <a:rPr lang="zh-TW" altLang="en-US" dirty="0"/>
              <a:t>裡面的單字抓出來，驗證有成功寫入。</a:t>
            </a:r>
          </a:p>
        </p:txBody>
      </p:sp>
    </p:spTree>
    <p:extLst>
      <p:ext uri="{BB962C8B-B14F-4D97-AF65-F5344CB8AC3E}">
        <p14:creationId xmlns:p14="http://schemas.microsoft.com/office/powerpoint/2010/main" val="151210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0CA36-235F-4A48-82BC-DEA02F7E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開檔讀檔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AAFFA6-87B9-4AD6-A8DC-57CC9F485DB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3938" y="2092593"/>
            <a:ext cx="9720262" cy="4765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為變數名稱，可自取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代表後面的變數為一個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「指向檔案的指標」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fopen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檔案名稱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副檔名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取得檔案位址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：重頭寫入檔案，如果檔案不存在會自行建立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：讀取檔案資料，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必須先有該檔案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：會從檔案末尾繼續寫，如果檔案不存在，則自行建立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16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6E82F5-DFC9-445C-B81B-D54CBD3F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開檔讀檔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D46662-532A-4047-B750-5FCB843AA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fprintf</a:t>
            </a:r>
            <a:r>
              <a:rPr lang="en-US" altLang="zh-TW" dirty="0"/>
              <a:t>(</a:t>
            </a:r>
            <a:r>
              <a:rPr lang="en-US" altLang="zh-TW" dirty="0" err="1"/>
              <a:t>inp</a:t>
            </a:r>
            <a:r>
              <a:rPr lang="en-US" altLang="zh-TW" dirty="0"/>
              <a:t>,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dirty="0"/>
              <a:t>內容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dirty="0"/>
              <a:t>, </a:t>
            </a:r>
            <a:r>
              <a:rPr lang="zh-TW" altLang="en-US" dirty="0"/>
              <a:t>格式碼</a:t>
            </a:r>
            <a:r>
              <a:rPr lang="en-US" altLang="zh-TW" i="1" dirty="0"/>
              <a:t>(</a:t>
            </a:r>
            <a:r>
              <a:rPr lang="zh-TW" altLang="en-US" i="1" dirty="0"/>
              <a:t>如果有的話</a:t>
            </a:r>
            <a:r>
              <a:rPr lang="en-US" altLang="zh-TW" i="1" dirty="0"/>
              <a:t>)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fclose</a:t>
            </a:r>
            <a:r>
              <a:rPr lang="en-US" altLang="zh-TW" dirty="0"/>
              <a:t>(</a:t>
            </a:r>
            <a:r>
              <a:rPr lang="en-US" altLang="zh-TW" dirty="0" err="1"/>
              <a:t>inp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電腦在把資料寫入檔案時，並不會即時將資料寫入磁碟，而是等程式執行到某一個停頓點時，一次性寫入資料。使用關閉檔案，可以確保程式執行中檔案資料已經被改寫。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當</a:t>
            </a:r>
            <a:r>
              <a:rPr lang="en-US" altLang="zh-TW" dirty="0" err="1"/>
              <a:t>fopen</a:t>
            </a:r>
            <a:r>
              <a:rPr lang="en-US" altLang="zh-TW" dirty="0"/>
              <a:t>()</a:t>
            </a:r>
            <a:r>
              <a:rPr lang="zh-TW" altLang="en-US" dirty="0"/>
              <a:t>函式找不到指定的檔案時，會回傳</a:t>
            </a:r>
            <a:r>
              <a:rPr lang="en-US" altLang="zh-TW" dirty="0"/>
              <a:t>NULL</a:t>
            </a:r>
          </a:p>
          <a:p>
            <a:pPr marL="0" indent="0">
              <a:buNone/>
            </a:pPr>
            <a:r>
              <a:rPr lang="zh-TW" altLang="en-US" dirty="0"/>
              <a:t>因此可以用</a:t>
            </a:r>
            <a:r>
              <a:rPr lang="en-US" altLang="zh-TW" dirty="0"/>
              <a:t>if</a:t>
            </a:r>
            <a:r>
              <a:rPr lang="zh-TW" altLang="en-US" dirty="0"/>
              <a:t>來處理讀不到檔案的情況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D20FB4-53C3-4439-A990-64E1640D3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62" y="5265030"/>
            <a:ext cx="4168829" cy="100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5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FC528-F416-4636-B6EF-160982CE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開檔讀檔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EFB76BC3-DC91-4ACB-BD9C-167EA0777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968114"/>
              </p:ext>
            </p:extLst>
          </p:nvPr>
        </p:nvGraphicFramePr>
        <p:xfrm>
          <a:off x="634165" y="2286000"/>
          <a:ext cx="10923670" cy="3368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544">
                  <a:extLst>
                    <a:ext uri="{9D8B030D-6E8A-4147-A177-3AD203B41FA5}">
                      <a16:colId xmlns:a16="http://schemas.microsoft.com/office/drawing/2014/main" val="2182666501"/>
                    </a:ext>
                  </a:extLst>
                </a:gridCol>
                <a:gridCol w="1118586">
                  <a:extLst>
                    <a:ext uri="{9D8B030D-6E8A-4147-A177-3AD203B41FA5}">
                      <a16:colId xmlns:a16="http://schemas.microsoft.com/office/drawing/2014/main" val="1868946126"/>
                    </a:ext>
                  </a:extLst>
                </a:gridCol>
                <a:gridCol w="3107185">
                  <a:extLst>
                    <a:ext uri="{9D8B030D-6E8A-4147-A177-3AD203B41FA5}">
                      <a16:colId xmlns:a16="http://schemas.microsoft.com/office/drawing/2014/main" val="1884902266"/>
                    </a:ext>
                  </a:extLst>
                </a:gridCol>
                <a:gridCol w="3630967">
                  <a:extLst>
                    <a:ext uri="{9D8B030D-6E8A-4147-A177-3AD203B41FA5}">
                      <a16:colId xmlns:a16="http://schemas.microsoft.com/office/drawing/2014/main" val="1739732339"/>
                    </a:ext>
                  </a:extLst>
                </a:gridCol>
                <a:gridCol w="2591388">
                  <a:extLst>
                    <a:ext uri="{9D8B030D-6E8A-4147-A177-3AD203B41FA5}">
                      <a16:colId xmlns:a16="http://schemas.microsoft.com/office/drawing/2014/main" val="4052851506"/>
                    </a:ext>
                  </a:extLst>
                </a:gridCol>
              </a:tblGrid>
              <a:tr h="492711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名稱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用法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說明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差異</a:t>
                      </a:r>
                    </a:p>
                  </a:txBody>
                  <a:tcPr marL="102761" marR="102761" marT="51380" marB="51380" anchor="ctr"/>
                </a:tc>
                <a:extLst>
                  <a:ext uri="{0D108BD9-81ED-4DB2-BD59-A6C34878D82A}">
                    <a16:rowId xmlns:a16="http://schemas.microsoft.com/office/drawing/2014/main" val="1953012858"/>
                  </a:ext>
                </a:extLst>
              </a:tr>
              <a:tr h="719025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輸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zh-TW" altLang="en-US" sz="2000" dirty="0"/>
                        <a:t>入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scanf</a:t>
                      </a:r>
                      <a:r>
                        <a:rPr lang="en-US" altLang="zh-TW" sz="2000" dirty="0"/>
                        <a:t>()</a:t>
                      </a:r>
                      <a:endParaRPr lang="zh-TW" altLang="en-US" sz="2000" dirty="0"/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scanf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("%X", 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變數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);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/>
                        <a:t>輸入資料儲存到變數裡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可以等待使用者輸入</a:t>
                      </a:r>
                    </a:p>
                  </a:txBody>
                  <a:tcPr marL="102761" marR="102761" marT="51380" marB="51380" anchor="ctr"/>
                </a:tc>
                <a:extLst>
                  <a:ext uri="{0D108BD9-81ED-4DB2-BD59-A6C34878D82A}">
                    <a16:rowId xmlns:a16="http://schemas.microsoft.com/office/drawing/2014/main" val="3149846217"/>
                  </a:ext>
                </a:extLst>
              </a:tr>
              <a:tr h="7190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fscanf</a:t>
                      </a:r>
                      <a:r>
                        <a:rPr lang="en-US" altLang="zh-TW" sz="2000" dirty="0"/>
                        <a:t>()</a:t>
                      </a:r>
                      <a:endParaRPr lang="zh-TW" altLang="en-US" sz="2000" dirty="0"/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fscanf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 "%X", 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變數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);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從</a:t>
                      </a:r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變數指定的檔案讀取資料</a:t>
                      </a:r>
                      <a:endParaRPr lang="zh-TW" altLang="en-US" sz="2000" dirty="0"/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檔案必須先行寫好</a:t>
                      </a:r>
                    </a:p>
                  </a:txBody>
                  <a:tcPr marL="102761" marR="102761" marT="51380" marB="51380" anchor="ctr"/>
                </a:tc>
                <a:extLst>
                  <a:ext uri="{0D108BD9-81ED-4DB2-BD59-A6C34878D82A}">
                    <a16:rowId xmlns:a16="http://schemas.microsoft.com/office/drawing/2014/main" val="2938924044"/>
                  </a:ext>
                </a:extLst>
              </a:tr>
              <a:tr h="719025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輸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zh-TW" altLang="en-US" sz="2000" dirty="0"/>
                        <a:t>出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/>
                        <a:t>printf</a:t>
                      </a:r>
                      <a:r>
                        <a:rPr lang="en-US" altLang="zh-TW" sz="2000" dirty="0"/>
                        <a:t>()</a:t>
                      </a:r>
                      <a:endParaRPr lang="zh-TW" altLang="en-US" sz="2000" dirty="0"/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/>
                        <a:t>printf</a:t>
                      </a:r>
                      <a:r>
                        <a:rPr lang="en-US" altLang="zh-TW" sz="2000" dirty="0"/>
                        <a:t>(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"%X",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變數</a:t>
                      </a:r>
                      <a:r>
                        <a:rPr lang="en-US" altLang="zh-TW" sz="2000" dirty="0"/>
                        <a:t>)</a:t>
                      </a:r>
                      <a:endParaRPr lang="zh-TW" altLang="en-US" sz="2000" dirty="0"/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/>
                        <a:t>顯示儲存在變數裡的資料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/>
                        <a:t>顯示在終端機上</a:t>
                      </a:r>
                    </a:p>
                  </a:txBody>
                  <a:tcPr marL="102761" marR="102761" marT="51380" marB="51380" anchor="ctr"/>
                </a:tc>
                <a:extLst>
                  <a:ext uri="{0D108BD9-81ED-4DB2-BD59-A6C34878D82A}">
                    <a16:rowId xmlns:a16="http://schemas.microsoft.com/office/drawing/2014/main" val="2803261680"/>
                  </a:ext>
                </a:extLst>
              </a:tr>
              <a:tr h="7190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/>
                        <a:t>fprintf</a:t>
                      </a:r>
                      <a:r>
                        <a:rPr lang="en-US" altLang="zh-TW" sz="2000" dirty="0"/>
                        <a:t>()</a:t>
                      </a:r>
                      <a:endParaRPr lang="zh-TW" altLang="en-US" sz="2000" dirty="0"/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fprintf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 "%X",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變數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);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/>
                        <a:t>將變數裡的資料寫入至</a:t>
                      </a:r>
                      <a:r>
                        <a:rPr lang="en-US" altLang="zh-TW" sz="2000" dirty="0"/>
                        <a:t>output</a:t>
                      </a:r>
                      <a:r>
                        <a:rPr lang="zh-TW" altLang="en-US" sz="2000" dirty="0"/>
                        <a:t>所指定的檔案內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/>
                        <a:t>輸出到</a:t>
                      </a:r>
                      <a:r>
                        <a:rPr lang="en-US" altLang="zh-TW" sz="2000" dirty="0"/>
                        <a:t>output</a:t>
                      </a:r>
                      <a:r>
                        <a:rPr lang="zh-TW" altLang="en-US" sz="2000" dirty="0"/>
                        <a:t>變數指定的檔案上</a:t>
                      </a:r>
                    </a:p>
                  </a:txBody>
                  <a:tcPr marL="102761" marR="102761" marT="51380" marB="51380" anchor="ctr"/>
                </a:tc>
                <a:extLst>
                  <a:ext uri="{0D108BD9-81ED-4DB2-BD59-A6C34878D82A}">
                    <a16:rowId xmlns:a16="http://schemas.microsoft.com/office/drawing/2014/main" val="252695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86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Switch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多重選擇敘述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開檔讀檔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547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隨機抽一張撲克牌，並且將其花色、數字寫入檔案後讀取出來。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花色：</a:t>
            </a:r>
            <a:r>
              <a:rPr lang="en-US" altLang="zh-TW" dirty="0"/>
              <a:t>club(</a:t>
            </a:r>
            <a:r>
              <a:rPr lang="zh-TW" altLang="en-US" dirty="0"/>
              <a:t>梅花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diamond(</a:t>
            </a:r>
            <a:r>
              <a:rPr lang="zh-TW" altLang="en-US" dirty="0"/>
              <a:t>方塊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heart(</a:t>
            </a:r>
            <a:r>
              <a:rPr lang="zh-TW" altLang="en-US" dirty="0"/>
              <a:t>紅心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spade(</a:t>
            </a:r>
            <a:r>
              <a:rPr lang="zh-TW" altLang="en-US" dirty="0"/>
              <a:t>黑桃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數字：</a:t>
            </a:r>
            <a:r>
              <a:rPr lang="en-US" altLang="zh-TW" dirty="0"/>
              <a:t>1~13</a:t>
            </a:r>
            <a:r>
              <a:rPr lang="zh-TW" altLang="en-US" dirty="0"/>
              <a:t>，</a:t>
            </a:r>
            <a:r>
              <a:rPr lang="en-US" altLang="zh-TW" dirty="0"/>
              <a:t>11~13</a:t>
            </a:r>
            <a:r>
              <a:rPr lang="zh-TW" altLang="en-US" dirty="0"/>
              <a:t>用</a:t>
            </a:r>
            <a:r>
              <a:rPr lang="en-US" altLang="zh-TW" dirty="0"/>
              <a:t>J</a:t>
            </a:r>
            <a:r>
              <a:rPr lang="zh-TW" altLang="en-US" dirty="0"/>
              <a:t>、</a:t>
            </a:r>
            <a:r>
              <a:rPr lang="en-US" altLang="zh-TW" dirty="0"/>
              <a:t>Q</a:t>
            </a:r>
            <a:r>
              <a:rPr lang="zh-TW" altLang="en-US" dirty="0"/>
              <a:t>、</a:t>
            </a:r>
            <a:r>
              <a:rPr lang="en-US" altLang="zh-TW" dirty="0"/>
              <a:t>K</a:t>
            </a:r>
            <a:r>
              <a:rPr lang="zh-TW" altLang="en-US" dirty="0"/>
              <a:t>來表示，</a:t>
            </a:r>
            <a:r>
              <a:rPr lang="en-US" altLang="zh-TW" dirty="0"/>
              <a:t>1</a:t>
            </a:r>
            <a:r>
              <a:rPr lang="zh-TW" altLang="en-US" dirty="0"/>
              <a:t>用</a:t>
            </a:r>
            <a:r>
              <a:rPr lang="en-US" altLang="zh-TW" dirty="0"/>
              <a:t>A</a:t>
            </a:r>
            <a:r>
              <a:rPr lang="zh-TW" altLang="en-US" dirty="0"/>
              <a:t>來表示。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花色的部分請用英文顯示，中文在顯示時會有編碼問題。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※</a:t>
            </a:r>
            <a:r>
              <a:rPr lang="zh-TW" altLang="en-US" b="1" dirty="0">
                <a:solidFill>
                  <a:srgbClr val="FF0000"/>
                </a:solidFill>
              </a:rPr>
              <a:t>此題禁止使用</a:t>
            </a:r>
            <a:r>
              <a:rPr lang="en-US" altLang="zh-TW" b="1" dirty="0">
                <a:solidFill>
                  <a:srgbClr val="FF0000"/>
                </a:solidFill>
              </a:rPr>
              <a:t>if else</a:t>
            </a:r>
            <a:r>
              <a:rPr lang="zh-TW" altLang="en-US" b="1" dirty="0">
                <a:solidFill>
                  <a:srgbClr val="FF0000"/>
                </a:solidFill>
              </a:rPr>
              <a:t>，請使用</a:t>
            </a:r>
            <a:r>
              <a:rPr lang="en-US" altLang="zh-TW" b="1" dirty="0">
                <a:solidFill>
                  <a:srgbClr val="FF0000"/>
                </a:solidFill>
              </a:rPr>
              <a:t>Switch</a:t>
            </a:r>
            <a:r>
              <a:rPr lang="zh-TW" altLang="en-US" b="1" dirty="0">
                <a:solidFill>
                  <a:srgbClr val="FF0000"/>
                </a:solidFill>
              </a:rPr>
              <a:t>。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DDD0F4-E771-4700-9136-2BEB5A7981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58"/>
          <a:stretch/>
        </p:blipFill>
        <p:spPr>
          <a:xfrm>
            <a:off x="1024128" y="4563123"/>
            <a:ext cx="4095750" cy="12122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37ED358-AFCF-4315-B1F7-7F99126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507" y="4563123"/>
            <a:ext cx="39719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915898-7E14-4424-9518-7F2FA09F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請設計一程式，可以依據該天的日期去判斷距離明年一月一日還有多久。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規定流程</a:t>
            </a:r>
            <a:r>
              <a:rPr lang="en-US" altLang="zh-TW" dirty="0"/>
              <a:t>:</a:t>
            </a:r>
            <a:r>
              <a:rPr lang="zh-TW" altLang="en-US" dirty="0"/>
              <a:t> 輸入年月日</a:t>
            </a:r>
            <a:r>
              <a:rPr lang="en-US" altLang="zh-TW" dirty="0"/>
              <a:t>(</a:t>
            </a:r>
            <a:r>
              <a:rPr lang="en-US" altLang="zh-TW" dirty="0" err="1"/>
              <a:t>yyyy</a:t>
            </a:r>
            <a:r>
              <a:rPr lang="en-US" altLang="zh-TW" dirty="0"/>
              <a:t> mm dd)</a:t>
            </a:r>
            <a:r>
              <a:rPr lang="zh-TW" altLang="en-US" dirty="0"/>
              <a:t>存入到</a:t>
            </a:r>
            <a:r>
              <a:rPr lang="en-US" altLang="zh-TW" dirty="0"/>
              <a:t>date.txt</a:t>
            </a:r>
            <a:r>
              <a:rPr lang="zh-TW" altLang="en-US" dirty="0"/>
              <a:t>，判斷完還剩幾天後將結果輸出到</a:t>
            </a:r>
            <a:r>
              <a:rPr lang="en-US" altLang="zh-TW" dirty="0"/>
              <a:t>result.txt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 輸入 </a:t>
            </a: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21</a:t>
            </a:r>
            <a:r>
              <a:rPr lang="zh-TW" altLang="en-US" dirty="0"/>
              <a:t>，程式會回傳</a:t>
            </a:r>
            <a:r>
              <a:rPr lang="en-US" altLang="zh-TW" dirty="0"/>
              <a:t>71days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0ABA521-AE2B-4DDF-9664-6A2D29DEF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206006"/>
            <a:ext cx="5153837" cy="119757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36D205B-E8D3-4FBC-A692-1BB133BA2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408" y="3453268"/>
            <a:ext cx="3842711" cy="135152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C0981E8-5C33-4C0C-AEE5-369975602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408" y="5005960"/>
            <a:ext cx="3879119" cy="98646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916502D-0C10-46FA-AB36-AD45EEB70F73}"/>
              </a:ext>
            </a:extLst>
          </p:cNvPr>
          <p:cNvSpPr txBox="1"/>
          <p:nvPr/>
        </p:nvSpPr>
        <p:spPr>
          <a:xfrm>
            <a:off x="6058781" y="338962"/>
            <a:ext cx="51090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閏年規則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公元年分非</a:t>
            </a:r>
            <a:r>
              <a:rPr lang="en-US" altLang="zh-TW" dirty="0"/>
              <a:t>4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</a:t>
            </a:r>
            <a:r>
              <a:rPr lang="zh-TW" altLang="en-US" dirty="0"/>
              <a:t>的倍數但非</a:t>
            </a:r>
            <a:r>
              <a:rPr lang="en-US" altLang="zh-TW" dirty="0"/>
              <a:t>100</a:t>
            </a:r>
            <a:r>
              <a:rPr lang="zh-TW" altLang="en-US" dirty="0"/>
              <a:t>的倍數，為閏年。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100</a:t>
            </a:r>
            <a:r>
              <a:rPr lang="zh-TW" altLang="en-US" dirty="0"/>
              <a:t>的倍數但非</a:t>
            </a:r>
            <a:r>
              <a:rPr lang="en-US" altLang="zh-TW" dirty="0"/>
              <a:t>400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400</a:t>
            </a:r>
            <a:r>
              <a:rPr lang="zh-TW" altLang="en-US" dirty="0"/>
              <a:t>的倍數為閏年。</a:t>
            </a:r>
          </a:p>
          <a:p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6A69F3-3900-4A61-A45E-14F6B3526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02663"/>
              </p:ext>
            </p:extLst>
          </p:nvPr>
        </p:nvGraphicFramePr>
        <p:xfrm>
          <a:off x="4064004" y="60836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724280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196468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184703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083435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754064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223559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734319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117375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265660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725427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252088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90191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70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62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99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上傳作業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sz="1999" dirty="0">
                <a:latin typeface="Times New Roman" panose="02020603050405020304" pitchFamily="18" charset="0"/>
              </a:rPr>
              <a:t>上傳作業時，請把整個專案檔進行</a:t>
            </a:r>
            <a:r>
              <a:rPr lang="zh-TW" altLang="en-US" sz="1999" dirty="0">
                <a:solidFill>
                  <a:srgbClr val="FF0000"/>
                </a:solidFill>
                <a:latin typeface="Times New Roman" panose="02020603050405020304" pitchFamily="18" charset="0"/>
              </a:rPr>
              <a:t>壓縮</a:t>
            </a:r>
            <a:r>
              <a:rPr lang="zh-TW" altLang="en-US" sz="1999" dirty="0">
                <a:latin typeface="Times New Roman" panose="02020603050405020304" pitchFamily="18" charset="0"/>
              </a:rPr>
              <a:t>，並上傳到</a:t>
            </a:r>
            <a:r>
              <a:rPr lang="en-US" altLang="zh-TW" sz="1999" dirty="0">
                <a:latin typeface="Times New Roman" panose="02020603050405020304" pitchFamily="18" charset="0"/>
              </a:rPr>
              <a:t>ecourse2</a:t>
            </a:r>
            <a:r>
              <a:rPr lang="zh-TW" altLang="en-US" sz="1999" dirty="0">
                <a:latin typeface="Times New Roman" panose="02020603050405020304" pitchFamily="18" charset="0"/>
              </a:rPr>
              <a:t>。</a:t>
            </a:r>
            <a:endParaRPr lang="en-US" altLang="zh-TW" sz="1999" dirty="0">
              <a:latin typeface="Times New Roman" panose="02020603050405020304" pitchFamily="18" charset="0"/>
            </a:endParaRPr>
          </a:p>
          <a:p>
            <a:r>
              <a:rPr lang="zh-TW" altLang="en-US" sz="1999" dirty="0">
                <a:latin typeface="Times New Roman" panose="02020603050405020304" pitchFamily="18" charset="0"/>
              </a:rPr>
              <a:t>注意事項</a:t>
            </a:r>
            <a:r>
              <a:rPr lang="en-US" altLang="zh-TW" sz="1999" dirty="0">
                <a:latin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999" dirty="0">
                <a:latin typeface="Times New Roman" panose="02020603050405020304" pitchFamily="18" charset="0"/>
              </a:rPr>
              <a:t>請在當天離開前繳交。</a:t>
            </a:r>
            <a:endParaRPr lang="en-US" altLang="zh-TW" sz="1999" dirty="0">
              <a:latin typeface="Times New Roman" panose="02020603050405020304" pitchFamily="18" charset="0"/>
            </a:endParaRPr>
          </a:p>
          <a:p>
            <a:pPr lvl="1"/>
            <a:r>
              <a:rPr lang="zh-TW" altLang="en-US" sz="1999" dirty="0">
                <a:latin typeface="Times New Roman" panose="02020603050405020304" pitchFamily="18" charset="0"/>
              </a:rPr>
              <a:t>請上傳完整的壓縮檔案。</a:t>
            </a:r>
            <a:endParaRPr lang="en-US" altLang="zh-TW" sz="1999" dirty="0">
              <a:latin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D660FF6-5A21-4049-BE21-449FD6D6514A}"/>
              </a:ext>
            </a:extLst>
          </p:cNvPr>
          <p:cNvGrpSpPr/>
          <p:nvPr/>
        </p:nvGrpSpPr>
        <p:grpSpPr>
          <a:xfrm>
            <a:off x="5078706" y="585217"/>
            <a:ext cx="2314575" cy="1030102"/>
            <a:chOff x="1600753" y="1239219"/>
            <a:chExt cx="1736467" cy="772815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753" y="1239219"/>
              <a:ext cx="1736467" cy="736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直線單箭頭接點 4"/>
            <p:cNvCxnSpPr/>
            <p:nvPr/>
          </p:nvCxnSpPr>
          <p:spPr>
            <a:xfrm>
              <a:off x="2086957" y="1744452"/>
              <a:ext cx="70229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橢圓 5"/>
            <p:cNvSpPr/>
            <p:nvPr/>
          </p:nvSpPr>
          <p:spPr>
            <a:xfrm>
              <a:off x="2789252" y="1276001"/>
              <a:ext cx="547968" cy="7360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99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7721A6F7-18BB-48E0-98E0-21D394823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91" y="3166986"/>
            <a:ext cx="4754145" cy="344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67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上傳作業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18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23" y="1765847"/>
            <a:ext cx="10224811" cy="4511109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5472123" y="5156659"/>
            <a:ext cx="767848" cy="479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/>
          </a:p>
        </p:txBody>
      </p:sp>
    </p:spTree>
    <p:extLst>
      <p:ext uri="{BB962C8B-B14F-4D97-AF65-F5344CB8AC3E}">
        <p14:creationId xmlns:p14="http://schemas.microsoft.com/office/powerpoint/2010/main" val="24395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22" y="1690688"/>
            <a:ext cx="10614957" cy="43796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上傳作業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728862" y="3764933"/>
            <a:ext cx="623877" cy="23995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/>
          </a:p>
        </p:txBody>
      </p:sp>
      <p:sp>
        <p:nvSpPr>
          <p:cNvPr id="7" name="橢圓 6"/>
          <p:cNvSpPr/>
          <p:nvPr/>
        </p:nvSpPr>
        <p:spPr>
          <a:xfrm>
            <a:off x="1774553" y="4484792"/>
            <a:ext cx="1537996" cy="28794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/>
          </a:p>
        </p:txBody>
      </p:sp>
    </p:spTree>
    <p:extLst>
      <p:ext uri="{BB962C8B-B14F-4D97-AF65-F5344CB8AC3E}">
        <p14:creationId xmlns:p14="http://schemas.microsoft.com/office/powerpoint/2010/main" val="168564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助教聯絡資訊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64F50F1-C1B5-47E3-B7C1-CCCBA8261482}"/>
              </a:ext>
            </a:extLst>
          </p:cNvPr>
          <p:cNvSpPr txBox="1">
            <a:spLocks/>
          </p:cNvSpPr>
          <p:nvPr/>
        </p:nvSpPr>
        <p:spPr>
          <a:xfrm>
            <a:off x="1024128" y="2249424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姓名：林依榮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rachelozaki@gmail.com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姓名：張宇軒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yeushan@gmail.com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姓名：蔡承宏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msn0459789123@gmail.com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姓名：張誌恒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jhihheng850101@gmail.com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7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66113" y="3243019"/>
            <a:ext cx="4206258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398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6398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5515062" y="4319917"/>
            <a:ext cx="35083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Switch</a:t>
            </a: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多重選擇敘述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開檔讀檔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75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Switch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多重選擇敘述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開檔讀檔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39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上週重點複習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05EE2E9-F766-4F67-B5A6-1ADBD4508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rand()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根據亂數種子產生特定的數字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srand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能改變亂數種子的初始值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只能用一次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如果沒加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這行，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rand()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會取到特定的數列據亂數種子產生特定的數字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time(NULL)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函式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#include &lt;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time.h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0EF363-B9A7-497F-BD36-67E52EDF3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4"/>
          <a:stretch/>
        </p:blipFill>
        <p:spPr>
          <a:xfrm>
            <a:off x="3607537" y="5098425"/>
            <a:ext cx="8451298" cy="160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9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Switch</a:t>
            </a: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多重選擇敘述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開檔讀檔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315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345714" cy="1499616"/>
          </a:xfrm>
        </p:spPr>
        <p:txBody>
          <a:bodyPr/>
          <a:lstStyle/>
          <a:p>
            <a:r>
              <a:rPr lang="en-US" altLang="zh-TW" cap="none" dirty="0"/>
              <a:t>Switch</a:t>
            </a:r>
            <a:r>
              <a:rPr lang="zh-TW" altLang="en-US" cap="none" dirty="0"/>
              <a:t>多重選擇敘述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BA3F451-8E62-49FC-ACEA-F6BCA8404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6521"/>
            <a:ext cx="3879300" cy="4862443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A8BE8051-8122-4E06-8FE8-940EAFC83BD7}"/>
              </a:ext>
            </a:extLst>
          </p:cNvPr>
          <p:cNvSpPr/>
          <p:nvPr/>
        </p:nvSpPr>
        <p:spPr>
          <a:xfrm>
            <a:off x="1367406" y="1828800"/>
            <a:ext cx="2931380" cy="4536489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/>
              <a:t>switch(</a:t>
            </a:r>
            <a:r>
              <a:rPr lang="zh-TW" altLang="en-US" sz="1600" dirty="0"/>
              <a:t>運算式</a:t>
            </a:r>
            <a:r>
              <a:rPr lang="en-US" altLang="zh-TW" sz="1600" dirty="0"/>
              <a:t>) </a:t>
            </a:r>
          </a:p>
          <a:p>
            <a:r>
              <a:rPr lang="en-US" altLang="zh-TW" sz="1600" dirty="0"/>
              <a:t>{ </a:t>
            </a:r>
          </a:p>
          <a:p>
            <a:r>
              <a:rPr lang="zh-TW" altLang="en-US" sz="1600" dirty="0"/>
              <a:t>        </a:t>
            </a:r>
            <a:r>
              <a:rPr lang="en-US" altLang="zh-TW" sz="1600" dirty="0"/>
              <a:t>case A: </a:t>
            </a:r>
          </a:p>
          <a:p>
            <a:r>
              <a:rPr lang="zh-TW" altLang="en-US" sz="1600" dirty="0"/>
              <a:t>                敘述主體</a:t>
            </a:r>
            <a:r>
              <a:rPr lang="en-US" altLang="zh-TW" sz="1600" dirty="0"/>
              <a:t>A; </a:t>
            </a:r>
          </a:p>
          <a:p>
            <a:r>
              <a:rPr lang="zh-TW" altLang="en-US" sz="1600" dirty="0"/>
              <a:t>                </a:t>
            </a:r>
            <a:r>
              <a:rPr lang="en-US" altLang="zh-TW" sz="1600" dirty="0"/>
              <a:t>break; </a:t>
            </a:r>
          </a:p>
          <a:p>
            <a:endParaRPr lang="en-US" altLang="zh-TW" sz="1600" dirty="0"/>
          </a:p>
          <a:p>
            <a:r>
              <a:rPr lang="zh-TW" altLang="en-US" sz="1600" dirty="0"/>
              <a:t>        </a:t>
            </a:r>
            <a:r>
              <a:rPr lang="en-US" altLang="zh-TW" sz="1600" dirty="0"/>
              <a:t>case B: </a:t>
            </a:r>
          </a:p>
          <a:p>
            <a:r>
              <a:rPr lang="zh-TW" altLang="en-US" sz="1600" dirty="0"/>
              <a:t>                敘述主體</a:t>
            </a:r>
            <a:r>
              <a:rPr lang="en-US" altLang="zh-TW" sz="1600" dirty="0"/>
              <a:t>B; </a:t>
            </a:r>
          </a:p>
          <a:p>
            <a:r>
              <a:rPr lang="zh-TW" altLang="en-US" sz="1600" dirty="0"/>
              <a:t>                </a:t>
            </a:r>
            <a:r>
              <a:rPr lang="en-US" altLang="zh-TW" sz="1600" dirty="0"/>
              <a:t>break; </a:t>
            </a:r>
          </a:p>
          <a:p>
            <a:r>
              <a:rPr lang="en-US" altLang="zh-TW" sz="1600" dirty="0"/>
              <a:t>           </a:t>
            </a:r>
          </a:p>
          <a:p>
            <a:r>
              <a:rPr lang="zh-TW" altLang="en-US" sz="1600" dirty="0"/>
              <a:t>        </a:t>
            </a:r>
            <a:r>
              <a:rPr lang="en-US" altLang="zh-TW" sz="1600" dirty="0"/>
              <a:t>case C: </a:t>
            </a:r>
          </a:p>
          <a:p>
            <a:r>
              <a:rPr lang="zh-TW" altLang="en-US" sz="1600" dirty="0"/>
              <a:t>                敘述主體</a:t>
            </a:r>
            <a:r>
              <a:rPr lang="en-US" altLang="zh-TW" sz="1600" dirty="0"/>
              <a:t>C; </a:t>
            </a:r>
          </a:p>
          <a:p>
            <a:r>
              <a:rPr lang="zh-TW" altLang="en-US" sz="1600" dirty="0"/>
              <a:t>                </a:t>
            </a:r>
            <a:r>
              <a:rPr lang="en-US" altLang="zh-TW" sz="1600" dirty="0"/>
              <a:t>break; 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    default: </a:t>
            </a:r>
          </a:p>
          <a:p>
            <a:r>
              <a:rPr lang="zh-TW" altLang="en-US" sz="1600" dirty="0"/>
              <a:t>                敘述主體</a:t>
            </a:r>
            <a:r>
              <a:rPr lang="en-US" altLang="zh-TW" sz="1600" dirty="0"/>
              <a:t>; 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539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Switch</a:t>
            </a:r>
            <a:r>
              <a:rPr lang="zh-TW" altLang="en-US" cap="none" dirty="0"/>
              <a:t> </a:t>
            </a:r>
            <a:r>
              <a:rPr lang="en-US" altLang="zh-TW" cap="none" dirty="0"/>
              <a:t>vs if – else – if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ABD8E11-8EA0-4F2A-955B-EA3F8B06E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78" y="1874939"/>
            <a:ext cx="2737562" cy="449011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1EF5D1D-545C-44EA-A0DD-5B08ED6EC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236" y="1874939"/>
            <a:ext cx="3293957" cy="4487696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03452D3E-033E-4516-9A83-46D059ACE7A8}"/>
              </a:ext>
            </a:extLst>
          </p:cNvPr>
          <p:cNvGrpSpPr/>
          <p:nvPr/>
        </p:nvGrpSpPr>
        <p:grpSpPr>
          <a:xfrm>
            <a:off x="4794721" y="2128473"/>
            <a:ext cx="2192709" cy="3983046"/>
            <a:chOff x="4808547" y="2084832"/>
            <a:chExt cx="2192709" cy="398304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467AEF1-F38F-4D41-A40E-C7DFE1D8C3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9" t="6074" r="74605" b="80546"/>
            <a:stretch/>
          </p:blipFill>
          <p:spPr>
            <a:xfrm>
              <a:off x="4812121" y="2084832"/>
              <a:ext cx="2189135" cy="608201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6B03D1D-C58F-4F5D-9799-F53C07AD8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40" t="6148" r="76332" b="81866"/>
            <a:stretch/>
          </p:blipFill>
          <p:spPr>
            <a:xfrm>
              <a:off x="4808547" y="3795931"/>
              <a:ext cx="2189134" cy="584524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415AD28-CF10-415A-A317-70F0148983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49" t="6148" r="75675" b="81866"/>
            <a:stretch/>
          </p:blipFill>
          <p:spPr>
            <a:xfrm>
              <a:off x="4808547" y="4639642"/>
              <a:ext cx="2189134" cy="584524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C791095A-F795-4780-A058-CBD647AC97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48" t="6148" r="75676" b="81866"/>
            <a:stretch/>
          </p:blipFill>
          <p:spPr>
            <a:xfrm>
              <a:off x="4808547" y="5483354"/>
              <a:ext cx="2189134" cy="584524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1A6DA5CA-51EC-4096-B619-7BC709A6FB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849" t="6148" r="75675" b="81866"/>
            <a:stretch/>
          </p:blipFill>
          <p:spPr>
            <a:xfrm>
              <a:off x="4808547" y="2952220"/>
              <a:ext cx="2189134" cy="584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42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Switch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多重選擇敘述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開檔讀檔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6409786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CAS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CAS2021" id="{FC5BE2F6-6974-4A17-95A7-DE0230ADA3C5}" vid="{2CAA8A47-5320-4B04-97B2-2E1EB0CDFFA7}"/>
    </a:ext>
  </a:extLst>
</a:theme>
</file>

<file path=ppt/theme/theme3.xml><?xml version="1.0" encoding="utf-8"?>
<a:theme xmlns:a="http://schemas.openxmlformats.org/drawingml/2006/main" name="要素">
  <a:themeElements>
    <a:clrScheme name="要素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計畫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ISCAS</Template>
  <TotalTime>6914</TotalTime>
  <Words>936</Words>
  <Application>Microsoft Office PowerPoint</Application>
  <PresentationFormat>寬螢幕</PresentationFormat>
  <Paragraphs>158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20</vt:i4>
      </vt:variant>
    </vt:vector>
  </HeadingPairs>
  <TitlesOfParts>
    <vt:vector size="37" baseType="lpstr">
      <vt:lpstr>等线</vt:lpstr>
      <vt:lpstr>맑은 고딕</vt:lpstr>
      <vt:lpstr>微软雅黑</vt:lpstr>
      <vt:lpstr>新細明體</vt:lpstr>
      <vt:lpstr>標楷體</vt:lpstr>
      <vt:lpstr>Arial</vt:lpstr>
      <vt:lpstr>Arial Black</vt:lpstr>
      <vt:lpstr>Calibri</vt:lpstr>
      <vt:lpstr>Calibri Light</vt:lpstr>
      <vt:lpstr>Times</vt:lpstr>
      <vt:lpstr>Times New Roman</vt:lpstr>
      <vt:lpstr>Tw Cen MT</vt:lpstr>
      <vt:lpstr>Wingdings</vt:lpstr>
      <vt:lpstr>Wingdings 3</vt:lpstr>
      <vt:lpstr>Office 佈景主題</vt:lpstr>
      <vt:lpstr>ISCAS2021</vt:lpstr>
      <vt:lpstr>要素</vt:lpstr>
      <vt:lpstr>Introduction to Computers  Switch &amp; 開檔讀檔</vt:lpstr>
      <vt:lpstr>助教聯絡資訊</vt:lpstr>
      <vt:lpstr>Outline</vt:lpstr>
      <vt:lpstr>Outline</vt:lpstr>
      <vt:lpstr>上週重點複習</vt:lpstr>
      <vt:lpstr>Outline</vt:lpstr>
      <vt:lpstr>Switch多重選擇敘述</vt:lpstr>
      <vt:lpstr>Switch vs if – else – if</vt:lpstr>
      <vt:lpstr>Outline</vt:lpstr>
      <vt:lpstr>開檔讀檔</vt:lpstr>
      <vt:lpstr>開檔讀檔</vt:lpstr>
      <vt:lpstr>開檔讀檔</vt:lpstr>
      <vt:lpstr>開檔讀檔</vt:lpstr>
      <vt:lpstr>Outline</vt:lpstr>
      <vt:lpstr>課堂作業 – 1/2</vt:lpstr>
      <vt:lpstr>課堂作業 – 2/2</vt:lpstr>
      <vt:lpstr>上傳作業</vt:lpstr>
      <vt:lpstr>上傳作業</vt:lpstr>
      <vt:lpstr>上傳作業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dsp521</dc:creator>
  <cp:lastModifiedBy>Heng</cp:lastModifiedBy>
  <cp:revision>181</cp:revision>
  <dcterms:created xsi:type="dcterms:W3CDTF">2021-09-06T07:31:26Z</dcterms:created>
  <dcterms:modified xsi:type="dcterms:W3CDTF">2021-10-24T16:11:43Z</dcterms:modified>
</cp:coreProperties>
</file>