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7"/>
  </p:notesMasterIdLst>
  <p:handoutMasterIdLst>
    <p:handoutMasterId r:id="rId18"/>
  </p:handoutMasterIdLst>
  <p:sldIdLst>
    <p:sldId id="279" r:id="rId2"/>
    <p:sldId id="258" r:id="rId3"/>
    <p:sldId id="290" r:id="rId4"/>
    <p:sldId id="296" r:id="rId5"/>
    <p:sldId id="297" r:id="rId6"/>
    <p:sldId id="291" r:id="rId7"/>
    <p:sldId id="294" r:id="rId8"/>
    <p:sldId id="300" r:id="rId9"/>
    <p:sldId id="292" r:id="rId10"/>
    <p:sldId id="295" r:id="rId11"/>
    <p:sldId id="299" r:id="rId12"/>
    <p:sldId id="301" r:id="rId13"/>
    <p:sldId id="293" r:id="rId14"/>
    <p:sldId id="277" r:id="rId15"/>
    <p:sldId id="302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2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33" autoAdjust="0"/>
  </p:normalViewPr>
  <p:slideViewPr>
    <p:cSldViewPr snapToGrid="0">
      <p:cViewPr varScale="1">
        <p:scale>
          <a:sx n="71" d="100"/>
          <a:sy n="71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B0D05-66B6-4E64-8935-14BAD9F87DDE}" type="datetimeFigureOut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80604-D731-460E-ACC9-C90306708F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532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C9EAA-3D77-4DD9-9694-29EC0030C7BF}" type="datetimeFigureOut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379B5-6234-495F-A2A7-DF4D79A29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082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379B5-6234-495F-A2A7-DF4D79A29F6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66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379B5-6234-495F-A2A7-DF4D79A29F6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411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至於是不是每次呼叫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rand()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前就必須使用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srand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一次，答案是否定的，只要在程式的一開頭執行一次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srand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即可，之後出來的亂數就會和上次執行的不一樣。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379B5-6234-495F-A2A7-DF4D79A29F6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456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82D1C7-786B-4CB7-97D7-160838221C61}"/>
              </a:ext>
            </a:extLst>
          </p:cNvPr>
          <p:cNvSpPr/>
          <p:nvPr/>
        </p:nvSpPr>
        <p:spPr>
          <a:xfrm>
            <a:off x="10878481" y="6488668"/>
            <a:ext cx="1316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>
                <a:solidFill>
                  <a:schemeClr val="accent5">
                    <a:lumMod val="75000"/>
                  </a:schemeClr>
                </a:solidFill>
              </a:rPr>
              <a:t>2021.11.01</a:t>
            </a:r>
            <a:r>
              <a:rPr lang="zh-TW" altLang="en-US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667A8BA-3846-4CC2-933B-E4B22A2F299A}"/>
              </a:ext>
            </a:extLst>
          </p:cNvPr>
          <p:cNvCxnSpPr/>
          <p:nvPr/>
        </p:nvCxnSpPr>
        <p:spPr>
          <a:xfrm>
            <a:off x="1770888" y="5467288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007CE9B-7426-43AB-A5D8-C31BB708E3F9}"/>
              </a:ext>
            </a:extLst>
          </p:cNvPr>
          <p:cNvCxnSpPr/>
          <p:nvPr/>
        </p:nvCxnSpPr>
        <p:spPr>
          <a:xfrm>
            <a:off x="8775192" y="5467288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標題 1"/>
          <p:cNvSpPr txBox="1">
            <a:spLocks/>
          </p:cNvSpPr>
          <p:nvPr userDrawn="1"/>
        </p:nvSpPr>
        <p:spPr>
          <a:xfrm>
            <a:off x="796089" y="1738969"/>
            <a:ext cx="10599821" cy="2448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7300" b="1" dirty="0">
                <a:solidFill>
                  <a:schemeClr val="accent5">
                    <a:lumMod val="75000"/>
                  </a:schemeClr>
                </a:solidFill>
              </a:rPr>
              <a:t>Introduction to Computers</a:t>
            </a:r>
            <a:br>
              <a:rPr lang="en-US" altLang="zh-TW" sz="73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altLang="zh-TW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zh-TW" altLang="zh-TW" sz="50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+mj-ea"/>
                <a:cs typeface="+mj-cs"/>
              </a:rPr>
              <a:t>迴圈</a:t>
            </a:r>
            <a:r>
              <a:rPr lang="en-US" altLang="zh-TW" sz="50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+mj-ea"/>
                <a:cs typeface="+mj-cs"/>
              </a:rPr>
              <a:t>(for)</a:t>
            </a:r>
            <a:r>
              <a:rPr lang="zh-TW" altLang="zh-TW" sz="50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+mj-ea"/>
                <a:cs typeface="+mj-cs"/>
              </a:rPr>
              <a:t>、陣列</a:t>
            </a:r>
            <a:endParaRPr lang="zh-TW" altLang="en-US" dirty="0"/>
          </a:p>
        </p:txBody>
      </p:sp>
      <p:sp>
        <p:nvSpPr>
          <p:cNvPr id="17" name="副標題 2"/>
          <p:cNvSpPr txBox="1">
            <a:spLocks/>
          </p:cNvSpPr>
          <p:nvPr userDrawn="1"/>
        </p:nvSpPr>
        <p:spPr>
          <a:xfrm>
            <a:off x="2818396" y="4786563"/>
            <a:ext cx="6555205" cy="144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授課老師：陳自強 教授 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(</a:t>
            </a:r>
            <a:r>
              <a:rPr lang="en-US" altLang="zh-TW" sz="2000" b="1" dirty="0" err="1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Oscal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 T.-C. Chen)</a:t>
            </a:r>
          </a:p>
          <a:p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TA Group :</a:t>
            </a:r>
            <a:r>
              <a:rPr lang="zh-TW" altLang="en-US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 林依榮、張宇軒、蔡承宏、張誌恒</a:t>
            </a:r>
            <a:endParaRPr lang="zh-TW" altLang="en-US" sz="1800" b="1" dirty="0">
              <a:solidFill>
                <a:schemeClr val="accent5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85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61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21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October 31, 2021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3268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603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October 31, 2021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016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October 31, 2021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087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82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26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40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90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October 31, 2021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5703BCF4-5C49-4A8D-B569-093B6FE2968C}"/>
              </a:ext>
            </a:extLst>
          </p:cNvPr>
          <p:cNvSpPr txBox="1"/>
          <p:nvPr/>
        </p:nvSpPr>
        <p:spPr>
          <a:xfrm>
            <a:off x="0" y="6396335"/>
            <a:ext cx="3508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Very-Large-Scale Integration,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 VLSI LAB</a:t>
            </a:r>
          </a:p>
          <a:p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Location</a:t>
            </a:r>
            <a:r>
              <a:rPr lang="zh-TW" altLang="en-US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：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ISP521</a:t>
            </a:r>
            <a:endParaRPr lang="zh-TW" altLang="en-US" sz="12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D2E1230-46FF-4F29-ABBA-6F09929333C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483" y="0"/>
            <a:ext cx="698517" cy="66446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3C796F6-A798-4CDF-B3BA-FCFEFC9B7EAC}"/>
              </a:ext>
            </a:extLst>
          </p:cNvPr>
          <p:cNvSpPr txBox="1"/>
          <p:nvPr/>
        </p:nvSpPr>
        <p:spPr>
          <a:xfrm>
            <a:off x="11429807" y="664464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CCU EE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303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836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lt"/>
                <a:ea typeface="+mn-ea"/>
              </a:rPr>
              <a:t>陣列</a:t>
            </a:r>
            <a:r>
              <a:rPr lang="en-US" altLang="zh-TW" dirty="0">
                <a:latin typeface="+mn-lt"/>
                <a:ea typeface="+mn-ea"/>
              </a:rPr>
              <a:t>Array - 1/3</a:t>
            </a:r>
            <a:endParaRPr lang="zh-TW" altLang="en-US" dirty="0">
              <a:latin typeface="+mn-lt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能一次宣告多個相同型態的變數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變數型態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變數名稱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大小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例如：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array[5];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相當於開了五個型態是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的變數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分別是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array[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]~array[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注意：陣列一律是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621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lt"/>
                <a:ea typeface="+mn-ea"/>
              </a:rPr>
              <a:t>陣列</a:t>
            </a:r>
            <a:r>
              <a:rPr lang="en-US" altLang="zh-TW" dirty="0">
                <a:latin typeface="+mn-lt"/>
                <a:ea typeface="+mn-ea"/>
              </a:rPr>
              <a:t>Array - 2/3</a:t>
            </a:r>
            <a:endParaRPr lang="zh-TW" altLang="en-US" dirty="0">
              <a:latin typeface="+mn-lt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cs typeface="Times New Roman" panose="02020603050405020304" pitchFamily="18" charset="0"/>
              </a:rPr>
              <a:t>範例： </a:t>
            </a:r>
            <a:r>
              <a:rPr lang="en-US" altLang="zh-TW" dirty="0" err="1">
                <a:cs typeface="Times New Roman" panose="02020603050405020304" pitchFamily="18" charset="0"/>
              </a:rPr>
              <a:t>int</a:t>
            </a:r>
            <a:r>
              <a:rPr lang="en-US" altLang="zh-TW" dirty="0">
                <a:cs typeface="Times New Roman" panose="02020603050405020304" pitchFamily="18" charset="0"/>
              </a:rPr>
              <a:t> array[5] = {1, 2, 3, 4, 5};   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</a:rPr>
              <a:t>// array[3]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</a:rPr>
              <a:t>的值是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</a:rPr>
              <a:t>4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/>
              <a:t>假如省略陣列的大小，會以初始值來決定陣列的大小</a:t>
            </a:r>
          </a:p>
          <a:p>
            <a:pPr marL="0" indent="0">
              <a:buNone/>
            </a:pPr>
            <a:r>
              <a:rPr lang="pt-BR" altLang="zh-TW" dirty="0"/>
              <a:t>	 int n[ ] = { 1, 2, 3, 4, 5 };</a:t>
            </a:r>
          </a:p>
          <a:p>
            <a:pPr marL="0" indent="0">
              <a:buNone/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</a:rPr>
              <a:t>//5 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個初始值，因此這是一個具有</a:t>
            </a:r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個元素的陣列</a:t>
            </a:r>
            <a:endParaRPr lang="en-US" altLang="zh-TW" dirty="0">
              <a:solidFill>
                <a:schemeClr val="accent5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cs typeface="Times New Roman" panose="02020603050405020304" pitchFamily="18" charset="0"/>
              </a:rPr>
              <a:t>將陣列統一</a:t>
            </a:r>
            <a:r>
              <a:rPr lang="zh-TW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歸零</a:t>
            </a:r>
            <a:r>
              <a:rPr lang="zh-TW" altLang="en-US" dirty="0">
                <a:cs typeface="Times New Roman" panose="02020603050405020304" pitchFamily="18" charset="0"/>
              </a:rPr>
              <a:t>的方法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</a:t>
            </a:r>
            <a:r>
              <a:rPr lang="en-US" altLang="zh-TW" dirty="0" err="1">
                <a:cs typeface="Times New Roman" panose="02020603050405020304" pitchFamily="18" charset="0"/>
              </a:rPr>
              <a:t>int</a:t>
            </a:r>
            <a:r>
              <a:rPr lang="en-US" altLang="zh-TW" dirty="0">
                <a:cs typeface="Times New Roman" panose="02020603050405020304" pitchFamily="18" charset="0"/>
              </a:rPr>
              <a:t> array[5] = {0};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char array[5] = {</a:t>
            </a:r>
            <a:r>
              <a:rPr lang="en-US" altLang="zh-TW" dirty="0">
                <a:solidFill>
                  <a:srgbClr val="FF0000"/>
                </a:solidFill>
                <a:cs typeface="Times New Roman" panose="02020603050405020304" pitchFamily="18" charset="0"/>
              </a:rPr>
              <a:t>'</a:t>
            </a:r>
            <a:r>
              <a:rPr lang="en-US" altLang="zh-TW" dirty="0">
                <a:cs typeface="Times New Roman" panose="02020603050405020304" pitchFamily="18" charset="0"/>
              </a:rPr>
              <a:t> \0 </a:t>
            </a:r>
            <a:r>
              <a:rPr lang="en-US" altLang="zh-TW" dirty="0">
                <a:solidFill>
                  <a:srgbClr val="FF0000"/>
                </a:solidFill>
                <a:cs typeface="Times New Roman" panose="02020603050405020304" pitchFamily="18" charset="0"/>
              </a:rPr>
              <a:t>'</a:t>
            </a:r>
            <a:r>
              <a:rPr lang="en-US" altLang="zh-TW" dirty="0">
                <a:cs typeface="Times New Roman" panose="02020603050405020304" pitchFamily="18" charset="0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3634093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lt"/>
                <a:ea typeface="+mn-ea"/>
              </a:rPr>
              <a:t>陣列</a:t>
            </a:r>
            <a:r>
              <a:rPr lang="en-US" altLang="zh-TW" dirty="0">
                <a:latin typeface="+mn-lt"/>
                <a:ea typeface="+mn-ea"/>
              </a:rPr>
              <a:t>Array - 3/3</a:t>
            </a:r>
            <a:endParaRPr lang="zh-TW" altLang="en-US" dirty="0">
              <a:latin typeface="+mn-lt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8" y="2286000"/>
            <a:ext cx="5252385" cy="4023360"/>
          </a:xfrm>
        </p:spPr>
        <p:txBody>
          <a:bodyPr>
            <a:normAutofit/>
          </a:bodyPr>
          <a:lstStyle/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1A2B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的規則為由電腦隨機產生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1000~9999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位數，我們隨意輸入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1000~9999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位數，去配對電腦隨機產生的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位數，若相同位置相同數字為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，其餘為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，此程式可寫成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b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player[4], answer[4];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8823095-D1C4-4D3C-8F3B-6B4F565F6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331" y="440836"/>
            <a:ext cx="4626101" cy="623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61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rgbClr val="565247"/>
                </a:solidFill>
                <a:cs typeface="Calibri" panose="020F0502020204030204" pitchFamily="34" charset="0"/>
              </a:rPr>
              <a:t>上週重點複習</a:t>
            </a:r>
            <a:endParaRPr lang="en-US" altLang="zh-TW" dirty="0">
              <a:solidFill>
                <a:srgbClr val="565247"/>
              </a:solidFill>
              <a:cs typeface="Calibri" panose="020F0502020204030204" pitchFamily="34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TW" dirty="0">
                <a:solidFill>
                  <a:srgbClr val="565247"/>
                </a:solidFill>
                <a:cs typeface="Calibri" panose="020F0502020204030204" pitchFamily="34" charset="0"/>
              </a:rPr>
              <a:t>For Loop (</a:t>
            </a:r>
            <a:r>
              <a:rPr lang="zh-TW" altLang="en-US" dirty="0">
                <a:solidFill>
                  <a:srgbClr val="565247"/>
                </a:solidFill>
                <a:cs typeface="Calibri" panose="020F0502020204030204" pitchFamily="34" charset="0"/>
              </a:rPr>
              <a:t>迴圈</a:t>
            </a:r>
            <a:r>
              <a:rPr lang="en-US" altLang="zh-TW" dirty="0">
                <a:solidFill>
                  <a:srgbClr val="565247"/>
                </a:solidFill>
                <a:cs typeface="Calibri" panose="020F0502020204030204" pitchFamily="34" charset="0"/>
              </a:rPr>
              <a:t>)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rgbClr val="565247"/>
                </a:solidFill>
                <a:cs typeface="Calibri" panose="020F0502020204030204" pitchFamily="34" charset="0"/>
              </a:rPr>
              <a:t>陣列</a:t>
            </a:r>
            <a:r>
              <a:rPr lang="en-US" altLang="zh-TW" dirty="0">
                <a:solidFill>
                  <a:srgbClr val="565247"/>
                </a:solidFill>
                <a:cs typeface="Calibri" panose="020F0502020204030204" pitchFamily="34" charset="0"/>
              </a:rPr>
              <a:t>Array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cs typeface="Calibri" panose="020F0502020204030204" pitchFamily="34" charset="0"/>
              </a:rPr>
              <a:t>課堂作業</a:t>
            </a:r>
            <a:endParaRPr lang="en-US" altLang="zh-TW" dirty="0"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8728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課堂作業 </a:t>
            </a:r>
            <a:r>
              <a:rPr lang="en-US" altLang="zh-TW" dirty="0"/>
              <a:t>– 1/2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投擲骰子</a:t>
            </a:r>
            <a:r>
              <a:rPr lang="en-US" altLang="zh-TW" b="1" dirty="0"/>
              <a:t>6000</a:t>
            </a:r>
            <a:r>
              <a:rPr lang="zh-TW" altLang="en-US" dirty="0"/>
              <a:t>次並將結果寫到陣列中，</a:t>
            </a:r>
            <a:endParaRPr lang="en-US" altLang="zh-TW" dirty="0"/>
          </a:p>
          <a:p>
            <a:r>
              <a:rPr lang="zh-TW" altLang="en-US" dirty="0"/>
              <a:t>程式中必須顯示出骰子</a:t>
            </a:r>
            <a:r>
              <a:rPr lang="en-US" altLang="zh-TW" dirty="0"/>
              <a:t>1~6</a:t>
            </a:r>
            <a:r>
              <a:rPr lang="zh-TW" altLang="en-US" dirty="0"/>
              <a:t>各出現幾次</a:t>
            </a:r>
            <a:r>
              <a:rPr lang="en-US" altLang="zh-TW" dirty="0"/>
              <a:t>(</a:t>
            </a:r>
            <a:r>
              <a:rPr lang="zh-TW" altLang="en-US" dirty="0"/>
              <a:t>次數是隨機的</a:t>
            </a:r>
            <a:r>
              <a:rPr lang="en-US" altLang="zh-TW" dirty="0"/>
              <a:t>)</a:t>
            </a:r>
            <a:endParaRPr lang="zh-TW" altLang="en-US" dirty="0"/>
          </a:p>
          <a:p>
            <a:r>
              <a:rPr lang="en-US" altLang="zh-TW" dirty="0"/>
              <a:t>ex :</a:t>
            </a:r>
            <a:br>
              <a:rPr lang="en-US" altLang="zh-TW" dirty="0"/>
            </a:br>
            <a:r>
              <a:rPr lang="en-US" altLang="zh-TW" dirty="0"/>
              <a:t>	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032" y="3690501"/>
            <a:ext cx="5575671" cy="282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8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D8B06-6963-493F-9865-B653A700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課堂作業 </a:t>
            </a:r>
            <a:r>
              <a:rPr lang="en-US" altLang="zh-TW" dirty="0"/>
              <a:t>– 2/2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1007670-E9C5-47A3-8817-E212430D9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272" y="1761565"/>
                <a:ext cx="11277600" cy="4547795"/>
              </a:xfrm>
            </p:spPr>
            <p:txBody>
              <a:bodyPr anchor="t"/>
              <a:lstStyle/>
              <a:p>
                <a:r>
                  <a:rPr lang="zh-TW" altLang="en-US" dirty="0"/>
                  <a:t>費式數列的公式如下：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0                                                    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1                                            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2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                 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≥3</m:t>
                            </m:r>
                          </m:e>
                        </m:eqArr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請產生到第</a:t>
                </a:r>
                <a:r>
                  <a:rPr lang="en-US" altLang="zh-TW" dirty="0"/>
                  <a:t>30</a:t>
                </a:r>
                <a:r>
                  <a:rPr lang="zh-TW" altLang="en-US" dirty="0"/>
                  <a:t>個</a:t>
                </a:r>
                <a:r>
                  <a:rPr lang="en-US" altLang="zh-TW" dirty="0"/>
                  <a:t>(f(30))</a:t>
                </a:r>
                <a:r>
                  <a:rPr lang="zh-TW" altLang="en-US" dirty="0"/>
                  <a:t>值，並計算合為多少。</a:t>
                </a:r>
                <a:endParaRPr lang="en-US" altLang="zh-TW" dirty="0"/>
              </a:p>
              <a:p>
                <a:r>
                  <a:rPr lang="en-US" altLang="zh-TW" dirty="0"/>
                  <a:t>(</a:t>
                </a:r>
                <a:r>
                  <a:rPr lang="zh-TW" altLang="en-US" dirty="0"/>
                  <a:t>必須用陣列</a:t>
                </a:r>
                <a:r>
                  <a:rPr lang="en-US" altLang="zh-TW" dirty="0"/>
                  <a:t>)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1007670-E9C5-47A3-8817-E212430D9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272" y="1761565"/>
                <a:ext cx="11277600" cy="4547795"/>
              </a:xfrm>
              <a:blipFill>
                <a:blip r:embed="rId2"/>
                <a:stretch>
                  <a:fillRect l="-703" t="-4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 descr="\\140.123.112.33\public\在學個人資料夾\碩二\110_1_計算機概論\110_1_上課投影片\Ch5_迴圈(for)、陣列\code\HW2.exe ">
            <a:extLst>
              <a:ext uri="{FF2B5EF4-FFF2-40B4-BE49-F238E27FC236}">
                <a16:creationId xmlns:a16="http://schemas.microsoft.com/office/drawing/2014/main" id="{A8F6CB5A-CDA9-4C12-8457-45EF164509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" t="4795" r="60650" b="9226"/>
          <a:stretch/>
        </p:blipFill>
        <p:spPr>
          <a:xfrm>
            <a:off x="8876781" y="3133165"/>
            <a:ext cx="2840091" cy="372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1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cs typeface="Calibri" panose="020F0502020204030204" pitchFamily="34" charset="0"/>
              </a:rPr>
              <a:t>上週重點複習</a:t>
            </a:r>
            <a:endParaRPr lang="en-US" altLang="zh-TW" dirty="0">
              <a:cs typeface="Calibri" panose="020F0502020204030204" pitchFamily="34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TW" dirty="0">
                <a:cs typeface="Calibri" panose="020F0502020204030204" pitchFamily="34" charset="0"/>
              </a:rPr>
              <a:t>For Loop (</a:t>
            </a:r>
            <a:r>
              <a:rPr lang="zh-TW" altLang="en-US" dirty="0">
                <a:cs typeface="Calibri" panose="020F0502020204030204" pitchFamily="34" charset="0"/>
              </a:rPr>
              <a:t>迴圈</a:t>
            </a:r>
            <a:r>
              <a:rPr lang="en-US" altLang="zh-TW" dirty="0">
                <a:cs typeface="Calibri" panose="020F0502020204030204" pitchFamily="34" charset="0"/>
              </a:rPr>
              <a:t>)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cs typeface="Calibri" panose="020F0502020204030204" pitchFamily="34" charset="0"/>
              </a:rPr>
              <a:t>陣列</a:t>
            </a:r>
            <a:r>
              <a:rPr lang="en-US" altLang="zh-TW" dirty="0">
                <a:cs typeface="Calibri" panose="020F0502020204030204" pitchFamily="34" charset="0"/>
              </a:rPr>
              <a:t>Array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cs typeface="Calibri" panose="020F0502020204030204" pitchFamily="34" charset="0"/>
              </a:rPr>
              <a:t>課堂作業</a:t>
            </a:r>
            <a:endParaRPr lang="en-US" altLang="zh-TW" dirty="0"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075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cs typeface="Calibri" panose="020F0502020204030204" pitchFamily="34" charset="0"/>
              </a:rPr>
              <a:t>上週重點複習</a:t>
            </a:r>
            <a:endParaRPr lang="en-US" altLang="zh-TW" dirty="0">
              <a:cs typeface="Calibri" panose="020F0502020204030204" pitchFamily="34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TW" dirty="0">
                <a:solidFill>
                  <a:srgbClr val="565247"/>
                </a:solidFill>
                <a:cs typeface="Calibri" panose="020F0502020204030204" pitchFamily="34" charset="0"/>
              </a:rPr>
              <a:t>For Loop (</a:t>
            </a:r>
            <a:r>
              <a:rPr lang="zh-TW" altLang="en-US" dirty="0">
                <a:solidFill>
                  <a:srgbClr val="565247"/>
                </a:solidFill>
                <a:cs typeface="Calibri" panose="020F0502020204030204" pitchFamily="34" charset="0"/>
              </a:rPr>
              <a:t>迴圈</a:t>
            </a:r>
            <a:r>
              <a:rPr lang="en-US" altLang="zh-TW" dirty="0">
                <a:solidFill>
                  <a:srgbClr val="565247"/>
                </a:solidFill>
                <a:cs typeface="Calibri" panose="020F0502020204030204" pitchFamily="34" charset="0"/>
              </a:rPr>
              <a:t>)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rgbClr val="565247"/>
                </a:solidFill>
                <a:cs typeface="Calibri" panose="020F0502020204030204" pitchFamily="34" charset="0"/>
              </a:rPr>
              <a:t>陣列</a:t>
            </a:r>
            <a:r>
              <a:rPr lang="en-US" altLang="zh-TW" dirty="0">
                <a:solidFill>
                  <a:srgbClr val="565247"/>
                </a:solidFill>
                <a:cs typeface="Calibri" panose="020F0502020204030204" pitchFamily="34" charset="0"/>
              </a:rPr>
              <a:t>Array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rgbClr val="565247"/>
                </a:solidFill>
                <a:cs typeface="Calibri" panose="020F0502020204030204" pitchFamily="34" charset="0"/>
              </a:rPr>
              <a:t>課堂作業</a:t>
            </a:r>
            <a:endParaRPr lang="en-US" altLang="zh-TW" dirty="0">
              <a:solidFill>
                <a:srgbClr val="565247"/>
              </a:solidFill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871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上週重點複習 </a:t>
            </a:r>
            <a:r>
              <a:rPr lang="en-US" altLang="zh-TW" dirty="0"/>
              <a:t>– 1/2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case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…	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如果變數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是整數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，執行此處指令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break;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case  1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…	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如果變數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是整數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，執行此處指令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break;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default: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…	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不符合上述所有條件，執行此處指令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889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上週重點複習 </a:t>
            </a:r>
            <a:r>
              <a:rPr lang="en-US" altLang="zh-TW" dirty="0"/>
              <a:t>– 2/2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FILE *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; //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變數型態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+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變數名稱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可以不用取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取得檔案位址</a:t>
            </a:r>
          </a:p>
          <a:p>
            <a:pPr marL="0"/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fopen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("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檔案名稱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副檔名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")</a:t>
            </a:r>
          </a:p>
          <a:p>
            <a:pPr marL="0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相對路徑：檔案在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project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資料夾中</a:t>
            </a:r>
          </a:p>
          <a:p>
            <a:pPr mar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絕對路徑：檔案在磁碟中的其他地方</a:t>
            </a:r>
          </a:p>
          <a:p>
            <a:pPr mar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例如：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"C:\Users\user\Desktop\answer\card.txt"</a:t>
            </a:r>
          </a:p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關閉檔案</a:t>
            </a:r>
          </a:p>
          <a:p>
            <a:pPr marL="0"/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fclose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6" name="矩形 5"/>
          <p:cNvSpPr/>
          <p:nvPr/>
        </p:nvSpPr>
        <p:spPr>
          <a:xfrm>
            <a:off x="6096000" y="56576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模式：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w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：重頭寫入檔案，如果檔案不存在會自行建立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：讀取檔案資料，必須先有該檔案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：會從檔案末尾繼續寫，如果檔案不存在會自行建立</a:t>
            </a:r>
          </a:p>
        </p:txBody>
      </p:sp>
    </p:spTree>
    <p:extLst>
      <p:ext uri="{BB962C8B-B14F-4D97-AF65-F5344CB8AC3E}">
        <p14:creationId xmlns:p14="http://schemas.microsoft.com/office/powerpoint/2010/main" val="319898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rgbClr val="565247"/>
                </a:solidFill>
                <a:cs typeface="Calibri" panose="020F0502020204030204" pitchFamily="34" charset="0"/>
              </a:rPr>
              <a:t>上週重點複習</a:t>
            </a:r>
            <a:endParaRPr lang="en-US" altLang="zh-TW" dirty="0">
              <a:solidFill>
                <a:srgbClr val="565247"/>
              </a:solidFill>
              <a:cs typeface="Calibri" panose="020F0502020204030204" pitchFamily="34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TW" dirty="0">
                <a:cs typeface="Calibri" panose="020F0502020204030204" pitchFamily="34" charset="0"/>
              </a:rPr>
              <a:t>For Loop (</a:t>
            </a:r>
            <a:r>
              <a:rPr lang="zh-TW" altLang="en-US" dirty="0">
                <a:cs typeface="Calibri" panose="020F0502020204030204" pitchFamily="34" charset="0"/>
              </a:rPr>
              <a:t>迴圈</a:t>
            </a:r>
            <a:r>
              <a:rPr lang="en-US" altLang="zh-TW" dirty="0">
                <a:cs typeface="Calibri" panose="020F0502020204030204" pitchFamily="34" charset="0"/>
              </a:rPr>
              <a:t>)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rgbClr val="565247"/>
                </a:solidFill>
                <a:cs typeface="Calibri" panose="020F0502020204030204" pitchFamily="34" charset="0"/>
              </a:rPr>
              <a:t>陣列</a:t>
            </a:r>
            <a:r>
              <a:rPr lang="en-US" altLang="zh-TW" dirty="0">
                <a:solidFill>
                  <a:srgbClr val="565247"/>
                </a:solidFill>
                <a:cs typeface="Calibri" panose="020F0502020204030204" pitchFamily="34" charset="0"/>
              </a:rPr>
              <a:t>Array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rgbClr val="565247"/>
                </a:solidFill>
                <a:cs typeface="Calibri" panose="020F0502020204030204" pitchFamily="34" charset="0"/>
              </a:rPr>
              <a:t>課堂作業</a:t>
            </a:r>
            <a:endParaRPr lang="en-US" altLang="zh-TW" dirty="0">
              <a:solidFill>
                <a:srgbClr val="565247"/>
              </a:solidFill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020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圓角 13">
            <a:extLst>
              <a:ext uri="{FF2B5EF4-FFF2-40B4-BE49-F238E27FC236}">
                <a16:creationId xmlns:a16="http://schemas.microsoft.com/office/drawing/2014/main" id="{D8A38962-F614-4C1F-957C-8B421944606F}"/>
              </a:ext>
            </a:extLst>
          </p:cNvPr>
          <p:cNvSpPr/>
          <p:nvPr/>
        </p:nvSpPr>
        <p:spPr>
          <a:xfrm>
            <a:off x="7252435" y="4492101"/>
            <a:ext cx="3081173" cy="13671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For Loop (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迴圈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– 1/2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迴圈中需用到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個參數，初始值、條件式、更新值。</a:t>
            </a: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初始值：迴圈的起點，迴圈開始時，變數的初始數值。</a:t>
            </a: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條件式：迴圈的終點，當達到條件時，跳出迴圈。</a:t>
            </a: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更新值：迴圈的計算方式，迴圈將遵從更新值的參數增加。</a:t>
            </a: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個參數用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分號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做區隔，架構如圖。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17442" y="4586615"/>
            <a:ext cx="32404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for(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初始值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條件式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更新值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{</a:t>
            </a:r>
          </a:p>
          <a:p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… ;</a:t>
            </a:r>
          </a:p>
          <a:p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7702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For Loop (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迴圈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– 2/2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A77F37A-9E7D-4AC9-B7BA-55AA8D81A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459" y="1313895"/>
            <a:ext cx="3525975" cy="291530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26" y="2084832"/>
            <a:ext cx="6735115" cy="318179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408C2E7-9DE0-4434-8C02-7E6605EEB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056" y="4741084"/>
            <a:ext cx="6182147" cy="197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91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rgbClr val="565247"/>
                </a:solidFill>
                <a:cs typeface="Calibri" panose="020F0502020204030204" pitchFamily="34" charset="0"/>
              </a:rPr>
              <a:t>上週重點複習</a:t>
            </a:r>
            <a:endParaRPr lang="en-US" altLang="zh-TW" dirty="0">
              <a:solidFill>
                <a:srgbClr val="565247"/>
              </a:solidFill>
              <a:cs typeface="Calibri" panose="020F0502020204030204" pitchFamily="34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TW" dirty="0">
                <a:solidFill>
                  <a:srgbClr val="565247"/>
                </a:solidFill>
                <a:cs typeface="Calibri" panose="020F0502020204030204" pitchFamily="34" charset="0"/>
              </a:rPr>
              <a:t>For Loop (</a:t>
            </a:r>
            <a:r>
              <a:rPr lang="zh-TW" altLang="en-US" dirty="0">
                <a:solidFill>
                  <a:srgbClr val="565247"/>
                </a:solidFill>
                <a:cs typeface="Calibri" panose="020F0502020204030204" pitchFamily="34" charset="0"/>
              </a:rPr>
              <a:t>迴圈</a:t>
            </a:r>
            <a:r>
              <a:rPr lang="en-US" altLang="zh-TW" dirty="0">
                <a:solidFill>
                  <a:srgbClr val="565247"/>
                </a:solidFill>
                <a:cs typeface="Calibri" panose="020F0502020204030204" pitchFamily="34" charset="0"/>
              </a:rPr>
              <a:t>)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cs typeface="Calibri" panose="020F0502020204030204" pitchFamily="34" charset="0"/>
              </a:rPr>
              <a:t>陣列</a:t>
            </a:r>
            <a:r>
              <a:rPr lang="en-US" altLang="zh-TW" dirty="0">
                <a:cs typeface="Calibri" panose="020F0502020204030204" pitchFamily="34" charset="0"/>
              </a:rPr>
              <a:t>Array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rgbClr val="565247"/>
                </a:solidFill>
                <a:cs typeface="Calibri" panose="020F0502020204030204" pitchFamily="34" charset="0"/>
              </a:rPr>
              <a:t>課堂作業</a:t>
            </a:r>
            <a:endParaRPr lang="en-US" altLang="zh-TW" dirty="0">
              <a:solidFill>
                <a:srgbClr val="565247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723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要素">
  <a:themeElements>
    <a:clrScheme name="要素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要素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要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2540</TotalTime>
  <Words>602</Words>
  <Application>Microsoft Office PowerPoint</Application>
  <PresentationFormat>寬螢幕</PresentationFormat>
  <Paragraphs>97</Paragraphs>
  <Slides>15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8" baseType="lpstr">
      <vt:lpstr>微軟正黑體</vt:lpstr>
      <vt:lpstr>新細明體</vt:lpstr>
      <vt:lpstr>標楷體</vt:lpstr>
      <vt:lpstr>Arial</vt:lpstr>
      <vt:lpstr>Arial Black</vt:lpstr>
      <vt:lpstr>Calibri</vt:lpstr>
      <vt:lpstr>Cambria Math</vt:lpstr>
      <vt:lpstr>Times New Roman</vt:lpstr>
      <vt:lpstr>Tw Cen MT</vt:lpstr>
      <vt:lpstr>Tw Cen MT Condensed</vt:lpstr>
      <vt:lpstr>Wingdings</vt:lpstr>
      <vt:lpstr>Wingdings 3</vt:lpstr>
      <vt:lpstr>1_要素</vt:lpstr>
      <vt:lpstr>PowerPoint 簡報</vt:lpstr>
      <vt:lpstr>Outline</vt:lpstr>
      <vt:lpstr>Outline</vt:lpstr>
      <vt:lpstr>上週重點複習 – 1/2</vt:lpstr>
      <vt:lpstr>上週重點複習 – 2/2</vt:lpstr>
      <vt:lpstr>Outline</vt:lpstr>
      <vt:lpstr>For Loop (迴圈) – 1/2</vt:lpstr>
      <vt:lpstr>For Loop (迴圈) – 2/2</vt:lpstr>
      <vt:lpstr>Outline</vt:lpstr>
      <vt:lpstr>陣列Array - 1/3</vt:lpstr>
      <vt:lpstr>陣列Array - 2/3</vt:lpstr>
      <vt:lpstr>陣列Array - 3/3</vt:lpstr>
      <vt:lpstr>Outline</vt:lpstr>
      <vt:lpstr>課堂作業 – 1/2</vt:lpstr>
      <vt:lpstr>課堂作業 – 2/2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dsp521</dc:creator>
  <cp:lastModifiedBy>Rachel</cp:lastModifiedBy>
  <cp:revision>85</cp:revision>
  <dcterms:created xsi:type="dcterms:W3CDTF">2021-09-06T07:31:26Z</dcterms:created>
  <dcterms:modified xsi:type="dcterms:W3CDTF">2021-10-31T15:53:12Z</dcterms:modified>
</cp:coreProperties>
</file>