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6"/>
  </p:notesMasterIdLst>
  <p:handoutMasterIdLst>
    <p:handoutMasterId r:id="rId17"/>
  </p:handoutMasterIdLst>
  <p:sldIdLst>
    <p:sldId id="279" r:id="rId2"/>
    <p:sldId id="258" r:id="rId3"/>
    <p:sldId id="302" r:id="rId4"/>
    <p:sldId id="296" r:id="rId5"/>
    <p:sldId id="297" r:id="rId6"/>
    <p:sldId id="290" r:id="rId7"/>
    <p:sldId id="294" r:id="rId8"/>
    <p:sldId id="300" r:id="rId9"/>
    <p:sldId id="304" r:id="rId10"/>
    <p:sldId id="303" r:id="rId11"/>
    <p:sldId id="277" r:id="rId12"/>
    <p:sldId id="305" r:id="rId13"/>
    <p:sldId id="280" r:id="rId14"/>
    <p:sldId id="306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 snapToGrid="0">
      <p:cViewPr varScale="1">
        <p:scale>
          <a:sx n="52" d="100"/>
          <a:sy n="52" d="100"/>
        </p:scale>
        <p:origin x="86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B0D05-66B6-4E64-8935-14BAD9F87DDE}" type="datetimeFigureOut">
              <a:rPr lang="zh-TW" altLang="en-US" smtClean="0"/>
              <a:t>2021/12/4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0604-D731-460E-ACC9-C90306708F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532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C9EAA-3D77-4DD9-9694-29EC0030C7BF}" type="datetimeFigureOut">
              <a:rPr lang="zh-TW" altLang="en-US" smtClean="0"/>
              <a:t>2021/12/4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379B5-6234-495F-A2A7-DF4D79A29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082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379B5-6234-495F-A2A7-DF4D79A29F6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6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379B5-6234-495F-A2A7-DF4D79A29F6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41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用階層函式當範例，上面邊為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r>
              <a:rPr lang="zh-TW" altLang="en-US" dirty="0"/>
              <a:t> 寫法，下面為遞迴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379B5-6234-495F-A2A7-DF4D79A29F6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032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用最大公因數當範例，上面邊為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r>
              <a:rPr lang="zh-TW" altLang="en-US" dirty="0"/>
              <a:t> 寫法，下面為遞迴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379B5-6234-495F-A2A7-DF4D79A29F6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7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82D1C7-786B-4CB7-97D7-160838221C61}"/>
              </a:ext>
            </a:extLst>
          </p:cNvPr>
          <p:cNvSpPr/>
          <p:nvPr/>
        </p:nvSpPr>
        <p:spPr>
          <a:xfrm>
            <a:off x="10878481" y="6488668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2021.12.06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667A8BA-3846-4CC2-933B-E4B22A2F299A}"/>
              </a:ext>
            </a:extLst>
          </p:cNvPr>
          <p:cNvCxnSpPr/>
          <p:nvPr/>
        </p:nvCxnSpPr>
        <p:spPr>
          <a:xfrm>
            <a:off x="1770888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007CE9B-7426-43AB-A5D8-C31BB708E3F9}"/>
              </a:ext>
            </a:extLst>
          </p:cNvPr>
          <p:cNvCxnSpPr/>
          <p:nvPr/>
        </p:nvCxnSpPr>
        <p:spPr>
          <a:xfrm>
            <a:off x="8775192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標題 1"/>
          <p:cNvSpPr txBox="1">
            <a:spLocks/>
          </p:cNvSpPr>
          <p:nvPr userDrawn="1"/>
        </p:nvSpPr>
        <p:spPr>
          <a:xfrm>
            <a:off x="796089" y="1738969"/>
            <a:ext cx="10599821" cy="2448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7300" b="1" dirty="0">
                <a:solidFill>
                  <a:schemeClr val="accent5">
                    <a:lumMod val="75000"/>
                  </a:schemeClr>
                </a:solidFill>
              </a:rPr>
              <a:t>Introduction to Computers</a:t>
            </a:r>
            <a:br>
              <a:rPr lang="en-US" altLang="zh-TW" sz="73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zh-TW" altLang="en-US" sz="50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遞迴副函式</a:t>
            </a:r>
            <a:endParaRPr lang="zh-TW" altLang="en-US" dirty="0"/>
          </a:p>
        </p:txBody>
      </p:sp>
      <p:sp>
        <p:nvSpPr>
          <p:cNvPr id="17" name="副標題 2"/>
          <p:cNvSpPr txBox="1">
            <a:spLocks/>
          </p:cNvSpPr>
          <p:nvPr userDrawn="1"/>
        </p:nvSpPr>
        <p:spPr>
          <a:xfrm>
            <a:off x="2818396" y="4786563"/>
            <a:ext cx="6555205" cy="144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授課老師：陳自強 教授 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Oscal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T.-C. Chen)</a:t>
            </a:r>
          </a:p>
          <a:p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TA Group :</a:t>
            </a:r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林依榮、張宇軒、蔡承宏、張誌恒</a:t>
            </a:r>
            <a:endParaRPr lang="zh-TW" altLang="en-US" sz="1800" b="1" dirty="0">
              <a:solidFill>
                <a:schemeClr val="accent5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5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1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21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December 4,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326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03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December 4,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016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December 4,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087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82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6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40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90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December 4,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703BCF4-5C49-4A8D-B569-093B6FE2968C}"/>
              </a:ext>
            </a:extLst>
          </p:cNvPr>
          <p:cNvSpPr txBox="1"/>
          <p:nvPr/>
        </p:nvSpPr>
        <p:spPr>
          <a:xfrm>
            <a:off x="0" y="6396335"/>
            <a:ext cx="3508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Very-Large-Scale Integration,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VLSI LAB</a:t>
            </a:r>
          </a:p>
          <a:p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Location</a:t>
            </a:r>
            <a:r>
              <a:rPr lang="zh-TW" altLang="en-US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：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ISP521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D2E1230-46FF-4F29-ABBA-6F09929333C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C796F6-A798-4CDF-B3BA-FCFEFC9B7EAC}"/>
              </a:ext>
            </a:extLst>
          </p:cNvPr>
          <p:cNvSpPr txBox="1"/>
          <p:nvPr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03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83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chemeClr val="bg2"/>
                </a:solidFill>
                <a:cs typeface="Calibri" panose="020F0502020204030204" pitchFamily="34" charset="0"/>
              </a:rPr>
              <a:t>上週重點複習</a:t>
            </a:r>
            <a:endParaRPr lang="en-US" altLang="zh-TW" dirty="0">
              <a:solidFill>
                <a:schemeClr val="bg2"/>
              </a:solidFill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565247"/>
                </a:solidFill>
                <a:cs typeface="Calibri" panose="020F0502020204030204" pitchFamily="34" charset="0"/>
              </a:rPr>
              <a:t>遞迴副函式</a:t>
            </a:r>
            <a:endParaRPr lang="en-US" altLang="zh-TW" dirty="0">
              <a:solidFill>
                <a:srgbClr val="565247"/>
              </a:solidFill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cs typeface="Calibri" panose="020F0502020204030204" pitchFamily="34" charset="0"/>
              </a:rPr>
              <a:t>課堂作業</a:t>
            </a:r>
            <a:endParaRPr lang="en-US" altLang="zh-TW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132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3607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河內塔遊戲：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共有三個柱子分別令為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A,B,C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，請輸入有幾個盤子並將盤子由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柱移到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柱，最後所有的盤子必須在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柱。</a:t>
            </a: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一次只能移動一個盤子。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大盤子永遠不能放在小盤子的上面。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需印出盤子移動的步驟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需在最後印出總共移動幾次。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注意：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計算第幾個盤子在柱子間移動的過程請用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Recursive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完成。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3A0D90-A43A-4204-A253-737EA4DC8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043" y="3452042"/>
            <a:ext cx="3250885" cy="282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A70865-BCAE-438E-BE5F-7529D1C2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1/2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7632293-5BF7-4074-BFCD-ABDF7C245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369" y="2554941"/>
            <a:ext cx="6697261" cy="321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15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2/2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91886" y="2286000"/>
                <a:ext cx="11582400" cy="4023360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9CBEBD"/>
                  </a:buClr>
                </a:pPr>
                <a:r>
                  <a:rPr lang="zh-TW" altLang="en-US" dirty="0">
                    <a:solidFill>
                      <a:srgbClr val="FFFFFF"/>
                    </a:solidFill>
                  </a:rPr>
                  <a:t>費式數列的公式如下：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zh-TW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0                                                    </m:t>
                            </m:r>
                            <m:r>
                              <a:rPr lang="zh-TW" alt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TW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TW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zh-TW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1                                            </m:t>
                            </m:r>
                            <m:r>
                              <a:rPr lang="zh-TW" alt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TW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TW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 </m:t>
                            </m:r>
                            <m:r>
                              <a:rPr lang="en-US" altLang="zh-TW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altLang="zh-TW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2</m:t>
                            </m:r>
                          </m:e>
                          <m:e>
                            <m:r>
                              <a:rPr lang="en-US" altLang="zh-TW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TW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altLang="zh-TW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</m:t>
                            </m:r>
                            <m:r>
                              <a:rPr lang="en-US" altLang="zh-TW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TW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≥3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>
                  <a:solidFill>
                    <a:srgbClr val="FFFFFF"/>
                  </a:solidFill>
                </a:endParaRPr>
              </a:p>
              <a:p>
                <a:pPr lvl="0">
                  <a:buClr>
                    <a:srgbClr val="9CBEBD"/>
                  </a:buClr>
                </a:pPr>
                <a:endParaRPr lang="en-US" altLang="zh-TW" dirty="0">
                  <a:solidFill>
                    <a:srgbClr val="FFFFFF"/>
                  </a:solidFill>
                </a:endParaRPr>
              </a:p>
              <a:p>
                <a:pPr lvl="0">
                  <a:buClr>
                    <a:srgbClr val="9CBEBD"/>
                  </a:buClr>
                </a:pPr>
                <a:r>
                  <a:rPr lang="zh-TW" altLang="en-US" dirty="0">
                    <a:solidFill>
                      <a:srgbClr val="FFFFFF"/>
                    </a:solidFill>
                  </a:rPr>
                  <a:t>請使用鍵盤輸入</a:t>
                </a:r>
                <a:r>
                  <a:rPr lang="en-US" altLang="zh-TW" dirty="0">
                    <a:solidFill>
                      <a:srgbClr val="FFFFFF"/>
                    </a:solidFill>
                  </a:rPr>
                  <a:t>30</a:t>
                </a:r>
                <a:r>
                  <a:rPr lang="zh-TW" altLang="en-US" dirty="0">
                    <a:solidFill>
                      <a:srgbClr val="FFFFFF"/>
                    </a:solidFill>
                  </a:rPr>
                  <a:t>並計算第</a:t>
                </a:r>
                <a:r>
                  <a:rPr lang="en-US" altLang="zh-TW" dirty="0">
                    <a:solidFill>
                      <a:srgbClr val="FFFFFF"/>
                    </a:solidFill>
                  </a:rPr>
                  <a:t>30</a:t>
                </a:r>
                <a:r>
                  <a:rPr lang="zh-TW" altLang="en-US" dirty="0">
                    <a:solidFill>
                      <a:srgbClr val="FFFFFF"/>
                    </a:solidFill>
                  </a:rPr>
                  <a:t>個</a:t>
                </a:r>
                <a:r>
                  <a:rPr lang="en-US" altLang="zh-TW" dirty="0">
                    <a:solidFill>
                      <a:srgbClr val="FFFFFF"/>
                    </a:solidFill>
                  </a:rPr>
                  <a:t>(f(30))</a:t>
                </a:r>
                <a:r>
                  <a:rPr lang="zh-TW" altLang="en-US" dirty="0">
                    <a:solidFill>
                      <a:srgbClr val="FFFFFF"/>
                    </a:solidFill>
                  </a:rPr>
                  <a:t>值和總和為多少。</a:t>
                </a:r>
                <a:r>
                  <a:rPr lang="en-US" altLang="zh-TW" dirty="0">
                    <a:solidFill>
                      <a:srgbClr val="FFFFFF"/>
                    </a:solidFill>
                  </a:rPr>
                  <a:t>(</a:t>
                </a:r>
                <a:r>
                  <a:rPr lang="zh-TW" altLang="en-US" dirty="0">
                    <a:solidFill>
                      <a:srgbClr val="FFFFFF"/>
                    </a:solidFill>
                  </a:rPr>
                  <a:t>使用遞迴副函式</a:t>
                </a:r>
                <a:r>
                  <a:rPr lang="en-US" altLang="zh-TW" dirty="0">
                    <a:solidFill>
                      <a:srgbClr val="FFFFFF"/>
                    </a:solidFill>
                  </a:rPr>
                  <a:t>)</a:t>
                </a:r>
              </a:p>
              <a:p>
                <a:pPr lvl="0">
                  <a:buClr>
                    <a:srgbClr val="9CBEBD"/>
                  </a:buClr>
                  <a:buFont typeface="PMingLiU" panose="02020500000000000000" pitchFamily="18" charset="-120"/>
                  <a:buChar char="＊"/>
                </a:pPr>
                <a:r>
                  <a:rPr lang="zh-TW" altLang="en-US" dirty="0">
                    <a:solidFill>
                      <a:schemeClr val="accent5"/>
                    </a:solidFill>
                  </a:rPr>
                  <a:t>試想與之前使用</a:t>
                </a:r>
                <a:r>
                  <a:rPr lang="en-US" altLang="zh-TW" dirty="0">
                    <a:solidFill>
                      <a:schemeClr val="accent5"/>
                    </a:solidFill>
                  </a:rPr>
                  <a:t>for</a:t>
                </a:r>
                <a:r>
                  <a:rPr lang="zh-TW" altLang="en-US" dirty="0">
                    <a:solidFill>
                      <a:schemeClr val="accent5"/>
                    </a:solidFill>
                  </a:rPr>
                  <a:t>迴圈的寫法相比哪個比較有效率呢？兩者差別在哪？還有哪些更有效率的寫法？</a:t>
                </a:r>
                <a:endParaRPr lang="en-US" altLang="zh-TW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1886" y="2286000"/>
                <a:ext cx="11582400" cy="4023360"/>
              </a:xfrm>
              <a:blipFill>
                <a:blip r:embed="rId2"/>
                <a:stretch>
                  <a:fillRect l="-1158" t="-455" r="-2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169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797DA-23E8-4AC7-9362-31BFC997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2/2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8337685-13F0-4C90-9A38-6E8E38A8B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4016" y="674996"/>
            <a:ext cx="3370423" cy="583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3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cs typeface="Calibri" panose="020F0502020204030204" pitchFamily="34" charset="0"/>
              </a:rPr>
              <a:t>上週重點複習</a:t>
            </a:r>
            <a:endParaRPr lang="en-US" altLang="zh-TW" dirty="0"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cs typeface="Calibri" panose="020F0502020204030204" pitchFamily="34" charset="0"/>
              </a:rPr>
              <a:t>遞迴副函式</a:t>
            </a:r>
            <a:endParaRPr lang="en-US" altLang="zh-TW" dirty="0"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cs typeface="Calibri" panose="020F0502020204030204" pitchFamily="34" charset="0"/>
              </a:rPr>
              <a:t>課堂作業</a:t>
            </a:r>
            <a:endParaRPr lang="en-US" altLang="zh-TW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075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cs typeface="Calibri" panose="020F0502020204030204" pitchFamily="34" charset="0"/>
              </a:rPr>
              <a:t>上週重點複習</a:t>
            </a:r>
            <a:endParaRPr lang="en-US" altLang="zh-TW" dirty="0"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565247"/>
                </a:solidFill>
                <a:cs typeface="Calibri" panose="020F0502020204030204" pitchFamily="34" charset="0"/>
              </a:rPr>
              <a:t>遞迴副函式</a:t>
            </a:r>
            <a:endParaRPr lang="en-US" altLang="zh-TW" dirty="0">
              <a:solidFill>
                <a:srgbClr val="565247"/>
              </a:solidFill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565247"/>
                </a:solidFill>
                <a:cs typeface="Calibri" panose="020F0502020204030204" pitchFamily="34" charset="0"/>
              </a:rPr>
              <a:t>課堂作業</a:t>
            </a:r>
            <a:endParaRPr lang="en-US" altLang="zh-TW" dirty="0">
              <a:solidFill>
                <a:srgbClr val="565247"/>
              </a:solidFill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019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上週重點複習 </a:t>
            </a:r>
            <a:r>
              <a:rPr lang="en-US" altLang="zh-TW" dirty="0"/>
              <a:t>– 1/2</a:t>
            </a:r>
            <a:endParaRPr lang="zh-TW" altLang="en-US" dirty="0"/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6FA50080-1D9C-4716-B7B4-67CEED6120DA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CBEBD"/>
              </a:buClr>
              <a:buSzPct val="100000"/>
              <a:buFont typeface="Tw Cen MT" panose="020B0602020104020603" pitchFamily="34" charset="0"/>
              <a:buNone/>
              <a:tabLst/>
              <a:defRPr/>
            </a:pPr>
            <a:r>
              <a:rPr kumimoji="0" lang="zh-TW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主函式中如果加上數學運算或需執行多次的動作的時，容易造成程式太多行不好</a:t>
            </a:r>
            <a:r>
              <a:rPr kumimoji="0" lang="en-US" altLang="zh-TW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debug</a:t>
            </a:r>
            <a:r>
              <a:rPr kumimoji="0" lang="zh-TW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。</a:t>
            </a:r>
            <a:endParaRPr kumimoji="0" lang="en-US" altLang="zh-TW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CBEBD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r>
              <a:rPr kumimoji="0" lang="zh-TW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使用副函式的好處有：</a:t>
            </a:r>
            <a:endParaRPr kumimoji="0" lang="en-US" altLang="zh-TW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CBEBD"/>
              </a:buClr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 減少重複的程式碼</a:t>
            </a:r>
            <a:endParaRPr kumimoji="0" lang="en-US" altLang="zh-TW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CBEBD"/>
              </a:buClr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 有效地增加程式碼的重複使用性</a:t>
            </a:r>
            <a:endParaRPr kumimoji="0" lang="en-US" altLang="zh-TW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CBEBD"/>
              </a:buClr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 讓程式碼更精簡好閱讀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CBEBD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endParaRPr kumimoji="0" lang="zh-TW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49E6417F-E532-4760-A372-D9FA137D3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68" y="3657569"/>
            <a:ext cx="6020551" cy="2231199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7299777-E8E2-4450-882F-6CAA4150B7E7}"/>
              </a:ext>
            </a:extLst>
          </p:cNvPr>
          <p:cNvSpPr/>
          <p:nvPr/>
        </p:nvSpPr>
        <p:spPr>
          <a:xfrm>
            <a:off x="5689600" y="3429000"/>
            <a:ext cx="38590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FFFF"/>
                </a:solidFill>
                <a:latin typeface="Times New Roman"/>
                <a:ea typeface="標楷體"/>
              </a:rPr>
              <a:t>Ex.</a:t>
            </a:r>
            <a:r>
              <a:rPr lang="zh-TW" altLang="en-US" sz="2000" dirty="0">
                <a:solidFill>
                  <a:srgbClr val="FFFFFF"/>
                </a:solidFill>
                <a:latin typeface="Times New Roman"/>
                <a:ea typeface="標楷體"/>
              </a:rPr>
              <a:t>開根號的</a:t>
            </a:r>
            <a:r>
              <a:rPr lang="en-US" altLang="zh-TW" sz="2000" dirty="0">
                <a:solidFill>
                  <a:srgbClr val="FFFFFF"/>
                </a:solidFill>
                <a:latin typeface="Times New Roman"/>
                <a:ea typeface="標楷體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55889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dirty="0"/>
              <a:t>上週重點複習 </a:t>
            </a:r>
            <a:r>
              <a:rPr lang="en-US" altLang="zh-TW" dirty="0"/>
              <a:t>– 2/2</a:t>
            </a:r>
            <a:endParaRPr lang="zh-TW" altLang="en-US" dirty="0"/>
          </a:p>
        </p:txBody>
      </p:sp>
      <p:pic>
        <p:nvPicPr>
          <p:cNvPr id="4" name="內容版面配置區 1">
            <a:extLst>
              <a:ext uri="{FF2B5EF4-FFF2-40B4-BE49-F238E27FC236}">
                <a16:creationId xmlns:a16="http://schemas.microsoft.com/office/drawing/2014/main" id="{1096B075-F4EA-4956-A02D-EFA401219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39" y="2084832"/>
            <a:ext cx="6378138" cy="393318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E0BA5FE-00A4-469B-95D9-C9D044C8DA82}"/>
              </a:ext>
            </a:extLst>
          </p:cNvPr>
          <p:cNvSpPr/>
          <p:nvPr/>
        </p:nvSpPr>
        <p:spPr>
          <a:xfrm>
            <a:off x="2698376" y="2642449"/>
            <a:ext cx="2106706" cy="475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2944F5-AD03-4A54-9E53-F6D4EDA1D548}"/>
              </a:ext>
            </a:extLst>
          </p:cNvPr>
          <p:cNvSpPr/>
          <p:nvPr/>
        </p:nvSpPr>
        <p:spPr>
          <a:xfrm>
            <a:off x="2743199" y="4829836"/>
            <a:ext cx="2357717" cy="1046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A7C870-644C-4E5E-8482-FC7BE357A70B}"/>
              </a:ext>
            </a:extLst>
          </p:cNvPr>
          <p:cNvSpPr/>
          <p:nvPr/>
        </p:nvSpPr>
        <p:spPr>
          <a:xfrm>
            <a:off x="6140823" y="3861649"/>
            <a:ext cx="1792942" cy="367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98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chemeClr val="bg2"/>
                </a:solidFill>
                <a:cs typeface="Calibri" panose="020F0502020204030204" pitchFamily="34" charset="0"/>
              </a:rPr>
              <a:t>上週重點複習</a:t>
            </a:r>
            <a:endParaRPr lang="en-US" altLang="zh-TW" dirty="0">
              <a:solidFill>
                <a:schemeClr val="bg2"/>
              </a:solidFill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cs typeface="Calibri" panose="020F0502020204030204" pitchFamily="34" charset="0"/>
              </a:rPr>
              <a:t>遞迴副函式</a:t>
            </a:r>
            <a:endParaRPr lang="en-US" altLang="zh-TW" dirty="0"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565247"/>
                </a:solidFill>
                <a:cs typeface="Calibri" panose="020F0502020204030204" pitchFamily="34" charset="0"/>
              </a:rPr>
              <a:t>課堂作業</a:t>
            </a:r>
            <a:endParaRPr lang="en-US" altLang="zh-TW" dirty="0">
              <a:solidFill>
                <a:srgbClr val="565247"/>
              </a:solidFill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871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圓角 13">
            <a:extLst>
              <a:ext uri="{FF2B5EF4-FFF2-40B4-BE49-F238E27FC236}">
                <a16:creationId xmlns:a16="http://schemas.microsoft.com/office/drawing/2014/main" id="{D8A38962-F614-4C1F-957C-8B421944606F}"/>
              </a:ext>
            </a:extLst>
          </p:cNvPr>
          <p:cNvSpPr/>
          <p:nvPr/>
        </p:nvSpPr>
        <p:spPr>
          <a:xfrm>
            <a:off x="6933984" y="4276166"/>
            <a:ext cx="3240958" cy="24071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遞迴副函式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– 1/3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：甚麼是遞迴副函式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(recursive function)?</a:t>
            </a: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：簡單的來說就是一個自己呼叫自己的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如果可以拆解成較小但是性質和原問題相同的時候，就可以考慮使用，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常見範例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連加、階乘、輾轉相除。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33983" y="4479203"/>
            <a:ext cx="30386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5FCBEF"/>
              </a:buClr>
            </a:pP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相加範例：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rgbClr val="5FCBEF"/>
              </a:buClr>
            </a:pP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rgbClr val="5FCBEF"/>
              </a:buClr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 + 4 + 9 + 16 + …. + n*n</a:t>
            </a:r>
          </a:p>
          <a:p>
            <a:pPr>
              <a:buClr>
                <a:srgbClr val="5FCBEF"/>
              </a:buClr>
            </a:pP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rgbClr val="5FCBEF"/>
              </a:buClr>
            </a:pP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規則：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rgbClr val="5FCBEF"/>
              </a:buClr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f(n) = n*n + f(n-1), for n &gt; 0</a:t>
            </a:r>
          </a:p>
          <a:p>
            <a:pPr>
              <a:buClr>
                <a:srgbClr val="5FCBEF"/>
              </a:buClr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f(n) = 0, for n &lt;= 0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70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遞迴副函式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– 2/3</a:t>
            </a:r>
            <a:endParaRPr lang="zh-TW" altLang="en-US" dirty="0"/>
          </a:p>
        </p:txBody>
      </p:sp>
      <p:sp>
        <p:nvSpPr>
          <p:cNvPr id="4" name="投影片編號版面配置區 4">
            <a:extLst>
              <a:ext uri="{FF2B5EF4-FFF2-40B4-BE49-F238E27FC236}">
                <a16:creationId xmlns:a16="http://schemas.microsoft.com/office/drawing/2014/main" id="{2B6B6FD5-8DF8-4C7D-BA16-5198BED3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5997" y="6297445"/>
            <a:ext cx="2057400" cy="273928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4153F8A-D918-4743-A4A8-83A56A6CD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876" y="1206290"/>
            <a:ext cx="3624450" cy="5370103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81F045E0-E541-4805-AE71-3A5EB2E558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851" t="10235"/>
          <a:stretch/>
        </p:blipFill>
        <p:spPr>
          <a:xfrm>
            <a:off x="3732555" y="2014272"/>
            <a:ext cx="4048934" cy="4258512"/>
          </a:xfrm>
          <a:prstGeom prst="rect">
            <a:avLst/>
          </a:prstGeom>
        </p:spPr>
      </p:pic>
      <p:sp>
        <p:nvSpPr>
          <p:cNvPr id="29" name="矩形: 圓角 13">
            <a:extLst>
              <a:ext uri="{FF2B5EF4-FFF2-40B4-BE49-F238E27FC236}">
                <a16:creationId xmlns:a16="http://schemas.microsoft.com/office/drawing/2014/main" id="{E3C0F173-DAA9-4A79-AAD0-1B45A4A50536}"/>
              </a:ext>
            </a:extLst>
          </p:cNvPr>
          <p:cNvSpPr/>
          <p:nvPr/>
        </p:nvSpPr>
        <p:spPr>
          <a:xfrm>
            <a:off x="183561" y="2707343"/>
            <a:ext cx="3240958" cy="24071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5E9329E-3C9C-4DFE-9BF7-E93F27E91CE9}"/>
              </a:ext>
            </a:extLst>
          </p:cNvPr>
          <p:cNvSpPr/>
          <p:nvPr/>
        </p:nvSpPr>
        <p:spPr>
          <a:xfrm>
            <a:off x="183560" y="291038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5FCBEF"/>
              </a:buClr>
            </a:pP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相加範例：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rgbClr val="5FCBEF"/>
              </a:buClr>
            </a:pP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rgbClr val="5FCBEF"/>
              </a:buClr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n! (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階層函式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buClr>
                <a:srgbClr val="5FCBEF"/>
              </a:buClr>
            </a:pP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rgbClr val="5FCBEF"/>
              </a:buClr>
            </a:pP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規則：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rgbClr val="5FCBEF"/>
              </a:buClr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f(n) = n*f(n-1), for n &gt; 0</a:t>
            </a:r>
          </a:p>
          <a:p>
            <a:pPr>
              <a:buClr>
                <a:srgbClr val="5FCBEF"/>
              </a:buClr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f(n) = 1, for n &lt;= 0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19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172B7-274E-4ED7-8618-A929616B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遞迴副函式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– 3/3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091C8A4-8070-4E1E-BE65-C32C866D3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166" y="1461247"/>
            <a:ext cx="4230706" cy="5026287"/>
          </a:xfrm>
          <a:prstGeom prst="rect">
            <a:avLst/>
          </a:prstGeom>
        </p:spPr>
      </p:pic>
      <p:sp>
        <p:nvSpPr>
          <p:cNvPr id="5" name="矩形: 圓角 13">
            <a:extLst>
              <a:ext uri="{FF2B5EF4-FFF2-40B4-BE49-F238E27FC236}">
                <a16:creationId xmlns:a16="http://schemas.microsoft.com/office/drawing/2014/main" id="{50A999FD-967F-401B-999B-7BC960064D02}"/>
              </a:ext>
            </a:extLst>
          </p:cNvPr>
          <p:cNvSpPr/>
          <p:nvPr/>
        </p:nvSpPr>
        <p:spPr>
          <a:xfrm>
            <a:off x="297670" y="2823885"/>
            <a:ext cx="6031412" cy="18736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5DD71F-2728-4236-B81D-3EC9A12D5441}"/>
              </a:ext>
            </a:extLst>
          </p:cNvPr>
          <p:cNvSpPr/>
          <p:nvPr/>
        </p:nvSpPr>
        <p:spPr>
          <a:xfrm>
            <a:off x="297669" y="3026922"/>
            <a:ext cx="65253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5FCBEF"/>
              </a:buClr>
            </a:pP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最大公因數範例：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rgbClr val="5FCBEF"/>
              </a:buClr>
            </a:pP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rgbClr val="5FCBEF"/>
              </a:buClr>
            </a:pP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規則：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rgbClr val="5FCBEF"/>
              </a:buClr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f(num1, num2)  = f(num2, num1%num2) , if num1%num2 != 0</a:t>
            </a:r>
          </a:p>
          <a:p>
            <a:pPr>
              <a:buClr>
                <a:srgbClr val="5FCBEF"/>
              </a:buClr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f(num1, num2) = num2, if num1%num2 = 0</a:t>
            </a:r>
          </a:p>
        </p:txBody>
      </p:sp>
    </p:spTree>
    <p:extLst>
      <p:ext uri="{BB962C8B-B14F-4D97-AF65-F5344CB8AC3E}">
        <p14:creationId xmlns:p14="http://schemas.microsoft.com/office/powerpoint/2010/main" val="3586797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要素">
  <a:themeElements>
    <a:clrScheme name="要素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要素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3019</TotalTime>
  <Words>538</Words>
  <Application>Microsoft Office PowerPoint</Application>
  <PresentationFormat>寬螢幕</PresentationFormat>
  <Paragraphs>76</Paragraphs>
  <Slides>14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9" baseType="lpstr">
      <vt:lpstr>微軟正黑體</vt:lpstr>
      <vt:lpstr>新細明體</vt:lpstr>
      <vt:lpstr>新細明體</vt:lpstr>
      <vt:lpstr>DFKai-SB</vt:lpstr>
      <vt:lpstr>DFKai-SB</vt:lpstr>
      <vt:lpstr>Arial</vt:lpstr>
      <vt:lpstr>Arial Black</vt:lpstr>
      <vt:lpstr>Calibri</vt:lpstr>
      <vt:lpstr>Cambria Math</vt:lpstr>
      <vt:lpstr>Times New Roman</vt:lpstr>
      <vt:lpstr>Tw Cen MT</vt:lpstr>
      <vt:lpstr>Tw Cen MT Condensed</vt:lpstr>
      <vt:lpstr>Wingdings</vt:lpstr>
      <vt:lpstr>Wingdings 3</vt:lpstr>
      <vt:lpstr>1_要素</vt:lpstr>
      <vt:lpstr>PowerPoint 簡報</vt:lpstr>
      <vt:lpstr>Outline</vt:lpstr>
      <vt:lpstr>Outline</vt:lpstr>
      <vt:lpstr>上週重點複習 – 1/2</vt:lpstr>
      <vt:lpstr>上週重點複習 – 2/2</vt:lpstr>
      <vt:lpstr>Outline</vt:lpstr>
      <vt:lpstr>遞迴副函式– 1/3</vt:lpstr>
      <vt:lpstr>遞迴副函式– 2/3</vt:lpstr>
      <vt:lpstr>遞迴副函式– 3/3</vt:lpstr>
      <vt:lpstr>Outline</vt:lpstr>
      <vt:lpstr>課堂作業 – 1/2</vt:lpstr>
      <vt:lpstr>課堂作業 – 1/2</vt:lpstr>
      <vt:lpstr>課堂作業 – 2/2</vt:lpstr>
      <vt:lpstr>課堂作業 – 2/2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dsp521</dc:creator>
  <cp:lastModifiedBy>Rachel</cp:lastModifiedBy>
  <cp:revision>101</cp:revision>
  <dcterms:created xsi:type="dcterms:W3CDTF">2021-09-06T07:31:26Z</dcterms:created>
  <dcterms:modified xsi:type="dcterms:W3CDTF">2021-12-03T18:55:59Z</dcterms:modified>
</cp:coreProperties>
</file>