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5.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9.xml" ContentType="application/inkml+xml"/>
  <Override PartName="/ppt/ink/ink30.xml" ContentType="application/inkml+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1" r:id="rId5"/>
    <p:sldId id="281" r:id="rId6"/>
    <p:sldId id="282" r:id="rId7"/>
    <p:sldId id="260" r:id="rId8"/>
    <p:sldId id="263" r:id="rId9"/>
    <p:sldId id="264" r:id="rId10"/>
    <p:sldId id="265" r:id="rId11"/>
    <p:sldId id="266" r:id="rId12"/>
    <p:sldId id="269" r:id="rId13"/>
    <p:sldId id="283" r:id="rId14"/>
    <p:sldId id="271" r:id="rId15"/>
    <p:sldId id="273" r:id="rId16"/>
    <p:sldId id="274" r:id="rId17"/>
    <p:sldId id="275" r:id="rId18"/>
    <p:sldId id="276" r:id="rId19"/>
    <p:sldId id="277" r:id="rId20"/>
    <p:sldId id="278" r:id="rId21"/>
    <p:sldId id="279" r:id="rId22"/>
    <p:sldId id="285" r:id="rId23"/>
    <p:sldId id="284" r:id="rId24"/>
    <p:sldId id="280"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1327" autoAdjust="0"/>
  </p:normalViewPr>
  <p:slideViewPr>
    <p:cSldViewPr snapToGrid="0">
      <p:cViewPr varScale="1">
        <p:scale>
          <a:sx n="101" d="100"/>
          <a:sy n="101" d="100"/>
        </p:scale>
        <p:origin x="97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4:45.247"/>
    </inkml:context>
    <inkml:brush xml:id="br0">
      <inkml:brushProperty name="width" value="0.05" units="cm"/>
      <inkml:brushProperty name="height" value="0.05" units="cm"/>
      <inkml:brushProperty name="color" value="#E71224"/>
    </inkml:brush>
  </inkml:definitions>
  <inkml:trace contextRef="#ctx0" brushRef="#br0">0 2 24575,'390'0'0,"-374"1"0,-1 0 0,22 6 0,30 2 0,730-10 0,-782 2 0,1 0 0,20 5 0,31 3 0,577-9 0,-624 1 0,37 6 0,19 2 0,3-10 0,62 2 0,-128 2-1365,-2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35:51.482"/>
    </inkml:context>
    <inkml:brush xml:id="br0">
      <inkml:brushProperty name="width" value="0.05" units="cm"/>
      <inkml:brushProperty name="height" value="0.05" units="cm"/>
      <inkml:brushProperty name="color" value="#E71224"/>
    </inkml:brush>
  </inkml:definitions>
  <inkml:trace contextRef="#ctx0" brushRef="#br0">1 129 24575,'805'0'0,"-772"-2"0,-1-1 0,37-9 0,-34 6 0,54-4 0,-56 7 0,63-13 0,-33 4 0,2-2 0,-44 8 0,1 1 0,31-2 0,123 8 0,33-3 0,-131-13 0,-58 10 0,0 1 0,25-2 0,113 4-1365,-130 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35:52.371"/>
    </inkml:context>
    <inkml:brush xml:id="br0">
      <inkml:brushProperty name="width" value="0.05" units="cm"/>
      <inkml:brushProperty name="height" value="0.05" units="cm"/>
      <inkml:brushProperty name="color" value="#E71224"/>
    </inkml:brush>
  </inkml:definitions>
  <inkml:trace contextRef="#ctx0" brushRef="#br0">1 0 24575,'4'1'0,"1"-1"0,0 1 0,0 0 0,0 1 0,-1-1 0,7 4 0,14 3 0,-6-2 0,0 0 0,-1 1 0,0 0 0,30 19 0,2-2 0,-37-18 0,1 0 0,-1 1 0,-1 1 0,1 0 0,18 15 0,-9-3 0,34 32 0,-54-49 0,1 0 0,0 0 0,-1 0 0,0 0 0,0 1 0,0-1 0,0 1 0,0-1 0,-1 1 0,0 0 0,1-1 0,-1 1 0,-1 0 0,2 8 0,-3-8 0,0 1 0,0-1 0,0 1 0,-1-1 0,0 1 0,0-1 0,0 0 0,0 0 0,-1 0 0,-3 5 0,-32 36 0,36-43 0,-21 21 0,-2 0 0,0-2 0,-39 25 0,52-38-455,1 0 0,-19 19 0,18-12-6371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36:24.064"/>
    </inkml:context>
    <inkml:brush xml:id="br0">
      <inkml:brushProperty name="width" value="0.05" units="cm"/>
      <inkml:brushProperty name="height" value="0.05" units="cm"/>
      <inkml:brushProperty name="color" value="#E71224"/>
    </inkml:brush>
  </inkml:definitions>
  <inkml:trace contextRef="#ctx0" brushRef="#br0">1 1 24575,'0'355'0,"2"-331"0,0-1 0,2 1 0,9 32 0,-4-20 0,-8-28 0,1 0 0,1 0 0,0 0 0,6 12 0,-9-19 0,1 0 0,-1 0 0,1 0 0,-1 0 0,1-1 0,0 1 0,-1 0 0,1 0 0,0-1 0,0 1 0,0 0 0,0-1 0,-1 1 0,1-1 0,0 1 0,0-1 0,0 1 0,2-1 0,-2 0 0,0 0 0,0 0 0,0 0 0,0-1 0,0 1 0,0 0 0,0-1 0,0 1 0,0-1 0,0 1 0,0-1 0,0 0 0,0 1 0,0-1 0,0 0 0,0 0 0,-1 1 0,1-1 0,0 0 0,-1 0 0,2-2 0,8-14 0,-1-1 0,-1 0 0,-1 0 0,0 0 0,-1-1 0,-1 0 0,3-24 0,4-10 0,6-13 0,36-85 0,-52 146 0,0 1 0,0-1 0,0 1 0,1 0 0,0 0 0,-1 0 0,6-5 0,-7 8 0,-1 0 0,1 1 0,0-1 0,-1 1 0,1-1 0,0 1 0,0 0 0,-1-1 0,1 1 0,0 0 0,0-1 0,0 1 0,0 0 0,-1 0 0,1 0 0,0 0 0,0 0 0,0 0 0,1 0 0,-1 0 0,1 1 0,-1 0 0,0-1 0,1 1 0,-1 0 0,0 0 0,0-1 0,0 1 0,0 0 0,0 0 0,0 0 0,0 0 0,0 1 0,0-1 0,1 2 0,11 21 0,-1 0 0,-1 0 0,-1 1 0,-1 1 0,9 43 0,-10-36 0,1 0 0,25 55 0,-32-84 0,-1-1 0,1 1 0,0-1 0,1 0 0,-1 1 0,0-1 0,1 0 0,3 2 0,-6-4 0,0-1 0,0 0 0,1 0 0,-1 0 0,0 0 0,0 0 0,1 1 0,-1-1 0,0 0 0,0 0 0,1 0 0,-1 0 0,0 0 0,0 0 0,1 0 0,-1 0 0,0 0 0,1 0 0,-1 0 0,0 0 0,0 0 0,1 0 0,-1 0 0,0-1 0,0 1 0,1 0 0,-1 0 0,0 0 0,0 0 0,1 0 0,-1-1 0,0 1 0,0 0 0,0 0 0,0 0 0,1-1 0,-1 1 0,0 0 0,6-24 0,-5-54 0,-2 61 0,0 1 0,1-1 0,1 1 0,1-1 0,0 1 0,1 0 0,1 0 0,1 0 0,9-23 0,-8 27-227,-1 1-1,0-1 1,-1 0-1,0 0 1,4-26-1,-5 14-6598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36:25.987"/>
    </inkml:context>
    <inkml:brush xml:id="br0">
      <inkml:brushProperty name="width" value="0.05" units="cm"/>
      <inkml:brushProperty name="height" value="0.05" units="cm"/>
      <inkml:brushProperty name="color" value="#E71224"/>
    </inkml:brush>
  </inkml:definitions>
  <inkml:trace contextRef="#ctx0" brushRef="#br0">1 30 24575,'2'-1'0,"1"1"0,-1-1 0,1 0 0,-1 0 0,0 0 0,1 0 0,-1 0 0,4-3 0,13-5 0,-9 7 0,0-1 0,1 1 0,0 1 0,-1 0 0,1 1 0,-1 0 0,1 0 0,0 1 0,10 2 0,-18-2 0,0-1 0,0 1 0,0 0 0,0 0 0,0 0 0,-1 0 0,1 0 0,0 0 0,0 1 0,-1 0 0,1-1 0,-1 1 0,0 0 0,1 0 0,-1 0 0,0 0 0,0 1 0,0-1 0,-1 1 0,1-1 0,0 1 0,-1 0 0,0-1 0,1 1 0,-1 0 0,0 0 0,-1 0 0,1 0 0,0 0 0,-1 0 0,0 0 0,0 0 0,0 0 0,0 0 0,-1 5 0,1-4 0,-1 0 0,1 0 0,-2 1 0,1-1 0,0 0 0,-1 0 0,1 0 0,-1 0 0,0 0 0,-1-1 0,1 1 0,0-1 0,-1 1 0,0-1 0,0 0 0,0 0 0,0 0 0,-1 0 0,-4 3 0,-4 0 0,0 0 0,0-1 0,0-1 0,-25 7 0,-5 1 0,26-3 0,27-4 0,31-2 0,-39-3 0,57-2-30,-39 1-237,0 0 0,0 1 0,0 2 0,29 4 0,-28 1-6559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67"/>
    </inkml:context>
    <inkml:brush xml:id="br0">
      <inkml:brushProperty name="width" value="0.05" units="cm"/>
      <inkml:brushProperty name="height" value="0.05" units="cm"/>
    </inkml:brush>
  </inkml:definitions>
  <inkml:trace contextRef="#ctx0" brushRef="#br0">1 349 24575,'0'-1'0,"0"0"0,1-1 0,-1 1 0,0 0 0,1 0 0,0 0 0,-1 0 0,1 0 0,-1 0 0,1 0 0,0 0 0,0 0 0,0 1 0,-1-1 0,1 0 0,0 0 0,0 1 0,0-1 0,0 0 0,0 1 0,0-1 0,0 1 0,0 0 0,1-1 0,-1 1 0,2-1 0,35-6 0,-35 7 0,82-4 0,-63 4 0,1 0 0,-1-2 0,40-8 0,-14-2 0,-31 9 0,-1 0 0,1-2 0,-1 0 0,0 0 0,-1-2 0,1 0 0,-1 0 0,22-17 0,-24 17 0,-1-1 0,1 1 0,0 1 0,0 0 0,1 1 0,0 1 0,19-4 0,33-12 0,-39 11 0,42-7 0,-49 12 0,1-1 0,-1 0 0,0-2 0,24-11 0,-29 12 0,0 0 0,0 1 0,0 1 0,1 0 0,-1 1 0,23-2 0,43-9 0,41-23-1365,-101 30-5461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68"/>
    </inkml:context>
    <inkml:brush xml:id="br0">
      <inkml:brushProperty name="width" value="0.05" units="cm"/>
      <inkml:brushProperty name="height" value="0.05" units="cm"/>
    </inkml:brush>
  </inkml:definitions>
  <inkml:trace contextRef="#ctx0" brushRef="#br0">1 1 24575,'10'0'0,"-1"1"0,1 0 0,-1 1 0,1 0 0,-1 1 0,0 0 0,0 0 0,0 1 0,0 0 0,-1 1 0,1 0 0,-1 0 0,10 9 0,9 10 0,0 1 0,29 36 0,-5-6 0,-23-27 0,13 13 0,68 86 0,-73-82 0,2-1 0,54 48 0,-34-35 0,-40-37 0,26 37 0,5 6 0,5-7 0,-36-40 0,-1 1 0,0 1 0,19 29 0,-32-42 0,0 0 0,1 0 0,-1 0 0,1-1 0,0 0 0,0 0 0,0 0 0,10 5 0,22 18 0,-6-1-341,1-1 0,1-2-1,40 22 1,-55-35-6485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69"/>
    </inkml:context>
    <inkml:brush xml:id="br0">
      <inkml:brushProperty name="width" value="0.05" units="cm"/>
      <inkml:brushProperty name="height" value="0.05" units="cm"/>
    </inkml:brush>
  </inkml:definitions>
  <inkml:trace contextRef="#ctx0" brushRef="#br0">0 1 24575,'23'1'0,"-1"0"0,0 2 0,0 0 0,0 2 0,37 12 0,100 53 0,-143-62 0,144 56 0,-142-57 0,-1-1 0,24 4 0,8 2 0,26 7 0,-44-12 0,44 17 0,-52-15 0,237 84 0,-195-68 0,-51-19 0,1 1 0,0-2 0,0 0 0,26 4 0,-25-6 0,0 1 0,0 1 0,0 0 0,0 1 0,-1 0 0,17 11 0,33 14 0,-43-24 0,42 9 0,-45-12 0,0 0 0,0 1 0,29 13 0,-36-12-227,1-1-1,-1 0 1,1-1-1,0-1 1,21 4-1,-9-4-6598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70"/>
    </inkml:context>
    <inkml:brush xml:id="br0">
      <inkml:brushProperty name="width" value="0.05" units="cm"/>
      <inkml:brushProperty name="height" value="0.05" units="cm"/>
    </inkml:brush>
  </inkml:definitions>
  <inkml:trace contextRef="#ctx0" brushRef="#br0">0 1 24575,'6'0'0,"6"0"0,8 0 0,-1 5 0,3 2 0,3 0 0,-3 4 0,1 0 0,-5 4 0,2-1 0,-4 3 0,1-2 0,-2 3 0,-4 3 0,-4-2-8191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71"/>
    </inkml:context>
    <inkml:brush xml:id="br0">
      <inkml:brushProperty name="width" value="0.05" units="cm"/>
      <inkml:brushProperty name="height" value="0.05" units="cm"/>
    </inkml:brush>
  </inkml:definitions>
  <inkml:trace contextRef="#ctx0" brushRef="#br0">0 0 24575,'0'6'0,"6"1"0,6 5 0,8 1 0,-1 3 0,3 0 0,3-4 0,-3 2 0,1-1 0,-5 2 0,2-1 0,-4-3-8191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72"/>
    </inkml:context>
    <inkml:brush xml:id="br0">
      <inkml:brushProperty name="width" value="0.05" units="cm"/>
      <inkml:brushProperty name="height" value="0.05" units="cm"/>
    </inkml:brush>
  </inkml:definitions>
  <inkml:trace contextRef="#ctx0" brushRef="#br0">1 0 24575,'0'6'0,"5"1"0,8 0 0,2 4 0,3 0 0,4-2 0,-1 4 0,1-2 0,-4-1-8191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4:53.646"/>
    </inkml:context>
    <inkml:brush xml:id="br0">
      <inkml:brushProperty name="width" value="0.05" units="cm"/>
      <inkml:brushProperty name="height" value="0.05" units="cm"/>
      <inkml:brushProperty name="color" value="#E71224"/>
    </inkml:brush>
  </inkml:definitions>
  <inkml:trace contextRef="#ctx0" brushRef="#br0">1 1 24575,'10'0'0,"1"2"0,0 0 0,0 0 0,-1 1 0,1 0 0,-1 1 0,0 0 0,0 0 0,-1 1 0,1 1 0,-1 0 0,12 9 0,38 21 0,-41-24 0,0 1 0,0 0 0,-2 1 0,0 0 0,16 20 0,-17-19 0,-13-13 0,-1-1 0,0 0 0,0 1 0,0-1 0,0 1 0,0-1 0,0 1 0,0-1 0,-1 1 0,1 0 0,0-1 0,-1 1 0,1 0 0,-1 0 0,0-1 0,0 1 0,1 0 0,-1 0 0,0-1 0,-1 1 0,1 0 0,0 0 0,0 0 0,-1-1 0,1 1 0,-1 0 0,0-1 0,1 1 0,-1 0 0,0-1 0,0 1 0,-2 2 0,-4 5 0,0-1 0,-1 0 0,0 0 0,-13 10 0,-1 2 0,14-13 0,-47 49 0,-78 59 0,113-96-1365,12-9-5461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7T14:20:07.973"/>
    </inkml:context>
    <inkml:brush xml:id="br0">
      <inkml:brushProperty name="width" value="0.05" units="cm"/>
      <inkml:brushProperty name="height" value="0.05" units="cm"/>
    </inkml:brush>
  </inkml:definitions>
  <inkml:trace contextRef="#ctx0" brushRef="#br0">1 788 24575,'10'0'0,"-1"-1"0,1 0 0,0 0 0,-1-1 0,1-1 0,-1 0 0,1 0 0,-1-1 0,0 0 0,-1 0 0,1-1 0,-1 0 0,12-9 0,4-7 0,-2 0 0,38-46 0,-25 26 0,-7 6 0,-22 25 0,1 1 0,1 0 0,-1 1 0,12-10 0,-5 7 0,0-1 0,-1 0 0,-1 0 0,0-1 0,18-25 0,2-6 0,3 2 0,1 1 0,56-48 0,-23 23 0,-55 53 0,-5 2 0,1 0 0,1 2 0,0-1 0,0 1 0,1 1 0,0 0 0,24-12 0,-15 11-1365,-3-1-5461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20.150"/>
    </inkml:context>
    <inkml:brush xml:id="br0">
      <inkml:brushProperty name="width" value="0.05" units="cm"/>
      <inkml:brushProperty name="height" value="0.05" units="cm"/>
    </inkml:brush>
  </inkml:definitions>
  <inkml:trace contextRef="#ctx0" brushRef="#br0">1 349 24575,'0'-1'0,"0"0"0,1-1 0,-1 1 0,0 0 0,1 0 0,0 0 0,-1 0 0,1 0 0,-1 0 0,1 0 0,0 0 0,0 0 0,0 1 0,-1-1 0,1 0 0,0 0 0,0 1 0,0-1 0,0 0 0,0 1 0,0-1 0,0 1 0,0 0 0,1-1 0,-1 1 0,2-1 0,35-6 0,-35 7 0,82-4 0,-63 4 0,1 0 0,-1-2 0,40-8 0,-14-2 0,-31 9 0,-1 0 0,1-2 0,-1 0 0,0 0 0,-1-2 0,1 0 0,-1 0 0,22-17 0,-24 17 0,-1-1 0,1 1 0,0 1 0,0 0 0,1 1 0,0 1 0,19-4 0,33-12 0,-39 11 0,42-7 0,-49 12 0,1-1 0,-1 0 0,0-2 0,24-11 0,-29 12 0,0 0 0,0 1 0,0 1 0,1 0 0,-1 1 0,23-2 0,43-9 0,41-23-1365,-101 30-5461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16.756"/>
    </inkml:context>
    <inkml:brush xml:id="br0">
      <inkml:brushProperty name="width" value="0.05" units="cm"/>
      <inkml:brushProperty name="height" value="0.05" units="cm"/>
    </inkml:brush>
  </inkml:definitions>
  <inkml:trace contextRef="#ctx0" brushRef="#br0">1 1 24575,'10'0'0,"-1"1"0,1 0 0,-1 1 0,1 0 0,-1 1 0,0 0 0,0 0 0,0 1 0,0 0 0,-1 1 0,1 0 0,-1 0 0,10 9 0,9 10 0,0 1 0,29 36 0,-5-6 0,-23-27 0,13 13 0,68 86 0,-73-82 0,2-1 0,54 48 0,-34-35 0,-40-37 0,26 37 0,5 6 0,5-7 0,-36-40 0,-1 1 0,0 1 0,19 29 0,-32-42 0,0 0 0,1 0 0,-1 0 0,1-1 0,0 0 0,0 0 0,0 0 0,10 5 0,22 18 0,-6-1-341,1-1 0,1-2-1,40 22 1,-55-35-6485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18.394"/>
    </inkml:context>
    <inkml:brush xml:id="br0">
      <inkml:brushProperty name="width" value="0.05" units="cm"/>
      <inkml:brushProperty name="height" value="0.05" units="cm"/>
    </inkml:brush>
  </inkml:definitions>
  <inkml:trace contextRef="#ctx0" brushRef="#br0">0 1 24575,'23'1'0,"-1"0"0,0 2 0,0 0 0,0 2 0,37 12 0,100 53 0,-143-62 0,144 56 0,-142-57 0,-1-1 0,24 4 0,8 2 0,26 7 0,-44-12 0,44 17 0,-52-15 0,237 84 0,-195-68 0,-51-19 0,1 1 0,0-2 0,0 0 0,26 4 0,-25-6 0,0 1 0,0 1 0,0 0 0,0 1 0,-1 0 0,17 11 0,33 14 0,-43-24 0,42 9 0,-45-12 0,0 0 0,0 1 0,29 13 0,-36-12-227,1-1-1,-1 0 1,1-1-1,0-1 1,21 4-1,-9-4-6598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20.696"/>
    </inkml:context>
    <inkml:brush xml:id="br0">
      <inkml:brushProperty name="width" value="0.05" units="cm"/>
      <inkml:brushProperty name="height" value="0.05" units="cm"/>
    </inkml:brush>
  </inkml:definitions>
  <inkml:trace contextRef="#ctx0" brushRef="#br0">0 1 24575,'6'0'0,"6"0"0,8 0 0,-1 5 0,3 2 0,3 0 0,-3 4 0,1 0 0,-5 4 0,2-1 0,-4 3 0,1-2 0,-2 3 0,-4 3 0,-4-2-8191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21.158"/>
    </inkml:context>
    <inkml:brush xml:id="br0">
      <inkml:brushProperty name="width" value="0.05" units="cm"/>
      <inkml:brushProperty name="height" value="0.05" units="cm"/>
    </inkml:brush>
  </inkml:definitions>
  <inkml:trace contextRef="#ctx0" brushRef="#br0">0 0 24575,'0'6'0,"6"1"0,6 5 0,8 1 0,-1 3 0,3 0 0,3-4 0,-3 2 0,1-1 0,-5 2 0,2-1 0,-4-3-8191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21.641"/>
    </inkml:context>
    <inkml:brush xml:id="br0">
      <inkml:brushProperty name="width" value="0.05" units="cm"/>
      <inkml:brushProperty name="height" value="0.05" units="cm"/>
    </inkml:brush>
  </inkml:definitions>
  <inkml:trace contextRef="#ctx0" brushRef="#br0">1 0 24575,'0'6'0,"5"1"0,8 0 0,2 4 0,3 0 0,4-2 0,-1 4 0,1-2 0,-4-1-8191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3:08:22.945"/>
    </inkml:context>
    <inkml:brush xml:id="br0">
      <inkml:brushProperty name="width" value="0.05" units="cm"/>
      <inkml:brushProperty name="height" value="0.05" units="cm"/>
    </inkml:brush>
  </inkml:definitions>
  <inkml:trace contextRef="#ctx0" brushRef="#br0">1 788 24575,'10'0'0,"-1"-1"0,1 0 0,0 0 0,-1-1 0,1-1 0,-1 0 0,1 0 0,-1-1 0,0 0 0,-1 0 0,1-1 0,-1 0 0,12-9 0,4-7 0,-2 0 0,38-46 0,-25 26 0,-7 6 0,-22 25 0,1 1 0,1 0 0,-1 1 0,12-10 0,-5 7 0,0-1 0,-1 0 0,-1 0 0,0-1 0,18-25 0,2-6 0,3 2 0,1 1 0,56-48 0,-23 23 0,-55 53 0,-5 2 0,1 0 0,1 2 0,0-1 0,0 1 0,1 1 0,0 0 0,24-12 0,-15 11-1365,-3-1-5461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6T11:14:34.145"/>
    </inkml:context>
    <inkml:brush xml:id="br0">
      <inkml:brushProperty name="width" value="0.05" units="cm"/>
      <inkml:brushProperty name="height" value="0.05" units="cm"/>
      <inkml:brushProperty name="color" value="#E71224"/>
    </inkml:brush>
  </inkml:definitions>
  <inkml:trace contextRef="#ctx0" brushRef="#br0">1881 1562 24575,'-1001'0'0,"984"-2"0,0 0 0,0-1 0,1 0 0,-33-12 0,29 8 0,-1 1 0,-34-5 0,44 9 0,0 0 0,0 0 0,1-1 0,-1-1 0,1 0 0,-1-1 0,1 0 0,0 0 0,-16-13 0,-55-30 0,56 35 0,0-2 0,-36-28 0,14 7 0,23 17 0,-25-24 0,21 17 0,17 16 0,0 0 0,0-1 0,1-1 0,0 1 0,-14-25 0,16 22 0,-18-23 0,18 27 0,0 0 0,1-1 0,1 0 0,-7-14 0,-4-15 0,11 28 0,0-1 0,1 1 0,1-1 0,0-1 0,-5-25 0,7-6 0,2-53 0,1 42 0,-1 45 0,1 1 0,0 0 0,0 0 0,1-1 0,5-15 0,-5 21 0,0 0 0,0 0 0,0 0 0,1 1 0,0-1 0,0 1 0,0-1 0,0 1 0,1 0 0,-1 0 0,1 1 0,6-6 0,12-6 0,1 1 0,41-18 0,-48 23 0,0 0 0,0-2 0,23-19 0,-13 9 0,-18 15 0,1 0 0,0 0 0,0 1 0,16-8 0,-18 10 0,0 0 0,-1-1 0,1-1 0,-1 1 0,10-11 0,-10 10 0,0 0 0,-1 0 0,2 1 0,-1 0 0,0 0 0,10-4 0,136-53 0,-117 42 0,-28 15 0,-1 0 0,1 0 0,0 1 0,14-5 0,5 0 0,41-19 0,-47 18 0,1 0 0,1 1 0,29-6 0,88-19 0,-101 22 0,61-9 0,-79 15 0,0 1 0,39-2 0,18-4 0,-39 3 63,75-3 1,40 11-917,-52 1-5287,-59-3 6121,-22 0 6,1 1 1,-1 1-1,1 0 0,36 9 0,-35-5 1907,0-1-1,30 2 0,27 5-1224,27 19-169,-67-20-399,-16-5-101,-1 2 0,26 11-1,3 4 1,52 26 0,-88-40 0,-1 1 0,1 1 0,-1 0 0,19 19 0,-22-19 0,0-1 0,17 11 0,-15-11 0,22 18 0,65 82 0,-87-94 0,-1 1 0,0 0 0,17 32 0,-15-23 0,39 77 0,-47-87 0,-1 0 0,4 25 0,1-1 0,-6-20 0,0 0 0,-1 0 0,1 30 0,-5 60 0,-1-41 0,2-59 0,-1 0 0,1 0 0,-1 0 0,-1-1 0,0 1 0,0 0 0,-1-1 0,0 0 0,0 0 0,0 0 0,-1 0 0,-1 0 0,-8 12 0,-4 2 0,12-14 0,-1 0 0,0 0 0,-1-1 0,-7 7 0,-5 3 0,-33 39 0,36-39 0,-1-1 0,0-1 0,-1 0 0,-29 16 0,-3 4 0,11-9 0,-2-2 0,-59 26 0,89-45 0,-33 22 0,38-22 0,0 0 0,-1-1 0,0 0 0,0-1 0,0 1 0,-1-1 0,1 0 0,-15 2 0,8-2 0,0 1 0,1 0 0,0 0 0,0 2 0,-17 9 0,15-7 0,0-1 0,0-1 0,-26 7 0,6-8 0,-1-1 0,0-3 0,-55-3 0,12-1 0,-387 3 0,459 1-273,0-2 0,0 1 0,0-1 0,-8-2 0,0-3-6553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6T03:42:51.711"/>
    </inkml:context>
    <inkml:brush xml:id="br0">
      <inkml:brushProperty name="width" value="0.05" units="cm"/>
      <inkml:brushProperty name="height" value="0.05" units="cm"/>
      <inkml:brushProperty name="color" value="#FFFFFF"/>
    </inkml:brush>
  </inkml:definitions>
  <inkml:trace contextRef="#ctx0" brushRef="#br0">126 37 24575,'1062'0'0,"-1042"-1"0,0-1 0,0-1 0,24-7 0,-21 5 0,43-5 0,-41 8 0,71-1 0,-86 3 0,1 1 0,-1 0 0,1 1 0,-1 0 0,1 0 0,16 8 0,-22-7 0,0 0 0,1 0 0,-1 1 0,-1 0 0,1 0 0,0 1 0,-1-1 0,0 1 0,0 0 0,0 0 0,-1 0 0,0 1 0,0-1 0,0 1 0,-1 0 0,3 5 0,3 15 0,-1 0 0,6 36 0,-11-50 0,3 25 0,0 67 0,-5-70 0,1 0 0,10 50 0,-2-34 0,-3 0 0,1 53 0,-8 105 0,-1-73 0,2 2212 0,-2-2326 0,0-1 0,-1 0 0,-6 23 0,3-19 0,-4 42 0,10 18 0,1-59 0,-1-1 0,-2 0 0,0 1 0,-8 37 0,-23 66 0,27-106 0,1 1 0,0 0 0,-1 47 0,4-37 0,-7 33 0,-12 16 0,13-51 0,0 1 0,2 0 0,-3 48 0,9-61 0,-1-1 0,0 0 0,-1-1 0,-1 1 0,-1 0 0,-1-1 0,0 1 0,-10 20 0,3-7 0,1 0 0,2 1 0,1 0 0,1 0 0,2 1 0,-2 46 0,4-39 0,-3 0 0,-1 0 0,-22 66 0,23-79 0,1-1 0,2 1 0,-2 50 0,2-11 0,2-57 0,0 0 0,-1-1 0,0 0 0,0 1 0,-1-1 0,0 0 0,-1 0 0,1 0 0,-2-1 0,1 1 0,-1-1 0,0 0 0,0 0 0,-1-1 0,0 1 0,0-1 0,-1-1 0,0 1 0,0-1 0,-9 5 0,0-2 0,-5 3 0,-1-1 0,1-1 0,-1-1 0,-1-1 0,-41 8 0,-49 4 0,35-5 0,12 0 0,44-8 0,0-1 0,-30 1 0,-313-3 0,183-5 0,162 0 34,-1 0-1,0-1 0,-22-6 0,19 3-782,-39-4 0,37 9-6077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4:58.552"/>
    </inkml:context>
    <inkml:brush xml:id="br0">
      <inkml:brushProperty name="width" value="0.05" units="cm"/>
      <inkml:brushProperty name="height" value="0.05" units="cm"/>
      <inkml:brushProperty name="color" value="#E71224"/>
    </inkml:brush>
  </inkml:definitions>
  <inkml:trace contextRef="#ctx0" brushRef="#br0">225 19 24575,'-2'0'0,"0"0"0,0 0 0,0 1 0,1-1 0,-1 0 0,0 1 0,0-1 0,0 1 0,1 0 0,-1 0 0,0 0 0,1-1 0,-1 2 0,1-1 0,-1 0 0,1 0 0,-1 0 0,1 1 0,0-1 0,-1 1 0,1-1 0,0 1 0,0-1 0,0 1 0,0 0 0,1-1 0,-1 1 0,0 0 0,1 0 0,-1-1 0,1 1 0,-1 3 0,1-2 0,-1 1 0,1-1 0,0 1 0,0-1 0,0 0 0,1 1 0,-1-1 0,1 1 0,0-1 0,0 0 0,0 1 0,0-1 0,0 0 0,1 0 0,-1 0 0,5 6 0,-3-6 0,0 0 0,0 0 0,0 0 0,0 0 0,1-1 0,-1 1 0,1-1 0,0 0 0,0 0 0,0 0 0,0-1 0,0 1 0,0-1 0,0 0 0,0 0 0,1-1 0,5 1 0,-38-14 0,22 10 0,0-1 0,0 1 0,0 0 0,-1 1 0,-12-4 0,-2 3 0,12 3 0,0-1 0,0-1 0,0 0 0,-16-5 0,68 4 0,-10 10 0,-28-5 0,0-1 0,-1 0 0,1 0 0,0 0 0,0 0 0,0-1 0,-1 0 0,1 0 0,6-1 0,-11 1 0,1 0 0,-1 0 0,0 0 0,1 0 0,-1 0 0,0 0 0,1 0 0,-1 0 0,1 0 0,-1 0 0,0 0 0,1-1 0,-1 1 0,0 0 0,0 0 0,1 0 0,-1-1 0,0 1 0,1 0 0,-1 0 0,0-1 0,0 1 0,1 0 0,-1 0 0,0-1 0,0 1 0,0 0 0,1-1 0,-1 1 0,0 0 0,0-1 0,0 1 0,0 0 0,0-1 0,0 1 0,0 0 0,0-1 0,0 0 0,-11-12 0,-21-5 0,24 15 0,-3-1 0,0 0 0,1 2 0,-1-1 0,-22-1 0,31 3 0,1 1 0,0 0 0,0 0 0,-1 1 0,1-1 0,0 0 0,0 0 0,0 1 0,-1-1 0,1 0 0,0 1 0,0-1 0,0 1 0,0 0 0,0-1 0,0 1 0,0 0 0,0 0 0,0 0 0,0-1 0,-1 3 0,1-1 0,1 0 0,-1 0 0,1 0 0,-1 0 0,1 0 0,0 0 0,0 0 0,0 0 0,0 0 0,0 0 0,0 0 0,1 0 0,-1 0 0,1 0 0,-1 0 0,1 0 0,0 0 0,0 1 0,1 1 0,0 0 0,0 0 0,1 0 0,-1 0 0,1 0 0,-1-1 0,1 1 0,0-1 0,1 0 0,-1 0 0,0 0 0,1 0 0,0-1 0,0 1 0,-1-1 0,7 2 0,4 2 0,2 0 0,-1-2 0,19 4 0,-11-3 0,-20-4 0,0 0 0,0 0 0,0-1 0,-1 1 0,1-1 0,0 0 0,0 0 0,0 0 0,0 0 0,0-1 0,0 1 0,4-2 0,-6 2 0,0-1 0,0 0 0,0 0 0,0 0 0,0 0 0,0 0 0,-1 0 0,1 0 0,0 0 0,0 0 0,-1-1 0,1 1 0,-1 0 0,1 0 0,-1-1 0,0 1 0,1 0 0,-1 0 0,0-1 0,0 1 0,0 0 0,0-1 0,0 1 0,0 0 0,0-1 0,0 1 0,0 0 0,-1-1 0,0-1 0,-1-4 0,-1 0 0,1 1 0,-1-1 0,-1 0 0,1 1 0,-1 0 0,0 0 0,-1 0 0,0 1 0,1-1 0,-2 1 0,1 0 0,-1 0 0,-7-4 0,2-1 0,4 5 0,1 1 0,-1 0 0,0 1 0,0 0 0,-1 0 0,1 0 0,-10-2 0,-18-6 0,29 8 0,0 1 0,0 0 0,0 1 0,0-1 0,0 1 0,-1 1 0,1-1 0,0 1 0,-1 0 0,-7 1 0,11-1 0,1 1 0,0-1 0,-1 1 0,1 0 0,0-1 0,0 1 0,0 0 0,0 0 0,-1 0 0,1 1 0,1-1 0,-1 0 0,0 1 0,0-1 0,0 1 0,1 0 0,-1 0 0,1-1 0,0 1 0,-1 0 0,1 0 0,0 0 0,0 1 0,0-1 0,0 0 0,1 0 0,-1 0 0,0 1 0,1-1 0,-1 3 0,0 5 0,0 1 0,1-1 0,0 1 0,1-1 0,0 1 0,0-1 0,5 16 0,-5-22 0,1 1 0,0-1 0,0 0 0,0 0 0,0 0 0,1 0 0,-1 0 0,1 0 0,0-1 0,1 1 0,-1-1 0,0 0 0,1 0 0,0 0 0,0-1 0,0 1 0,0-1 0,8 4 0,34 17 0,-37-18 0,0 0 0,1 0 0,-1-1 0,1 0 0,14 3 0,2 0 0,-20-5 0,1 0 0,0 0 0,0 0 0,0-1 0,0 0 0,0-1 0,0 1 0,0-2 0,0 1 0,14-3 0,-20 3 0,1 0 0,-1-1 0,0 1 0,0-1 0,0 0 0,0 1 0,1-1 0,-1 0 0,0 0 0,0 0 0,0 1 0,-1-1 0,1 0 0,0 0 0,0-1 0,0 1 0,-1 0 0,1 0 0,0 0 0,-1 0 0,1 0 0,-1-1 0,0 1 0,1-2 0,-1 1 0,0-1 0,0 0 0,0 1 0,-1-1 0,1 1 0,-1 0 0,1-1 0,-1 1 0,0-1 0,0 1 0,0 0 0,-2-3 0,1 0 0,-1 1 0,0-1 0,-1 1 0,1-1 0,-1 1 0,0 0 0,0 1 0,0-1 0,0 1 0,-1-1 0,-6-2 0,-70-22 0,71 24 0,-51-17 0,57 19 0,0 1 0,0 0 0,-1 1 0,1-1 0,0 1 0,-1-1 0,1 2 0,-1-1 0,1 0 0,0 1 0,-7 1 0,9-2 0,1 1 0,0-1 0,0 1 0,-1-1 0,1 1 0,0 0 0,0-1 0,0 1 0,0 0 0,0 0 0,0 0 0,0 0 0,0 0 0,0 0 0,0 0 0,0 0 0,1 0 0,-1 0 0,0 0 0,1 1 0,-1-1 0,1 0 0,-1 0 0,1 1 0,0-1 0,-1 0 0,1 1 0,0-1 0,0 0 0,0 1 0,0-1 0,0 0 0,0 1 0,1-1 0,-1 0 0,0 1 0,1-1 0,-1 0 0,1 0 0,-1 1 0,1-1 0,-1 0 0,1 0 0,1 2 0,1 2 0,0-1 0,0 0 0,1 0 0,-1 0 0,1 0 0,0-1 0,0 1 0,0-1 0,0 0 0,6 3 0,31 18 0,-34-18 0,1-2 0,0 1 0,0-1 0,0 0 0,16 5 0,7 3 0,8 1 0,-98-61 0,35 32 0,-11-6 0,33 21 0,1 0 0,-1 1 0,0-1 0,0 0 0,0 1 0,0-1 0,0 1 0,0 0 0,0-1 0,0 1 0,0 0 0,0 0 0,0 1 0,0-1 0,-4 1 0,5-1 0,0 0 0,0 1 0,0-1 0,0 0 0,0 1 0,1-1 0,-1 1 0,0-1 0,0 1 0,0-1 0,0 1 0,0 0 0,1-1 0,-1 1 0,0 0 0,1 0 0,-1-1 0,0 1 0,1 0 0,-1 0 0,1 0 0,-1 0 0,1 0 0,0 0 0,-1 1 0,1 0 0,0-1 0,0 1 0,1 0 0,-1-1 0,0 1 0,1-1 0,-1 1 0,1-1 0,0 0 0,-1 1 0,1-1 0,0 1 0,0-1 0,2 2 0,3 4 0,1 0 0,0 0 0,14 10 0,-18-15 0,1 0 0,-1 0 0,0 0 0,1-1 0,-1 0 0,1 1 0,-1-1 0,1-1 0,0 1 0,-1 0 0,1-1 0,0 0 0,7 0 0,-10 0 0,0 0 0,0 0 0,0-1 0,-1 1 0,1 0 0,0 0 0,0-1 0,0 1 0,0-1 0,0 1 0,-1 0 0,1-1 0,0 0 0,0 1 0,-1-1 0,1 1 0,0-1 0,-1 0 0,1 1 0,-1-1 0,1 0 0,0-1 0,-1 0 0,0 1 0,1-1 0,-1 1 0,0-1 0,0 0 0,0 1 0,-1-1 0,1 1 0,0-1 0,-1 0 0,1 1 0,-1-1 0,1 1 0,-1-1 0,0 1 0,1 0 0,-3-3 0,-27-38 0,29 40 0,-1 0 0,1 1 0,-1-1 0,1 0 0,-1 0 0,0 1 0,0-1 0,0 1 0,0-1 0,0 1 0,0 0 0,-1 0 0,1 0 0,0 0 0,-1 0 0,1 0 0,-4 0 0,5 2 0,0-1 0,1 0 0,-1 1 0,0-1 0,0 1 0,0-1 0,0 1 0,1-1 0,-1 1 0,0 0 0,1-1 0,-1 1 0,0 0 0,1 0 0,-1-1 0,1 1 0,-1 0 0,1 0 0,-1 0 0,1 0 0,0 0 0,-1 0 0,1 0 0,0 0 0,0-1 0,0 1 0,0 0 0,0 0 0,0 0 0,0 0 0,0 0 0,0 0 0,0 0 0,0 0 0,1 0 0,-1 0 0,0 0 0,2 1 0,-2 2 0,1-1 0,0 0 0,0 0 0,1 0 0,-1 0 0,1-1 0,-1 1 0,1 0 0,0 0 0,4 4 0,46 24 0,-49-29 0,1 0 0,-1-1 0,1 0 0,-1 1 0,1-1 0,-1 0 0,1-1 0,0 1 0,-1-1 0,1 0 0,0 1 0,-1-1 0,8-2 0,-10 2 0,1 0 0,-1-1 0,0 0 0,0 1 0,1-1 0,-1 0 0,0 1 0,0-1 0,0 0 0,0 0 0,0 0 0,0 0 0,0 0 0,0 0 0,-1 0 0,1 0 0,0 0 0,-1-1 0,1 1 0,0 0 0,-1 0 0,0-1 0,1 1 0,-1 0 0,0-1 0,1 1 0,-1 0 0,0-1 0,0 1 0,0 0 0,0-1 0,-1 1 0,1 0 0,0-1 0,0 1 0,-1 0 0,1-1 0,-1 1 0,1 0 0,-1 0 0,0-2 0,-1-1 0,0 0 0,-1-1 0,1 1 0,-1 0 0,0 0 0,0 1 0,0-1 0,0 1 0,0-1 0,-7-3 0,0 0-1365,1 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6T03:43:08.908"/>
    </inkml:context>
    <inkml:brush xml:id="br0">
      <inkml:brushProperty name="width" value="0.05" units="cm"/>
      <inkml:brushProperty name="height" value="0.05" units="cm"/>
    </inkml:brush>
  </inkml:definitions>
  <inkml:trace contextRef="#ctx0" brushRef="#br0">33 1 24575,'-14'0'0,"19"0"0,23 0 0,-13 1 0,0 2 0,-1 1 0,1 1 0,-1 1 0,23 14 0,-4-2 0,-18-12 0,1 0 0,23 2 0,12 3 0,3 11 0,-32-11 0,0-3 0,0-1 0,32 3 0,-35-10 0,-6 0 0,0 1 0,0 0 0,0 2 0,17 6 0,-20-5 0,0 1 0,0 1 0,0 0 0,0 2 0,-1-1 0,1 2 0,-1 0 0,-1 1 0,1 1 0,14 22 0,-16-19 0,0 0 0,0 0 0,0 2 0,-1-1 0,-1 1 0,8 28 0,-2 6 0,8 52 0,0 0 0,8 48 0,-6-3 0,-14-90 0,-1-11 0,-1-1 0,0 60 0,-4-66 0,0 0 0,2-1 0,5 43 0,2-11 0,-2-1 0,-2 2 0,1 91 0,-5-109 0,1 0 0,11 73 0,-14-123 0,20 123-187,-13-92 94,-1 0-1,-2 0 1,5 65 0,-8-70 93,-1 6 0,2-1 0,0 1 0,1-1 0,9 55 0,-6-58 70,-1 0 0,-1 1 0,2 55 0,-4 97 210,-1-149-280,1 0 0,6 49 0,-4-44 0,3 58 0,-7-26 0,0-21 0,8 96 0,0-65-226,11 93-488,-14-127 714,-1 1 0,-2 0 0,-1 1 0,-3 65 0,0-4 0,2 954 940,-1-1022-940,-9 82 0,5-78 0,-2 61 0,5-63 0,-1 0 0,-2 0 0,-1 0 0,-1-1 0,-20 81 0,22-96 0,-1 1 0,-4 53 0,3-15 0,-5 5 0,7-51 0,2 1 0,-1 0 0,-1 41 0,2-16 0,-1 0 0,-2-1 0,-12 67 0,-9 82 0,24-179 0,-32 193 0,31-184 0,0 1 0,1 0 0,1 1 0,1-1 0,0 1 0,3 52 0,-3 55 0,-8-56 0,0-7 0,5-34 0,-1 1 0,-16 72 0,8-42 0,12-63 0,0-1 0,0 1 0,0-1 0,-1 0 0,1 1 0,-1-1 0,1 0 0,-1-1 0,0 1 0,0 0 0,0-1 0,-1 0 0,1 0 0,-1 0 0,1 0 0,-1 0 0,0-1 0,0 0 0,0 0 0,0-1 0,0 1 0,0-1 0,0 0 0,-1 0 0,1-1 0,-6 2 0,-15 9 0,0 1 0,-44 37 0,59-43 0,-1-1 0,-1 0 0,0 0 0,0-2 0,-20 4 0,-9 3 0,10-2 0,0-1 0,-39 0 0,-64-10 0,45-1 0,54 5-65,21 0-195,0-2 0,0 0 0,-1-1 0,-25-8 0,26 0-6566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5:04.332"/>
    </inkml:context>
    <inkml:brush xml:id="br0">
      <inkml:brushProperty name="width" value="0.05" units="cm"/>
      <inkml:brushProperty name="height" value="0.05" units="cm"/>
      <inkml:brushProperty name="color" value="#E71224"/>
    </inkml:brush>
  </inkml:definitions>
  <inkml:trace contextRef="#ctx0" brushRef="#br0">0 39 24575,'1'0'0,"1"1"0,-1-1 0,0 0 0,1 1 0,-1-1 0,0 1 0,0-1 0,0 1 0,1 0 0,-1 0 0,0-1 0,0 1 0,0 0 0,0 0 0,0 0 0,0 0 0,-1 0 0,1 0 0,0 0 0,0 1 0,-1-1 0,1 0 0,-1 0 0,1 2 0,12 37 0,-9-25 0,10 49 0,-10-45 0,11 36 0,-4-11 0,-10-36 0,1 1 0,1-1 0,-1 1 0,1-1 0,5 10 0,-7-15 0,0-1 0,1 0 0,-1 0 0,0 0 0,1 0 0,-1 0 0,1 0 0,0 0 0,0 0 0,-1-1 0,1 1 0,0-1 0,0 1 0,1-1 0,-1 0 0,0 0 0,0 0 0,1 0 0,-1 0 0,0 0 0,1-1 0,-1 1 0,1-1 0,-1 0 0,1 0 0,-1 0 0,1 0 0,2 0 0,-1-1 0,0 0 0,1-1 0,-1 1 0,0-1 0,0 0 0,0 0 0,0-1 0,-1 1 0,1-1 0,-1 0 0,1 1 0,-1-2 0,0 1 0,0 0 0,3-5 0,-1 0 0,0 0 0,-1-1 0,0 1 0,0-1 0,-1 0 0,0 0 0,3-16 0,-4 13 0,1 1 0,1-1 0,0 1 0,9-18 0,-10 22 0,-1 1 0,1 0 0,-1-1 0,-1 0 0,1 1 0,-1-1 0,0-13 0,0 14 0,-1 0 0,1 0 0,-1 0 0,2 0 0,-1 0 0,1 1 0,-1-1 0,2 0 0,-1 1 0,4-7 0,-6 12 0,0-1 0,1 1 0,-1-1 0,0 1 0,0-1 0,1 1 0,-1-1 0,0 1 0,1-1 0,-1 1 0,0-1 0,1 1 0,-1 0 0,1-1 0,-1 1 0,1-1 0,-1 1 0,1 0 0,-1 0 0,1-1 0,-1 1 0,1 0 0,-1 0 0,1 0 0,0 0 0,-1-1 0,1 1 0,-1 0 0,1 0 0,0 0 0,-1 0 0,1 0 0,-1 0 0,1 1 0,0-1 0,-1 0 0,1 0 0,-1 0 0,1 1 0,-1-1 0,1 0 0,-1 0 0,1 1 0,-1-1 0,1 0 0,-1 1 0,1-1 0,-1 1 0,0-1 0,1 1 0,-1-1 0,1 1 0,16 36 0,-10-18 0,-3-10 0,-1 0 0,0 0 0,0 1 0,-1-1 0,0 1 0,-1 0 0,0-1 0,-1 1 0,0 10 0,0-4 0,1-1 0,5 30 0,-5-41 0,1 0 0,-1 1 0,1-1 0,-1 0 0,1 0 0,0 0 0,1-1 0,-1 1 0,1 0 0,-1-1 0,1 0 0,0 1 0,0-1 0,6 4 0,-4-4 0,0-1 0,0 1 0,1-1 0,-1 0 0,0-1 0,1 0 0,-1 1 0,1-2 0,-1 1 0,1-1 0,0 1 0,-1-1 0,10-2 0,-12 2 0,0 0 0,1 0 0,-1-1 0,0 0 0,0 1 0,1-1 0,-1 0 0,0-1 0,0 1 0,0-1 0,0 1 0,0-1 0,0 0 0,-1 0 0,1 0 0,-1 0 0,1 0 0,-1-1 0,0 1 0,0-1 0,0 0 0,0 1 0,2-6 0,-1-2 0,-1-1 0,0 0 0,-1 0 0,1-15 0,-2 13 0,1 1 0,0-1 0,5-14 0,-1 9 0,0-1 0,-2 1 0,0-1 0,0 0 0,-2-20 0,-1 33-273,1-1 0,-1 1 0,1-1 0,3-11 0,0 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5:05.542"/>
    </inkml:context>
    <inkml:brush xml:id="br0">
      <inkml:brushProperty name="width" value="0.05" units="cm"/>
      <inkml:brushProperty name="height" value="0.05" units="cm"/>
      <inkml:brushProperty name="color" value="#E71224"/>
    </inkml:brush>
  </inkml:definitions>
  <inkml:trace contextRef="#ctx0" brushRef="#br0">0 1 24575,'0'2'0,"0"5"0,0 3 0,0 4 0,0 1 0,0 2 0,0 0 0,0 1 0,0-1 0,0 1 0,0-1 0,0 1 0,0-4-8191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15:18.771"/>
    </inkml:context>
    <inkml:brush xml:id="br0">
      <inkml:brushProperty name="width" value="0.05" units="cm"/>
      <inkml:brushProperty name="height" value="0.05" units="cm"/>
    </inkml:brush>
  </inkml:definitions>
  <inkml:trace contextRef="#ctx0" brushRef="#br0">26 1 24575,'0'3'0,"0"6"0,0 3 0,0 5 0,1 2 0,-1 2 0,0 1 0,0 0 0,0-3-8191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27:29.782"/>
    </inkml:context>
    <inkml:brush xml:id="br0">
      <inkml:brushProperty name="width" value="0.05" units="cm"/>
      <inkml:brushProperty name="height" value="0.05" units="cm"/>
      <inkml:brushProperty name="color" value="#E71224"/>
    </inkml:brush>
  </inkml:definitions>
  <inkml:trace contextRef="#ctx0" brushRef="#br0">1 0 24575,'0'6'0,"0"7"0,0 7 0,0 5 0,0 4 0,0 3 0,0 1 0,0 0 0,0 1 0,0-1 0,0 0 0,0-5-8191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27:34.971"/>
    </inkml:context>
    <inkml:brush xml:id="br0">
      <inkml:brushProperty name="width" value="0.05" units="cm"/>
      <inkml:brushProperty name="height" value="0.05" units="cm"/>
      <inkml:brushProperty name="color" value="#E71224"/>
    </inkml:brush>
  </inkml:definitions>
  <inkml:trace contextRef="#ctx0" brushRef="#br0">34 62 24575,'-1'10'0,"0"0"0,-1 0 0,0 1 0,-7 17 0,-5 30 0,10 204 0,5-181 0,-1-585-1365,0 476-5461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08:35:49.638"/>
    </inkml:context>
    <inkml:brush xml:id="br0">
      <inkml:brushProperty name="width" value="0.05" units="cm"/>
      <inkml:brushProperty name="height" value="0.05" units="cm"/>
      <inkml:brushProperty name="color" value="#E71224"/>
    </inkml:brush>
  </inkml:definitions>
  <inkml:trace contextRef="#ctx0" brushRef="#br0">1 0 24575,'5'1'0,"1"1"0,0 0 0,-1 0 0,0 1 0,0-1 0,1 1 0,6 5 0,0 0 0,-11-8 0,24 17 0,-18-9 0,-7-7 0,0-1 0,-1 0 0,1 1 0,0-1 0,0 0 0,0 1 0,-1-1 0,1 0 0,0 0 0,0 1 0,-1-1 0,1 0 0,0 0 0,-1 0 0,1 1 0,0-1 0,-1 0 0,1 0 0,0 0 0,-1 0 0,1 0 0,0 0 0,-1 0 0,1 0 0,0 0 0,-1 0 0,1 0 0,0 0 0,-1 0 0,1 0 0,-1 0 0,-19-3 0,15 2 0,1 0 0,-1 1 0,0-1 0,0 1 0,0 0 0,-5 0 0,9 0 0,1 1 0,-1-1 0,0 0 0,0 0 0,1 1 0,-1-1 0,0 0 0,1 1 0,-1-1 0,0 1 0,1-1 0,-1 1 0,1-1 0,-1 1 0,1 0 0,-1-1 0,1 1 0,-1-1 0,1 1 0,0 0 0,-1 0 0,1-1 0,0 1 0,-1 0 0,1 0 0,0-1 0,0 1 0,0 0 0,0 0 0,0-1 0,0 1 0,0 0 0,0 0 0,0 0 0,0-1 0,0 1 0,0 0 0,1 0 0,-1-1 0,0 1 0,1 0 0,-1-1 0,1 2 0,0 1 0,1-1 0,0 1 0,-1-1 0,1 1 0,0-1 0,0 0 0,0 0 0,0 0 0,1 0 0,-1 0 0,0-1 0,1 1 0,-1-1 0,1 1 0,0-1 0,0 0 0,-1 0 0,1 0 0,0-1 0,0 1 0,0-1 0,0 1 0,0-1 0,-1 0 0,1 0 0,0 0 0,0-1 0,0 1 0,0 0 0,5-3 0,-8 2 0,0 1 0,-1-1 0,1 0 0,-1 1 0,1-1 0,-1 1 0,1-1 0,-1 1 0,0-1 0,1 1 0,-1-1 0,0 1 0,1-1 0,-1 1 0,0 0 0,0 0 0,1-1 0,-1 1 0,0 0 0,0 0 0,1 0 0,-1 0 0,0-1 0,0 1 0,0 1 0,1-1 0,-3 0 0,-9 3 0,12-2 0,0-1 0,0 1 0,0 0 0,0-1 0,0 1 0,0 0 0,0-1 0,0 1 0,0 0 0,1-1 0,-1 1 0,0 0 0,0-1 0,1 1 0,-1-1 0,0 1 0,1 0 0,-1-1 0,0 1 0,1-1 0,-1 1 0,1-1 0,-1 1 0,1-1 0,0 1 0,3 2 0,0 0 0,1 1 0,-1-2 0,1 1 0,-1 0 0,1-1 0,0 0 0,0 0 0,0-1 0,9 3 0,-11-3 0,1-1 0,-1 1 0,1 0 0,-1-1 0,1 0 0,0 0 0,-1 0 0,1 0 0,-1 0 0,1-1 0,-1 0 0,1 1 0,-1-1 0,0 0 0,1-1 0,3-1 0,-7 3 0,1-1 0,-1 1 0,0 0 0,0 0 0,0 0 0,0 0 0,0 0 0,0 0 0,1 0 0,-1 0 0,0-1 0,0 1 0,0 0 0,0 0 0,0 0 0,0 0 0,0 0 0,0-1 0,0 1 0,0 0 0,0 0 0,0 0 0,0 0 0,0-1 0,0 1 0,0 0 0,0 0 0,0 0 0,0 0 0,0 0 0,0-1 0,0 1 0,0 0 0,0 0 0,0 0 0,0 0 0,0-1 0,0 1 0,0 0 0,0 0 0,0 0 0,-1 0 0,1 0 0,0-1 0,-9-4 0,-13 0 0,-22-6 0,36 8 0,0 1 0,0-1 0,-1 2 0,1-1 0,0 1 0,-1 0 0,1 1 0,-13 0 0,20 1 0,-1-1 0,1 0 0,-1 1 0,1-1 0,-1 0 0,1 1 0,0 0 0,-1-1 0,1 1 0,0 0 0,-1 0 0,1 0 0,0 0 0,0 0 0,0 0 0,0 0 0,0 0 0,0 0 0,0 1 0,0-1 0,0 0 0,1 1 0,-1-1 0,0 0 0,1 1 0,-1-1 0,1 1 0,0-1 0,-1 1 0,1-1 0,0 1 0,0-1 0,0 1 0,0-1 0,0 1 0,0-1 0,1 1 0,-1-1 0,1 3 0,0 0 0,1 1 0,-1-1 0,1 0 0,0 1 0,0-1 0,1 0 0,-1-1 0,1 1 0,0 0 0,0-1 0,6 7 0,2-1 0,-1 0 0,1-1 0,1-1 0,0 0 0,0 0 0,0-1 0,0 0 0,1-1 0,0-1 0,0 0 0,1-1 0,-1 0 0,14 1 0,-5-6 0,-22 2 0,0 0 0,0 0 0,1 0 0,-1 0 0,0 0 0,0 0 0,0 0 0,0 0 0,0 0 0,0 0 0,0-1 0,1 1 0,-1 0 0,0 0 0,0 0 0,0 0 0,0 0 0,0 0 0,0-1 0,0 1 0,0 0 0,0 0 0,0 0 0,0 0 0,0 0 0,0-1 0,0 1 0,0 0 0,0 0 0,0 0 0,0 0 0,0 0 0,0-1 0,0 1 0,0 0 0,0 0 0,0 0 0,0 0 0,0 0 0,0 0 0,0-1 0,-1 1 0,1 0 0,0 0 0,0 0 0,0 0 0,0 0 0,0 0 0,0 0 0,0 0 0,-1-1 0,1 1 0,0 0 0,0 0 0,-32-18 0,20 12 0,-7-3 0,-1 0 0,-30-8 0,-24-9 0,86 22 0,-5 2 0,-1 1 0,1-1 0,-1-1 0,12-5 0,-18 8-27,0 0 0,0-1-1,0 1 1,0 0 0,0-1-1,0 1 1,1 0 0,-1-1 0,0 1-1,0 0 1,0-1 0,0 1-1,0-1 1,0 1 0,0 0-1,0-1 1,-1 1 0,1 0-1,0-1 1,0 1 0,0 0 0,0-1-1,0 1 1,0 0 0,-1 0-1,1-1 1,0 1 0,0 0-1,-1-1 1,1 1 0,0 0-1,0 0 1,-1 0 0,1-1 0,0 1-1,0 0 1,-1 0 0,1 0-1,0 0 1,-1-1 0,1 1-1,0 0 1,-1 0 0,1 0-1,0 0 1,-1 0 0,1 0 0,-1 0-1,0 0 1,-12-4-6799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49B54-8893-4926-9961-D160B7A80DE2}" type="datetimeFigureOut">
              <a:rPr lang="zh-TW" altLang="en-US" smtClean="0"/>
              <a:t>2024/10/27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88CD2-5CC0-4A29-8AA8-BA1282FA45F9}" type="slidenum">
              <a:rPr lang="zh-TW" altLang="en-US" smtClean="0"/>
              <a:t>‹#›</a:t>
            </a:fld>
            <a:endParaRPr lang="zh-TW" altLang="en-US"/>
          </a:p>
        </p:txBody>
      </p:sp>
    </p:spTree>
    <p:extLst>
      <p:ext uri="{BB962C8B-B14F-4D97-AF65-F5344CB8AC3E}">
        <p14:creationId xmlns:p14="http://schemas.microsoft.com/office/powerpoint/2010/main" val="5794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標楷體" panose="03000509000000000000" pitchFamily="65" charset="-120"/>
                <a:ea typeface="標楷體" panose="03000509000000000000" pitchFamily="65" charset="-120"/>
              </a:rPr>
              <a:t>Perceptron</a:t>
            </a:r>
            <a:r>
              <a:rPr lang="zh-TW" altLang="en-US" dirty="0">
                <a:latin typeface="標楷體" panose="03000509000000000000" pitchFamily="65" charset="-120"/>
                <a:ea typeface="標楷體" panose="03000509000000000000" pitchFamily="65" charset="-120"/>
              </a:rPr>
              <a:t> 作用就是 能透過</a:t>
            </a:r>
            <a:r>
              <a:rPr lang="en-US" altLang="zh-TW" dirty="0">
                <a:latin typeface="標楷體" panose="03000509000000000000" pitchFamily="65" charset="-120"/>
                <a:ea typeface="標楷體" panose="03000509000000000000" pitchFamily="65" charset="-120"/>
              </a:rPr>
              <a:t>input </a:t>
            </a:r>
            <a:r>
              <a:rPr lang="zh-TW" altLang="en-US" dirty="0">
                <a:latin typeface="標楷體" panose="03000509000000000000" pitchFamily="65" charset="-120"/>
                <a:ea typeface="標楷體" panose="03000509000000000000" pitchFamily="65" charset="-120"/>
              </a:rPr>
              <a:t>判斷</a:t>
            </a:r>
            <a:r>
              <a:rPr lang="en-US" altLang="zh-TW" dirty="0">
                <a:latin typeface="標楷體" panose="03000509000000000000" pitchFamily="65" charset="-120"/>
                <a:ea typeface="標楷體" panose="03000509000000000000" pitchFamily="65" charset="-120"/>
              </a:rPr>
              <a:t>output</a:t>
            </a:r>
            <a:r>
              <a:rPr lang="zh-TW" altLang="en-US" dirty="0">
                <a:latin typeface="標楷體" panose="03000509000000000000" pitchFamily="65" charset="-120"/>
                <a:ea typeface="標楷體" panose="03000509000000000000" pitchFamily="65" charset="-120"/>
              </a:rPr>
              <a:t> </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例如說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念完</a:t>
            </a:r>
            <a:r>
              <a:rPr lang="en-US" altLang="zh-TW" dirty="0">
                <a:latin typeface="標楷體" panose="03000509000000000000" pitchFamily="65" charset="-120"/>
                <a:ea typeface="標楷體" panose="03000509000000000000" pitchFamily="65" charset="-120"/>
              </a:rPr>
              <a:t>x)</a:t>
            </a:r>
          </a:p>
          <a:p>
            <a:r>
              <a:rPr lang="zh-TW" altLang="en-US" dirty="0">
                <a:latin typeface="標楷體" panose="03000509000000000000" pitchFamily="65" charset="-120"/>
                <a:ea typeface="標楷體" panose="03000509000000000000" pitchFamily="65" charset="-120"/>
              </a:rPr>
              <a:t>希望透過這三件事情  判斷要不要去</a:t>
            </a:r>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2</a:t>
            </a:fld>
            <a:endParaRPr lang="zh-TW" altLang="en-US"/>
          </a:p>
        </p:txBody>
      </p:sp>
    </p:spTree>
    <p:extLst>
      <p:ext uri="{BB962C8B-B14F-4D97-AF65-F5344CB8AC3E}">
        <p14:creationId xmlns:p14="http://schemas.microsoft.com/office/powerpoint/2010/main" val="241077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知道整個神經元是如何運作了  剛剛忽略個問題   如何找到參數</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而且即便我這個參數對了   最好的參數是任何</a:t>
            </a:r>
            <a:r>
              <a:rPr lang="en-US" altLang="zh-TW" dirty="0"/>
              <a:t>X</a:t>
            </a:r>
            <a:r>
              <a:rPr lang="zh-TW" altLang="en-US" sz="1200" dirty="0"/>
              <a:t>輸入後可以輸出相對應預期的結果</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如何找出最佳的</a:t>
            </a:r>
            <a:r>
              <a:rPr lang="en-US" altLang="zh-TW" sz="1200" dirty="0"/>
              <a:t>W</a:t>
            </a:r>
            <a:r>
              <a:rPr lang="zh-TW" altLang="en-US" sz="1200" dirty="0"/>
              <a:t>和</a:t>
            </a:r>
            <a:r>
              <a:rPr lang="en-US" altLang="zh-TW" sz="1200" dirty="0"/>
              <a:t>b</a:t>
            </a:r>
            <a:r>
              <a:rPr lang="zh-TW" altLang="en-US" sz="1200" dirty="0"/>
              <a:t> 可以使得任何</a:t>
            </a:r>
            <a:r>
              <a:rPr lang="en-US" altLang="zh-TW" dirty="0"/>
              <a:t>X</a:t>
            </a:r>
            <a:r>
              <a:rPr lang="zh-TW" altLang="en-US" sz="1200" dirty="0"/>
              <a:t>輸入後可以輸出預期的結果</a:t>
            </a: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例如說我有一個</a:t>
            </a:r>
            <a:r>
              <a:rPr lang="en-US" altLang="zh-TW" sz="1200" dirty="0"/>
              <a:t>case</a:t>
            </a:r>
            <a:r>
              <a:rPr lang="zh-TW" altLang="en-US" sz="1200" dirty="0"/>
              <a:t> 我預期他輸入丟進去要是</a:t>
            </a:r>
            <a:r>
              <a:rPr lang="en-US" altLang="zh-TW" sz="1200" dirty="0"/>
              <a:t>0 </a:t>
            </a:r>
            <a:r>
              <a:rPr lang="zh-TW" altLang="en-US" sz="1200" dirty="0"/>
              <a:t>他卻輸出</a:t>
            </a:r>
            <a:r>
              <a:rPr lang="en-US" altLang="zh-TW" sz="1200" dirty="0"/>
              <a:t>1</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透過不斷的試錯  調整</a:t>
            </a:r>
            <a:r>
              <a:rPr lang="en-US" altLang="zh-TW" sz="1200" dirty="0"/>
              <a:t>W</a:t>
            </a:r>
            <a:r>
              <a:rPr lang="zh-TW" altLang="en-US" sz="1200" dirty="0"/>
              <a:t>和</a:t>
            </a:r>
            <a:r>
              <a:rPr lang="en-US" altLang="zh-TW" sz="1200" dirty="0"/>
              <a:t>b</a:t>
            </a:r>
            <a:r>
              <a:rPr lang="zh-TW" altLang="en-US" sz="1200" dirty="0"/>
              <a:t>  想辦法將</a:t>
            </a:r>
            <a:r>
              <a:rPr lang="en-US" altLang="zh-TW" sz="1200" dirty="0"/>
              <a:t>loss</a:t>
            </a:r>
            <a:r>
              <a:rPr lang="zh-TW" altLang="en-US" sz="1200" dirty="0"/>
              <a:t>最小化   但我們調整總要有個策略 不能無腦調整 那就是使用</a:t>
            </a:r>
            <a:r>
              <a:rPr lang="fr-FR" altLang="zh-TW" sz="1200" dirty="0"/>
              <a:t>Gradient Descent</a:t>
            </a:r>
            <a:endParaRPr lang="en-US" altLang="zh-TW" sz="1200" dirty="0"/>
          </a:p>
          <a:p>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定義 </a:t>
            </a:r>
            <a:r>
              <a:rPr lang="en-US" altLang="zh-TW" dirty="0"/>
              <a:t>Loss function </a:t>
            </a:r>
            <a:r>
              <a:rPr lang="zh-TW" altLang="en-US" dirty="0"/>
              <a:t>大致意思就是可以用來評估離正確答案有多遠    公式的來源這裡不加贅述 因為要講的話又要講很多</a:t>
            </a:r>
          </a:p>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11</a:t>
            </a:fld>
            <a:endParaRPr lang="zh-TW" altLang="en-US"/>
          </a:p>
        </p:txBody>
      </p:sp>
    </p:spTree>
    <p:extLst>
      <p:ext uri="{BB962C8B-B14F-4D97-AF65-F5344CB8AC3E}">
        <p14:creationId xmlns:p14="http://schemas.microsoft.com/office/powerpoint/2010/main" val="28198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42424"/>
                </a:solidFill>
                <a:effectLst/>
                <a:latin typeface="source-serif-pro"/>
              </a:rPr>
              <a:t>為了方便理解這邊有一個圖  橫軸 假設要改的是</a:t>
            </a:r>
            <a:r>
              <a:rPr lang="en-US" altLang="zh-TW" b="0" i="0" dirty="0">
                <a:solidFill>
                  <a:srgbClr val="242424"/>
                </a:solidFill>
                <a:effectLst/>
                <a:latin typeface="source-serif-pro"/>
              </a:rPr>
              <a:t>w1</a:t>
            </a:r>
            <a:r>
              <a:rPr lang="zh-TW" altLang="en-US" b="0" i="0" dirty="0">
                <a:solidFill>
                  <a:srgbClr val="242424"/>
                </a:solidFill>
                <a:effectLst/>
                <a:latin typeface="source-serif-pro"/>
              </a:rPr>
              <a:t>  縱軸是</a:t>
            </a:r>
            <a:r>
              <a:rPr lang="en-US" altLang="zh-TW" b="0" i="0" dirty="0">
                <a:solidFill>
                  <a:srgbClr val="242424"/>
                </a:solidFill>
                <a:effectLst/>
                <a:latin typeface="source-serif-pro"/>
              </a:rPr>
              <a:t>loss </a:t>
            </a:r>
            <a:r>
              <a:rPr lang="zh-TW" altLang="en-US" b="0" i="0" dirty="0">
                <a:solidFill>
                  <a:srgbClr val="242424"/>
                </a:solidFill>
                <a:effectLst/>
                <a:latin typeface="source-serif-pro"/>
              </a:rPr>
              <a:t>也就是我們和正確答案的距離</a:t>
            </a:r>
            <a:endParaRPr lang="en-US" altLang="zh-TW" b="0" i="0" dirty="0">
              <a:solidFill>
                <a:srgbClr val="242424"/>
              </a:solidFill>
              <a:effectLst/>
              <a:latin typeface="source-serif-pro"/>
            </a:endParaRPr>
          </a:p>
          <a:p>
            <a:r>
              <a:rPr lang="en-US" altLang="zh-TW" b="0" i="0" dirty="0">
                <a:solidFill>
                  <a:srgbClr val="242424"/>
                </a:solidFill>
                <a:effectLst/>
                <a:latin typeface="source-serif-pro"/>
              </a:rPr>
              <a:t>Loss</a:t>
            </a:r>
            <a:r>
              <a:rPr lang="zh-TW" altLang="en-US" b="0" i="0" dirty="0">
                <a:solidFill>
                  <a:srgbClr val="242424"/>
                </a:solidFill>
                <a:effectLst/>
                <a:latin typeface="source-serif-pro"/>
              </a:rPr>
              <a:t>值最小的位置為黃色圈起來的地方那個位置就是我們要找的參數的最佳解</a:t>
            </a:r>
            <a:r>
              <a:rPr lang="en-US" altLang="zh-TW" b="0" i="0" dirty="0">
                <a:solidFill>
                  <a:srgbClr val="242424"/>
                </a:solidFill>
                <a:effectLst/>
                <a:latin typeface="source-serif-pro"/>
              </a:rPr>
              <a:t>(Loss</a:t>
            </a:r>
            <a:r>
              <a:rPr lang="zh-TW" altLang="en-US" b="0" i="0" dirty="0">
                <a:solidFill>
                  <a:srgbClr val="242424"/>
                </a:solidFill>
                <a:effectLst/>
                <a:latin typeface="source-serif-pro"/>
              </a:rPr>
              <a:t>最小</a:t>
            </a:r>
            <a:r>
              <a:rPr lang="en-US" altLang="zh-TW" b="0" i="0" dirty="0">
                <a:solidFill>
                  <a:srgbClr val="242424"/>
                </a:solidFill>
                <a:effectLst/>
                <a:latin typeface="source-serif-pro"/>
              </a:rPr>
              <a:t>)</a:t>
            </a:r>
          </a:p>
          <a:p>
            <a:endParaRPr lang="en-US" altLang="zh-TW" b="0" i="0" dirty="0">
              <a:solidFill>
                <a:srgbClr val="FF0000"/>
              </a:solidFill>
              <a:effectLst/>
              <a:latin typeface="source-serif-pro"/>
            </a:endParaRPr>
          </a:p>
          <a:p>
            <a:r>
              <a:rPr lang="zh-TW" altLang="en-US" b="0" i="0" dirty="0">
                <a:solidFill>
                  <a:srgbClr val="FF0000"/>
                </a:solidFill>
                <a:effectLst/>
                <a:latin typeface="source-serif-pro"/>
              </a:rPr>
              <a:t>要如何找到這個最佳的點 </a:t>
            </a:r>
            <a:endParaRPr lang="en-US" altLang="zh-TW" b="0" i="0" dirty="0">
              <a:solidFill>
                <a:srgbClr val="FF0000"/>
              </a:solidFill>
              <a:effectLst/>
              <a:latin typeface="source-serif-pro"/>
            </a:endParaRPr>
          </a:p>
          <a:p>
            <a:r>
              <a:rPr lang="zh-TW" altLang="en-US" b="0" i="0" dirty="0">
                <a:solidFill>
                  <a:srgbClr val="FF0000"/>
                </a:solidFill>
                <a:effectLst/>
                <a:latin typeface="source-serif-pro"/>
              </a:rPr>
              <a:t>方法就是 四個步驟 </a:t>
            </a:r>
            <a:endParaRPr lang="en-US" altLang="zh-TW" b="0" i="0" dirty="0">
              <a:solidFill>
                <a:srgbClr val="FF0000"/>
              </a:solidFill>
              <a:effectLst/>
              <a:latin typeface="source-serif-pro"/>
            </a:endParaRPr>
          </a:p>
          <a:p>
            <a:endParaRPr lang="en-US" altLang="zh-TW" b="0" i="0" dirty="0">
              <a:solidFill>
                <a:srgbClr val="FF0000"/>
              </a:solidFill>
              <a:effectLst/>
              <a:latin typeface="source-serif-pro"/>
            </a:endParaRPr>
          </a:p>
          <a:p>
            <a:r>
              <a:rPr lang="zh-TW" altLang="en-US" b="0" i="0" dirty="0">
                <a:solidFill>
                  <a:srgbClr val="FF0000"/>
                </a:solidFill>
                <a:effectLst/>
                <a:latin typeface="source-serif-pro"/>
              </a:rPr>
              <a:t>所以這四個方法  寫成數學表達式就是這樣</a:t>
            </a:r>
            <a:endParaRPr lang="en-US" altLang="zh-TW" b="0" i="0" dirty="0">
              <a:solidFill>
                <a:srgbClr val="FF0000"/>
              </a:solidFill>
              <a:effectLst/>
              <a:latin typeface="source-serif-pro"/>
            </a:endParaRPr>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12</a:t>
            </a:fld>
            <a:endParaRPr lang="zh-TW" altLang="en-US"/>
          </a:p>
        </p:txBody>
      </p:sp>
    </p:spTree>
    <p:extLst>
      <p:ext uri="{BB962C8B-B14F-4D97-AF65-F5344CB8AC3E}">
        <p14:creationId xmlns:p14="http://schemas.microsoft.com/office/powerpoint/2010/main" val="361840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神經元運作原理大致講完</a:t>
            </a:r>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13</a:t>
            </a:fld>
            <a:endParaRPr lang="zh-TW" altLang="en-US"/>
          </a:p>
        </p:txBody>
      </p:sp>
    </p:spTree>
    <p:extLst>
      <p:ext uri="{BB962C8B-B14F-4D97-AF65-F5344CB8AC3E}">
        <p14:creationId xmlns:p14="http://schemas.microsoft.com/office/powerpoint/2010/main" val="397823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15</a:t>
            </a:fld>
            <a:endParaRPr lang="zh-TW" altLang="en-US"/>
          </a:p>
        </p:txBody>
      </p:sp>
    </p:spTree>
    <p:extLst>
      <p:ext uri="{BB962C8B-B14F-4D97-AF65-F5344CB8AC3E}">
        <p14:creationId xmlns:p14="http://schemas.microsoft.com/office/powerpoint/2010/main" val="132145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收到資料之後 會長這個樣子  </a:t>
            </a:r>
            <a:endParaRPr lang="en-US" altLang="zh-TW" dirty="0"/>
          </a:p>
          <a:p>
            <a:r>
              <a:rPr lang="zh-TW" altLang="en-US" dirty="0"/>
              <a:t>拉成一維的  才能放進神經元裡面訓練</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16</a:t>
            </a:fld>
            <a:endParaRPr lang="zh-TW" altLang="en-US"/>
          </a:p>
        </p:txBody>
      </p:sp>
    </p:spTree>
    <p:extLst>
      <p:ext uri="{BB962C8B-B14F-4D97-AF65-F5344CB8AC3E}">
        <p14:creationId xmlns:p14="http://schemas.microsoft.com/office/powerpoint/2010/main" val="210780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標楷體" panose="03000509000000000000" pitchFamily="65" charset="-120"/>
                <a:ea typeface="標楷體" panose="03000509000000000000" pitchFamily="65" charset="-120"/>
              </a:rPr>
              <a:t>因每次取的資料長度不同</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因每次完成動作的時間不完全相同</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   但神經元的</a:t>
            </a:r>
            <a:r>
              <a:rPr lang="en-US" altLang="zh-TW" sz="1200" dirty="0">
                <a:latin typeface="標楷體" panose="03000509000000000000" pitchFamily="65" charset="-120"/>
                <a:ea typeface="標楷體" panose="03000509000000000000" pitchFamily="65" charset="-120"/>
              </a:rPr>
              <a:t>input</a:t>
            </a:r>
            <a:r>
              <a:rPr lang="zh-TW" altLang="en-US" sz="1200" dirty="0">
                <a:latin typeface="標楷體" panose="03000509000000000000" pitchFamily="65" charset="-120"/>
                <a:ea typeface="標楷體" panose="03000509000000000000" pitchFamily="65" charset="-120"/>
              </a:rPr>
              <a:t>數量是訂好的</a:t>
            </a:r>
            <a:endParaRPr lang="en-US" altLang="zh-TW" sz="12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17</a:t>
            </a:fld>
            <a:endParaRPr lang="zh-TW" altLang="en-US"/>
          </a:p>
        </p:txBody>
      </p:sp>
    </p:spTree>
    <p:extLst>
      <p:ext uri="{BB962C8B-B14F-4D97-AF65-F5344CB8AC3E}">
        <p14:creationId xmlns:p14="http://schemas.microsoft.com/office/powerpoint/2010/main" val="2927016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訓練的程式 就是照著剛剛講的理論 依樣畫葫蘆地寫出來</a:t>
            </a:r>
            <a:endParaRPr lang="en-US" altLang="zh-TW" dirty="0"/>
          </a:p>
          <a:p>
            <a:endParaRPr lang="en-US" altLang="zh-TW" dirty="0"/>
          </a:p>
          <a:p>
            <a:r>
              <a:rPr lang="zh-TW" altLang="en-US" dirty="0"/>
              <a:t>先介紹副程式</a:t>
            </a:r>
            <a:endParaRPr lang="en-US" altLang="zh-TW" dirty="0"/>
          </a:p>
          <a:p>
            <a:r>
              <a:rPr lang="en-US" altLang="zh-TW" dirty="0"/>
              <a:t>Neuron </a:t>
            </a:r>
            <a:r>
              <a:rPr lang="zh-TW" altLang="en-US" dirty="0"/>
              <a:t>是計算</a:t>
            </a:r>
            <a:r>
              <a:rPr lang="en-US" altLang="zh-TW" dirty="0"/>
              <a:t>output  </a:t>
            </a:r>
            <a:r>
              <a:rPr lang="zh-TW" altLang="en-US" dirty="0"/>
              <a:t>會把每個參數</a:t>
            </a:r>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18</a:t>
            </a:fld>
            <a:endParaRPr lang="zh-TW" altLang="en-US"/>
          </a:p>
        </p:txBody>
      </p:sp>
    </p:spTree>
    <p:extLst>
      <p:ext uri="{BB962C8B-B14F-4D97-AF65-F5344CB8AC3E}">
        <p14:creationId xmlns:p14="http://schemas.microsoft.com/office/powerpoint/2010/main" val="11109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sz="1200" dirty="0"/>
                  <a:t>計算</a:t>
                </a:r>
                <a:r>
                  <a:rPr lang="en-US" altLang="zh-TW" sz="1200" dirty="0"/>
                  <a:t>loss</a:t>
                </a:r>
                <a:r>
                  <a:rPr lang="zh-TW" altLang="en-US" sz="1200" dirty="0"/>
                  <a:t>對</a:t>
                </a:r>
                <a:r>
                  <a:rPr lang="en-US" altLang="zh-TW" sz="1200" dirty="0"/>
                  <a:t>w</a:t>
                </a:r>
                <a:r>
                  <a:rPr lang="zh-TW" altLang="en-US" sz="1200" dirty="0"/>
                  <a:t>的梯度 </a:t>
                </a:r>
                <a14:m>
                  <m:oMath xmlns:m="http://schemas.openxmlformats.org/officeDocument/2006/math">
                    <m:r>
                      <a:rPr lang="zh-TW" altLang="en-US" sz="1200" b="0" i="1" dirty="0">
                        <a:latin typeface="Cambria Math" panose="02040503050406030204" pitchFamily="18" charset="0"/>
                      </a:rPr>
                      <m:t> </m:t>
                    </m:r>
                    <m:f>
                      <m:fPr>
                        <m:ctrlPr>
                          <a:rPr lang="en-US" altLang="zh-TW" sz="1200" b="0" i="1" smtClean="0">
                            <a:latin typeface="Cambria Math" panose="02040503050406030204" pitchFamily="18" charset="0"/>
                          </a:rPr>
                        </m:ctrlPr>
                      </m:fPr>
                      <m:num>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 </m:t>
                        </m:r>
                        <m:r>
                          <a:rPr lang="en-US" altLang="zh-TW" sz="1200" b="0" i="1" smtClean="0">
                            <a:latin typeface="Cambria Math" panose="02040503050406030204" pitchFamily="18" charset="0"/>
                          </a:rPr>
                          <m:t>𝐿𝑜𝑠𝑠</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𝑤</m:t>
                        </m:r>
                        <m:r>
                          <a:rPr lang="en-US" altLang="zh-TW" sz="1200" b="0" i="1" smtClean="0">
                            <a:latin typeface="Cambria Math" panose="02040503050406030204" pitchFamily="18" charset="0"/>
                          </a:rPr>
                          <m:t>)</m:t>
                        </m:r>
                      </m:num>
                      <m:den>
                        <m:r>
                          <a:rPr lang="en-US" altLang="zh-TW" sz="1200" b="0" i="1" smtClean="0">
                            <a:latin typeface="Cambria Math" panose="02040503050406030204" pitchFamily="18" charset="0"/>
                          </a:rPr>
                          <m:t>𝜕</m:t>
                        </m:r>
                        <m:r>
                          <a:rPr lang="zh-TW" altLang="en-US" sz="1200" i="1">
                            <a:latin typeface="Cambria Math" panose="02040503050406030204" pitchFamily="18" charset="0"/>
                          </a:rPr>
                          <m:t> </m:t>
                        </m:r>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𝑤</m:t>
                            </m:r>
                          </m:e>
                          <m:sub>
                            <m:r>
                              <a:rPr lang="en-US" altLang="zh-TW" sz="1200" b="0" i="1" smtClean="0">
                                <a:latin typeface="Cambria Math" panose="02040503050406030204" pitchFamily="18" charset="0"/>
                              </a:rPr>
                              <m:t>𝑖</m:t>
                            </m:r>
                          </m:sub>
                        </m:sSub>
                      </m:den>
                    </m:f>
                  </m:oMath>
                </a14:m>
                <a:r>
                  <a:rPr lang="zh-TW" altLang="en-US" dirty="0"/>
                  <a:t>  用在之後要梯度下降時</a:t>
                </a:r>
              </a:p>
            </p:txBody>
          </p:sp>
        </mc:Choice>
        <mc:Fallback xmlns="">
          <p:sp>
            <p:nvSpPr>
              <p:cNvPr id="3" name="備忘稿版面配置區 2"/>
              <p:cNvSpPr>
                <a:spLocks noGrp="1"/>
              </p:cNvSpPr>
              <p:nvPr>
                <p:ph type="body" idx="1"/>
              </p:nvPr>
            </p:nvSpPr>
            <p:spPr/>
            <p:txBody>
              <a:bodyPr/>
              <a:lstStyle/>
              <a:p>
                <a:r>
                  <a:rPr lang="zh-TW" altLang="en-US" sz="1200" dirty="0"/>
                  <a:t>計算</a:t>
                </a:r>
                <a:r>
                  <a:rPr lang="en-US" altLang="zh-TW" sz="1200" dirty="0"/>
                  <a:t>loss</a:t>
                </a:r>
                <a:r>
                  <a:rPr lang="zh-TW" altLang="en-US" sz="1200" dirty="0"/>
                  <a:t>對</a:t>
                </a:r>
                <a:r>
                  <a:rPr lang="en-US" altLang="zh-TW" sz="1200" dirty="0"/>
                  <a:t>w</a:t>
                </a:r>
                <a:r>
                  <a:rPr lang="zh-TW" altLang="en-US" sz="1200" dirty="0"/>
                  <a:t>的梯度 </a:t>
                </a:r>
                <a:r>
                  <a:rPr lang="zh-TW" altLang="en-US" sz="1200" b="0" i="0" dirty="0">
                    <a:latin typeface="Cambria Math" panose="02040503050406030204" pitchFamily="18" charset="0"/>
                  </a:rPr>
                  <a:t> </a:t>
                </a:r>
                <a:r>
                  <a:rPr lang="en-US" altLang="zh-TW" sz="1200" b="0" i="0">
                    <a:latin typeface="Cambria Math" panose="02040503050406030204" pitchFamily="18" charset="0"/>
                  </a:rPr>
                  <a:t> (𝜕 𝐿𝑜𝑠𝑠(𝑤))/(𝜕</a:t>
                </a:r>
                <a:r>
                  <a:rPr lang="zh-TW" altLang="en-US" sz="1200" i="0">
                    <a:latin typeface="Cambria Math" panose="02040503050406030204" pitchFamily="18" charset="0"/>
                  </a:rPr>
                  <a:t> </a:t>
                </a:r>
                <a:r>
                  <a:rPr lang="en-US" altLang="zh-TW" sz="1200" b="0" i="0">
                    <a:latin typeface="Cambria Math" panose="02040503050406030204" pitchFamily="18" charset="0"/>
                  </a:rPr>
                  <a:t>𝑤_𝑖 )</a:t>
                </a:r>
                <a:r>
                  <a:rPr lang="zh-TW" altLang="en-US" dirty="0"/>
                  <a:t>  用在之後要梯度下降時</a:t>
                </a:r>
              </a:p>
            </p:txBody>
          </p:sp>
        </mc:Fallback>
      </mc:AlternateContent>
      <p:sp>
        <p:nvSpPr>
          <p:cNvPr id="4" name="投影片編號版面配置區 3"/>
          <p:cNvSpPr>
            <a:spLocks noGrp="1"/>
          </p:cNvSpPr>
          <p:nvPr>
            <p:ph type="sldNum" sz="quarter" idx="5"/>
          </p:nvPr>
        </p:nvSpPr>
        <p:spPr/>
        <p:txBody>
          <a:bodyPr/>
          <a:lstStyle/>
          <a:p>
            <a:fld id="{0AB88CD2-5CC0-4A29-8AA8-BA1282FA45F9}" type="slidenum">
              <a:rPr lang="zh-TW" altLang="en-US" smtClean="0"/>
              <a:t>19</a:t>
            </a:fld>
            <a:endParaRPr lang="zh-TW" altLang="en-US"/>
          </a:p>
        </p:txBody>
      </p:sp>
    </p:spTree>
    <p:extLst>
      <p:ext uri="{BB962C8B-B14F-4D97-AF65-F5344CB8AC3E}">
        <p14:creationId xmlns:p14="http://schemas.microsoft.com/office/powerpoint/2010/main" val="971065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介紹完剛剛的副程式   接著就是訓練過程</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取出</a:t>
            </a:r>
            <a:r>
              <a:rPr lang="en-US" altLang="zh-TW" dirty="0"/>
              <a:t>sample </a:t>
            </a:r>
            <a:r>
              <a:rPr lang="en-US" altLang="zh-TW" dirty="0" err="1"/>
              <a:t>i</a:t>
            </a:r>
            <a:r>
              <a:rPr lang="en-US" altLang="zh-TW" dirty="0"/>
              <a:t> </a:t>
            </a:r>
            <a:r>
              <a:rPr lang="zh-TW" altLang="en-US" dirty="0"/>
              <a:t>的</a:t>
            </a:r>
            <a:r>
              <a:rPr lang="en-US" altLang="zh-TW" dirty="0"/>
              <a:t>input </a:t>
            </a:r>
            <a:r>
              <a:rPr lang="zh-TW" altLang="en-US" dirty="0"/>
              <a:t>放到</a:t>
            </a:r>
            <a:r>
              <a:rPr lang="en-US" altLang="zh-TW" dirty="0"/>
              <a:t>temp</a:t>
            </a:r>
            <a:r>
              <a:rPr lang="zh-TW" altLang="en-US" dirty="0"/>
              <a:t> </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20</a:t>
            </a:fld>
            <a:endParaRPr lang="zh-TW" altLang="en-US"/>
          </a:p>
        </p:txBody>
      </p:sp>
    </p:spTree>
    <p:extLst>
      <p:ext uri="{BB962C8B-B14F-4D97-AF65-F5344CB8AC3E}">
        <p14:creationId xmlns:p14="http://schemas.microsoft.com/office/powerpoint/2010/main" val="385478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有了預測的</a:t>
            </a:r>
            <a:r>
              <a:rPr lang="en-US" altLang="zh-TW" dirty="0"/>
              <a:t>y</a:t>
            </a:r>
            <a:r>
              <a:rPr lang="zh-TW" altLang="en-US" dirty="0"/>
              <a:t> 就要更新權重</a:t>
            </a:r>
            <a:endParaRPr lang="en-US" altLang="zh-TW" dirty="0"/>
          </a:p>
          <a:p>
            <a:r>
              <a:rPr lang="zh-TW" altLang="en-US" dirty="0"/>
              <a:t>梯度會存在</a:t>
            </a:r>
            <a:r>
              <a:rPr lang="en-US" altLang="zh-TW" dirty="0" err="1"/>
              <a:t>dw</a:t>
            </a:r>
            <a:r>
              <a:rPr lang="en-US" altLang="zh-TW" dirty="0"/>
              <a:t>[]</a:t>
            </a:r>
            <a:r>
              <a:rPr lang="zh-TW" altLang="en-US" dirty="0"/>
              <a:t> </a:t>
            </a:r>
            <a:r>
              <a:rPr lang="en-US" altLang="zh-TW" dirty="0" err="1"/>
              <a:t>db</a:t>
            </a:r>
            <a:r>
              <a:rPr lang="en-US" altLang="zh-TW" dirty="0"/>
              <a:t> </a:t>
            </a:r>
            <a:r>
              <a:rPr lang="zh-TW" altLang="en-US" dirty="0"/>
              <a:t>裡面</a:t>
            </a:r>
            <a:endParaRPr lang="en-US" altLang="zh-TW" dirty="0"/>
          </a:p>
          <a:p>
            <a:endParaRPr lang="en-US" altLang="zh-TW" dirty="0"/>
          </a:p>
          <a:p>
            <a:endParaRPr lang="en-US" altLang="zh-TW" dirty="0"/>
          </a:p>
          <a:p>
            <a:r>
              <a:rPr lang="zh-TW" altLang="en-US" dirty="0"/>
              <a:t>這邊講完  可以</a:t>
            </a:r>
            <a:r>
              <a:rPr lang="en-US" altLang="zh-TW" dirty="0"/>
              <a:t>demo </a:t>
            </a:r>
            <a:r>
              <a:rPr lang="en-US" altLang="zh-TW" dirty="0" err="1"/>
              <a:t>trainin</a:t>
            </a:r>
            <a:r>
              <a:rPr lang="zh-TW" altLang="en-US" dirty="0"/>
              <a:t>的</a:t>
            </a:r>
            <a:r>
              <a:rPr lang="en-US" altLang="zh-TW" dirty="0"/>
              <a:t>code</a:t>
            </a:r>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21</a:t>
            </a:fld>
            <a:endParaRPr lang="zh-TW" altLang="en-US"/>
          </a:p>
        </p:txBody>
      </p:sp>
    </p:spTree>
    <p:extLst>
      <p:ext uri="{BB962C8B-B14F-4D97-AF65-F5344CB8AC3E}">
        <p14:creationId xmlns:p14="http://schemas.microsoft.com/office/powerpoint/2010/main" val="348474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atin typeface="標楷體" panose="03000509000000000000" pitchFamily="65" charset="-120"/>
                <a:ea typeface="標楷體" panose="03000509000000000000" pitchFamily="65" charset="-120"/>
              </a:rPr>
              <a:t>threshold </a:t>
            </a:r>
            <a:r>
              <a:rPr lang="zh-TW" altLang="en-US" sz="1200" dirty="0">
                <a:latin typeface="標楷體" panose="03000509000000000000" pitchFamily="65" charset="-120"/>
                <a:ea typeface="標楷體" panose="03000509000000000000" pitchFamily="65" charset="-120"/>
              </a:rPr>
              <a:t>設為 </a:t>
            </a:r>
            <a:r>
              <a:rPr lang="en-US" altLang="zh-TW" sz="1200" dirty="0">
                <a:latin typeface="標楷體" panose="03000509000000000000" pitchFamily="65" charset="-120"/>
                <a:ea typeface="標楷體" panose="03000509000000000000" pitchFamily="65" charset="-120"/>
              </a:rPr>
              <a:t>5</a:t>
            </a:r>
            <a:r>
              <a:rPr lang="zh-TW" altLang="en-US" sz="1200" dirty="0">
                <a:latin typeface="標楷體" panose="03000509000000000000" pitchFamily="65" charset="-120"/>
                <a:ea typeface="標楷體" panose="03000509000000000000" pitchFamily="65" charset="-120"/>
              </a:rPr>
              <a:t> </a:t>
            </a:r>
            <a:endParaRPr lang="en-US" altLang="zh-TW" dirty="0"/>
          </a:p>
          <a:p>
            <a:r>
              <a:rPr lang="zh-TW" altLang="en-US" dirty="0"/>
              <a:t>假設有一個</a:t>
            </a:r>
            <a:r>
              <a:rPr lang="en-US" altLang="zh-TW" dirty="0"/>
              <a:t>case</a:t>
            </a:r>
            <a:r>
              <a:rPr lang="zh-TW" altLang="en-US" dirty="0"/>
              <a:t> 是</a:t>
            </a:r>
            <a:endParaRPr lang="en-US" altLang="zh-TW" dirty="0"/>
          </a:p>
          <a:p>
            <a:r>
              <a:rPr lang="zh-TW" altLang="en-US" dirty="0"/>
              <a:t>念完</a:t>
            </a:r>
            <a:r>
              <a:rPr lang="en-US" altLang="zh-TW" dirty="0"/>
              <a:t>case : </a:t>
            </a:r>
            <a:r>
              <a:rPr lang="zh-TW" altLang="en-US" dirty="0"/>
              <a:t>在這種情況下  </a:t>
            </a:r>
            <a:endParaRPr lang="en-US" altLang="zh-TW" dirty="0"/>
          </a:p>
          <a:p>
            <a:r>
              <a:rPr lang="en-US" altLang="zh-TW" strike="sngStrike" dirty="0"/>
              <a:t>W</a:t>
            </a:r>
            <a:r>
              <a:rPr lang="zh-TW" altLang="en-US" strike="sngStrike" dirty="0"/>
              <a:t> </a:t>
            </a:r>
            <a:r>
              <a:rPr lang="en-US" altLang="zh-TW" strike="sngStrike" dirty="0"/>
              <a:t>b </a:t>
            </a:r>
            <a:r>
              <a:rPr lang="zh-TW" altLang="en-US" strike="sngStrike" dirty="0"/>
              <a:t>確定好之後  我不管 不同</a:t>
            </a:r>
            <a:r>
              <a:rPr lang="en-US" altLang="zh-TW" strike="sngStrike" dirty="0"/>
              <a:t>case x </a:t>
            </a:r>
            <a:r>
              <a:rPr lang="zh-TW" altLang="en-US" strike="sngStrike" dirty="0"/>
              <a:t>怎麼變 我都要達到那個</a:t>
            </a:r>
            <a:r>
              <a:rPr lang="en-US" altLang="zh-TW" strike="sngStrike" dirty="0"/>
              <a:t>case</a:t>
            </a:r>
            <a:r>
              <a:rPr lang="zh-TW" altLang="en-US" strike="sngStrike" dirty="0"/>
              <a:t>預期要達到的結果</a:t>
            </a:r>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3</a:t>
            </a:fld>
            <a:endParaRPr lang="zh-TW" altLang="en-US"/>
          </a:p>
        </p:txBody>
      </p:sp>
    </p:spTree>
    <p:extLst>
      <p:ext uri="{BB962C8B-B14F-4D97-AF65-F5344CB8AC3E}">
        <p14:creationId xmlns:p14="http://schemas.microsoft.com/office/powerpoint/2010/main" val="3388563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因此由前面敘述可知，操作的式子是這樣的。</a:t>
            </a:r>
            <a:endParaRPr lang="en-US" altLang="zh-TW" dirty="0"/>
          </a:p>
          <a:p>
            <a:endParaRPr lang="en-US" altLang="zh-TW" dirty="0"/>
          </a:p>
          <a:p>
            <a:r>
              <a:rPr lang="zh-TW" altLang="en-US" dirty="0"/>
              <a:t>有了式子之後我又想要簡化他</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4</a:t>
            </a:fld>
            <a:endParaRPr lang="zh-TW" altLang="en-US"/>
          </a:p>
        </p:txBody>
      </p:sp>
    </p:spTree>
    <p:extLst>
      <p:ext uri="{BB962C8B-B14F-4D97-AF65-F5344CB8AC3E}">
        <p14:creationId xmlns:p14="http://schemas.microsoft.com/office/powerpoint/2010/main" val="259052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總結一下   </a:t>
            </a:r>
            <a:r>
              <a:rPr lang="en-US" altLang="zh-TW" dirty="0"/>
              <a:t>perceptron</a:t>
            </a:r>
            <a:r>
              <a:rPr lang="zh-TW" altLang="en-US" dirty="0"/>
              <a:t>作用就是透過 </a:t>
            </a:r>
            <a:r>
              <a:rPr lang="en-US" altLang="zh-TW" dirty="0"/>
              <a:t>input</a:t>
            </a:r>
            <a:r>
              <a:rPr lang="zh-TW" altLang="en-US" dirty="0"/>
              <a:t> 將判斷</a:t>
            </a:r>
            <a:r>
              <a:rPr lang="en-US" altLang="zh-TW" dirty="0"/>
              <a:t>output    w</a:t>
            </a:r>
            <a:r>
              <a:rPr lang="zh-TW" altLang="en-US" dirty="0"/>
              <a:t>是重視程度   相乘相加之後加上移向過來的</a:t>
            </a:r>
            <a:r>
              <a:rPr lang="en-US" altLang="zh-TW" dirty="0"/>
              <a:t>b   </a:t>
            </a:r>
            <a:r>
              <a:rPr lang="zh-TW" altLang="en-US" dirty="0"/>
              <a:t>最後乘上一個</a:t>
            </a:r>
            <a:r>
              <a:rPr lang="en-US" altLang="zh-TW" dirty="0"/>
              <a:t>step</a:t>
            </a:r>
            <a:r>
              <a:rPr lang="zh-TW" altLang="en-US" dirty="0"/>
              <a:t> </a:t>
            </a:r>
            <a:r>
              <a:rPr lang="en-US" altLang="zh-TW" dirty="0"/>
              <a:t>function  </a:t>
            </a:r>
          </a:p>
          <a:p>
            <a:endParaRPr lang="en-US" altLang="zh-TW" dirty="0"/>
          </a:p>
          <a:p>
            <a:r>
              <a:rPr lang="zh-TW" altLang="en-US" dirty="0"/>
              <a:t>為什麼提到  </a:t>
            </a:r>
            <a:r>
              <a:rPr lang="en-US" altLang="zh-TW" dirty="0"/>
              <a:t>step function</a:t>
            </a:r>
            <a:r>
              <a:rPr lang="zh-TW" altLang="en-US" dirty="0"/>
              <a:t> 因為 之前</a:t>
            </a:r>
            <a:r>
              <a:rPr lang="en-US" altLang="zh-TW" dirty="0"/>
              <a:t>perceptron</a:t>
            </a:r>
            <a:r>
              <a:rPr lang="zh-TW" altLang="en-US" dirty="0"/>
              <a:t>運作提到</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訊號與系統學過</a:t>
            </a:r>
            <a:endParaRPr lang="en-US" altLang="zh-TW" dirty="0"/>
          </a:p>
          <a:p>
            <a:r>
              <a:rPr lang="zh-TW" altLang="en-US" dirty="0"/>
              <a:t>可以看成 </a:t>
            </a:r>
            <a:r>
              <a:rPr lang="en-US" altLang="zh-TW" dirty="0"/>
              <a:t>W</a:t>
            </a:r>
            <a:r>
              <a:rPr lang="zh-TW" altLang="en-US" dirty="0"/>
              <a:t>*</a:t>
            </a:r>
            <a:r>
              <a:rPr lang="en-US" altLang="zh-TW" dirty="0"/>
              <a:t>X </a:t>
            </a:r>
            <a:r>
              <a:rPr lang="zh-TW" altLang="en-US" dirty="0"/>
              <a:t>後的 </a:t>
            </a:r>
            <a:r>
              <a:rPr lang="en-US" altLang="zh-TW" dirty="0"/>
              <a:t>output </a:t>
            </a:r>
            <a:r>
              <a:rPr lang="zh-TW" altLang="en-US" dirty="0"/>
              <a:t>  </a:t>
            </a:r>
            <a:r>
              <a:rPr lang="en-US" altLang="zh-TW" dirty="0"/>
              <a:t>(&gt;0 </a:t>
            </a:r>
            <a:r>
              <a:rPr lang="zh-TW" altLang="en-US" dirty="0"/>
              <a:t>輸出</a:t>
            </a:r>
            <a:r>
              <a:rPr lang="en-US" altLang="zh-TW" dirty="0"/>
              <a:t>1) </a:t>
            </a:r>
            <a:r>
              <a:rPr lang="zh-TW" altLang="en-US" dirty="0"/>
              <a:t>    </a:t>
            </a:r>
            <a:r>
              <a:rPr lang="en-US" altLang="zh-TW" dirty="0"/>
              <a:t>(</a:t>
            </a:r>
            <a:r>
              <a:rPr lang="zh-TW" altLang="en-US" dirty="0"/>
              <a:t> </a:t>
            </a:r>
            <a:r>
              <a:rPr lang="en-US" altLang="zh-TW" dirty="0"/>
              <a:t>&lt;=0 )</a:t>
            </a:r>
            <a:r>
              <a:rPr lang="zh-TW" altLang="en-US" dirty="0"/>
              <a:t> 就會輸出</a:t>
            </a:r>
            <a:r>
              <a:rPr lang="en-US" altLang="zh-TW" dirty="0"/>
              <a:t>0 </a:t>
            </a:r>
            <a:r>
              <a:rPr lang="zh-TW" altLang="en-US" dirty="0"/>
              <a:t>體現的就是</a:t>
            </a:r>
            <a:r>
              <a:rPr lang="en-US" altLang="zh-TW" dirty="0"/>
              <a:t>step function</a:t>
            </a:r>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5</a:t>
            </a:fld>
            <a:endParaRPr lang="zh-TW" altLang="en-US"/>
          </a:p>
        </p:txBody>
      </p:sp>
    </p:spTree>
    <p:extLst>
      <p:ext uri="{BB962C8B-B14F-4D97-AF65-F5344CB8AC3E}">
        <p14:creationId xmlns:p14="http://schemas.microsoft.com/office/powerpoint/2010/main" val="348127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整個過程視為一個神經元</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6</a:t>
            </a:fld>
            <a:endParaRPr lang="zh-TW" altLang="en-US"/>
          </a:p>
        </p:txBody>
      </p:sp>
    </p:spTree>
    <p:extLst>
      <p:ext uri="{BB962C8B-B14F-4D97-AF65-F5344CB8AC3E}">
        <p14:creationId xmlns:p14="http://schemas.microsoft.com/office/powerpoint/2010/main" val="47257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有了</a:t>
            </a:r>
            <a:r>
              <a:rPr lang="en-US" altLang="zh-TW" dirty="0"/>
              <a:t>perceptron </a:t>
            </a:r>
            <a:r>
              <a:rPr lang="zh-TW" altLang="en-US" dirty="0"/>
              <a:t>觀念之後就可以知道說其實他只能解決較簡單的問題</a:t>
            </a:r>
          </a:p>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7</a:t>
            </a:fld>
            <a:endParaRPr lang="zh-TW" altLang="en-US"/>
          </a:p>
        </p:txBody>
      </p:sp>
    </p:spTree>
    <p:extLst>
      <p:ext uri="{BB962C8B-B14F-4D97-AF65-F5344CB8AC3E}">
        <p14:creationId xmlns:p14="http://schemas.microsoft.com/office/powerpoint/2010/main" val="337265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剛剛講的</a:t>
            </a:r>
            <a:r>
              <a:rPr lang="en-US" altLang="zh-TW" dirty="0"/>
              <a:t>perceptron</a:t>
            </a:r>
            <a:r>
              <a:rPr lang="zh-TW" altLang="en-US" dirty="0"/>
              <a:t>有一個問題  </a:t>
            </a:r>
            <a:endParaRPr lang="en-US" altLang="zh-TW" dirty="0"/>
          </a:p>
          <a:p>
            <a:r>
              <a:rPr lang="zh-TW" altLang="en-US" dirty="0"/>
              <a:t>因為</a:t>
            </a:r>
            <a:r>
              <a:rPr lang="zh-TW" altLang="en-US" sz="1200" dirty="0"/>
              <a:t>先前的 </a:t>
            </a:r>
            <a:endParaRPr lang="en-US" altLang="zh-TW" dirty="0"/>
          </a:p>
          <a:p>
            <a:endParaRPr lang="en-US" altLang="zh-TW" dirty="0"/>
          </a:p>
          <a:p>
            <a:r>
              <a:rPr lang="zh-TW" altLang="en-US" dirty="0"/>
              <a:t>改正後的</a:t>
            </a:r>
            <a:r>
              <a:rPr lang="en-US" altLang="zh-TW" sz="1200" dirty="0">
                <a:latin typeface="標楷體" panose="03000509000000000000" pitchFamily="65" charset="-120"/>
                <a:ea typeface="標楷體" panose="03000509000000000000" pitchFamily="65" charset="-120"/>
              </a:rPr>
              <a:t>perceptron</a:t>
            </a:r>
            <a:r>
              <a:rPr lang="zh-TW" altLang="en-US" sz="1200" dirty="0">
                <a:latin typeface="標楷體" panose="03000509000000000000" pitchFamily="65" charset="-120"/>
                <a:ea typeface="標楷體" panose="03000509000000000000" pitchFamily="65" charset="-120"/>
              </a:rPr>
              <a:t> 才是我們現在常用的 </a:t>
            </a:r>
            <a:r>
              <a:rPr lang="en-US" altLang="zh-TW" i="0" dirty="0">
                <a:solidFill>
                  <a:srgbClr val="000000"/>
                </a:solidFill>
                <a:effectLst/>
                <a:latin typeface="標楷體" panose="03000509000000000000" pitchFamily="65" charset="-120"/>
                <a:ea typeface="標楷體" panose="03000509000000000000" pitchFamily="65" charset="-120"/>
              </a:rPr>
              <a:t>Neuron</a:t>
            </a:r>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8</a:t>
            </a:fld>
            <a:endParaRPr lang="zh-TW" altLang="en-US"/>
          </a:p>
        </p:txBody>
      </p:sp>
    </p:spTree>
    <p:extLst>
      <p:ext uri="{BB962C8B-B14F-4D97-AF65-F5344CB8AC3E}">
        <p14:creationId xmlns:p14="http://schemas.microsoft.com/office/powerpoint/2010/main" val="124819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Sigmoid </a:t>
            </a:r>
            <a:r>
              <a:rPr lang="zh-TW" altLang="en-US" dirty="0"/>
              <a:t>就是 </a:t>
            </a:r>
            <a:r>
              <a:rPr lang="en-US" altLang="zh-TW" dirty="0"/>
              <a:t>Step </a:t>
            </a:r>
            <a:r>
              <a:rPr lang="zh-TW" altLang="en-US" dirty="0"/>
              <a:t>函數的「平滑版本」  訊號與系統學過</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9</a:t>
            </a:fld>
            <a:endParaRPr lang="zh-TW" altLang="en-US"/>
          </a:p>
        </p:txBody>
      </p:sp>
    </p:spTree>
    <p:extLst>
      <p:ext uri="{BB962C8B-B14F-4D97-AF65-F5344CB8AC3E}">
        <p14:creationId xmlns:p14="http://schemas.microsoft.com/office/powerpoint/2010/main" val="10974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改成了</a:t>
            </a:r>
            <a:r>
              <a:rPr lang="en-US" altLang="zh-TW" sz="1200" b="0" i="0" dirty="0">
                <a:solidFill>
                  <a:srgbClr val="000000"/>
                </a:solidFill>
                <a:effectLst/>
                <a:latin typeface="Noto Sans TC"/>
              </a:rPr>
              <a:t>Sigmoid Neuron </a:t>
            </a:r>
            <a:endParaRPr lang="en-US" altLang="zh-TW" dirty="0"/>
          </a:p>
          <a:p>
            <a:r>
              <a:rPr lang="zh-TW" altLang="en-US" dirty="0"/>
              <a:t>之前離散型的輸出可以很明顯知道是什麼意思 例如</a:t>
            </a:r>
            <a:r>
              <a:rPr lang="en-US" altLang="zh-TW" dirty="0"/>
              <a:t>0</a:t>
            </a:r>
            <a:r>
              <a:rPr lang="zh-TW" altLang="en-US" dirty="0"/>
              <a:t>就是</a:t>
            </a:r>
            <a:r>
              <a:rPr lang="en-US" altLang="zh-TW" dirty="0"/>
              <a:t>false ;  1</a:t>
            </a:r>
            <a:r>
              <a:rPr lang="zh-TW" altLang="en-US" dirty="0"/>
              <a:t>就是</a:t>
            </a:r>
            <a:r>
              <a:rPr lang="en-US" altLang="zh-TW" dirty="0"/>
              <a:t>true</a:t>
            </a:r>
          </a:p>
          <a:p>
            <a:endParaRPr lang="en-US" altLang="zh-TW" dirty="0"/>
          </a:p>
        </p:txBody>
      </p:sp>
      <p:sp>
        <p:nvSpPr>
          <p:cNvPr id="4" name="投影片編號版面配置區 3"/>
          <p:cNvSpPr>
            <a:spLocks noGrp="1"/>
          </p:cNvSpPr>
          <p:nvPr>
            <p:ph type="sldNum" sz="quarter" idx="5"/>
          </p:nvPr>
        </p:nvSpPr>
        <p:spPr/>
        <p:txBody>
          <a:bodyPr/>
          <a:lstStyle/>
          <a:p>
            <a:fld id="{0AB88CD2-5CC0-4A29-8AA8-BA1282FA45F9}" type="slidenum">
              <a:rPr lang="zh-TW" altLang="en-US" smtClean="0"/>
              <a:t>10</a:t>
            </a:fld>
            <a:endParaRPr lang="zh-TW" altLang="en-US"/>
          </a:p>
        </p:txBody>
      </p:sp>
    </p:spTree>
    <p:extLst>
      <p:ext uri="{BB962C8B-B14F-4D97-AF65-F5344CB8AC3E}">
        <p14:creationId xmlns:p14="http://schemas.microsoft.com/office/powerpoint/2010/main" val="145064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27313-9A65-56D8-0983-88113B17A13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2924D7A-E908-6DBF-C406-94E870EFA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B547224-B0A2-69E7-A74E-5CFFDEBDC784}"/>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C1A7AD61-6EE6-A2E5-AAC2-B87B1C2617D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CF86AD-C174-14A0-B02C-E6B7B0C455CD}"/>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75779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40E85-FC57-80DE-1618-9E3909EED83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91E84D9-F452-8678-96A2-BEBB40EAF0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3EF61F-6468-2165-0DEE-5474A6E7CD87}"/>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1B2A4998-1749-AB38-1C5C-F04205D8A9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F57854-89C2-DADC-C762-223025335E64}"/>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391658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D66AA9C-611B-B9EC-10E8-22D6C9BE798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A2C5E75-F1D0-7890-1986-4863F3D16F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2269FEB-603E-9558-B461-3E2C9087DD68}"/>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F25F93F2-D275-24E4-430F-69AEBFF68E9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9CCF7E-3229-70E7-2AB9-32E9D1796567}"/>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136416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D63572-198F-64DA-376B-76F0C9DA794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793A51-CA2A-DA12-037B-F93B4556A1D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91511-C292-0273-69E8-DDDA08237AA2}"/>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DE974DEA-3F1E-8F0F-7259-1ED80D879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1E4DCB-CCFB-8B2F-FBC1-6141B661A63F}"/>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388526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A0147-38CB-5DE3-C047-2212E95FC1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ECE2B66-BF6A-AAA8-E3E9-CECD70F22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363B10E-7317-C95A-ADB2-FB9A27A579EE}"/>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7B56016E-320E-CE62-4F03-445B3905C8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51F1AC-EC08-17BA-EE8D-2CBC8346A500}"/>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365684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2E7377-BD65-3A77-8A45-3EDB265D051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2381AA4-5FE3-9240-3E72-6246C7FE8A0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72E257F-0561-29C7-7992-3776A3022EB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6F9189-38FA-E86F-9449-75C0B836E64C}"/>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6" name="頁尾版面配置區 5">
            <a:extLst>
              <a:ext uri="{FF2B5EF4-FFF2-40B4-BE49-F238E27FC236}">
                <a16:creationId xmlns:a16="http://schemas.microsoft.com/office/drawing/2014/main" id="{0B925BF5-8AF9-6118-F8FD-769EBD03DDD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E45CF8-4E8F-D9D5-3894-AE35243B341E}"/>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346997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46CAD-8F73-2B2E-CF66-F8BE6321FA0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3558210-5C29-0991-E4EA-32CAE4DC6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3C8C938-5F66-F9C0-F5BB-883361667C4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AE902F5-BF65-3926-14CB-9F713B19F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A277683-6EC8-7B9E-5A8A-5D97503DE3D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E048F11-0B2C-B4C6-F3E1-44806AE04F42}"/>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8" name="頁尾版面配置區 7">
            <a:extLst>
              <a:ext uri="{FF2B5EF4-FFF2-40B4-BE49-F238E27FC236}">
                <a16:creationId xmlns:a16="http://schemas.microsoft.com/office/drawing/2014/main" id="{FCA42C04-EBDF-9CFC-A579-F91DD5E951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8E97566-899F-585B-64DF-C1AF6516825F}"/>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2808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3203E-55A9-2E18-4543-33B1BF90857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42C1B5D-C8B8-CA61-7DD0-B8E6FB159622}"/>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4" name="頁尾版面配置區 3">
            <a:extLst>
              <a:ext uri="{FF2B5EF4-FFF2-40B4-BE49-F238E27FC236}">
                <a16:creationId xmlns:a16="http://schemas.microsoft.com/office/drawing/2014/main" id="{9E37284D-38D7-E3DA-2A1D-39E317230BE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3B02401-B554-CC24-D128-2429AC567700}"/>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312729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74CD5B4-CF2F-6344-30AE-F91F8E8C5A15}"/>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3" name="頁尾版面配置區 2">
            <a:extLst>
              <a:ext uri="{FF2B5EF4-FFF2-40B4-BE49-F238E27FC236}">
                <a16:creationId xmlns:a16="http://schemas.microsoft.com/office/drawing/2014/main" id="{37EFAB20-6F8B-641F-91BF-28416F42CF7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E791BD1-8A34-14A1-A9A5-12D948B36D2F}"/>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4903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5CDFE-3AB5-C962-E712-CA4CFD7DFA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56AFFD-0236-83BE-7E86-07908E296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FD683E8-57A5-3F7B-AD64-9DAD185CA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90B802E-92B2-BFCC-D8B2-E7FF132B1A8A}"/>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6" name="頁尾版面配置區 5">
            <a:extLst>
              <a:ext uri="{FF2B5EF4-FFF2-40B4-BE49-F238E27FC236}">
                <a16:creationId xmlns:a16="http://schemas.microsoft.com/office/drawing/2014/main" id="{4024C22B-CED1-4BAB-F5FB-C2E8309A76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E814AFF-5315-CD0C-3175-B64DFB162291}"/>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405939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D0DF61-DD7C-F002-EC5F-60C82B933C7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E1F38D0-AB6D-B78A-168E-D7792602F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D96333C-405F-AAC1-17CE-0D721BBC2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70A43C4-27C0-38A2-6FA8-6B367A997EF4}"/>
              </a:ext>
            </a:extLst>
          </p:cNvPr>
          <p:cNvSpPr>
            <a:spLocks noGrp="1"/>
          </p:cNvSpPr>
          <p:nvPr>
            <p:ph type="dt" sz="half" idx="10"/>
          </p:nvPr>
        </p:nvSpPr>
        <p:spPr/>
        <p:txBody>
          <a:bodyPr/>
          <a:lstStyle/>
          <a:p>
            <a:fld id="{44444C9C-B490-4C03-9AD0-C10B665C72CD}" type="datetimeFigureOut">
              <a:rPr lang="zh-TW" altLang="en-US" smtClean="0"/>
              <a:t>2024/10/27</a:t>
            </a:fld>
            <a:endParaRPr lang="zh-TW" altLang="en-US"/>
          </a:p>
        </p:txBody>
      </p:sp>
      <p:sp>
        <p:nvSpPr>
          <p:cNvPr id="6" name="頁尾版面配置區 5">
            <a:extLst>
              <a:ext uri="{FF2B5EF4-FFF2-40B4-BE49-F238E27FC236}">
                <a16:creationId xmlns:a16="http://schemas.microsoft.com/office/drawing/2014/main" id="{A0DB1C58-20DC-BFE0-8602-7E840A2125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C53E88A-BD60-693C-09D8-7310FC4AD486}"/>
              </a:ext>
            </a:extLst>
          </p:cNvPr>
          <p:cNvSpPr>
            <a:spLocks noGrp="1"/>
          </p:cNvSpPr>
          <p:nvPr>
            <p:ph type="sldNum" sz="quarter" idx="12"/>
          </p:nvPr>
        </p:nvSpPr>
        <p:spPr/>
        <p:txBody>
          <a:body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22563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71C2EA3-0EDA-1F45-DFA1-58FEFA8EC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C4A6D5D-45BF-2527-A09B-D667F2892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1245F7-22D1-69FA-12CB-2B575FC4F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44C9C-B490-4C03-9AD0-C10B665C72CD}" type="datetimeFigureOut">
              <a:rPr lang="zh-TW" altLang="en-US" smtClean="0"/>
              <a:t>2024/10/27</a:t>
            </a:fld>
            <a:endParaRPr lang="zh-TW" altLang="en-US"/>
          </a:p>
        </p:txBody>
      </p:sp>
      <p:sp>
        <p:nvSpPr>
          <p:cNvPr id="5" name="頁尾版面配置區 4">
            <a:extLst>
              <a:ext uri="{FF2B5EF4-FFF2-40B4-BE49-F238E27FC236}">
                <a16:creationId xmlns:a16="http://schemas.microsoft.com/office/drawing/2014/main" id="{282BA70F-1019-760B-F8A2-7DBF86108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1D22D7-9A7C-AAFD-EF74-9EDB87EE0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239C0-A374-42D4-9FB5-118FE0EB5ED2}" type="slidenum">
              <a:rPr lang="zh-TW" altLang="en-US" smtClean="0"/>
              <a:t>‹#›</a:t>
            </a:fld>
            <a:endParaRPr lang="zh-TW" altLang="en-US"/>
          </a:p>
        </p:txBody>
      </p:sp>
    </p:spTree>
    <p:extLst>
      <p:ext uri="{BB962C8B-B14F-4D97-AF65-F5344CB8AC3E}">
        <p14:creationId xmlns:p14="http://schemas.microsoft.com/office/powerpoint/2010/main" val="1016295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0.png"/><Relationship Id="rId26" Type="http://schemas.openxmlformats.org/officeDocument/2006/relationships/customXml" Target="../ink/ink10.xml"/><Relationship Id="rId3" Type="http://schemas.openxmlformats.org/officeDocument/2006/relationships/image" Target="../media/image11.png"/><Relationship Id="rId21" Type="http://schemas.openxmlformats.org/officeDocument/2006/relationships/customXml" Target="../ink/ink8.xml"/><Relationship Id="rId7" Type="http://schemas.openxmlformats.org/officeDocument/2006/relationships/image" Target="../media/image14.png"/><Relationship Id="rId12" Type="http://schemas.openxmlformats.org/officeDocument/2006/relationships/customXml" Target="../ink/ink4.xml"/><Relationship Id="rId17" Type="http://schemas.openxmlformats.org/officeDocument/2006/relationships/image" Target="../media/image19.png"/><Relationship Id="rId25" Type="http://schemas.openxmlformats.org/officeDocument/2006/relationships/image" Target="../media/image24.png"/><Relationship Id="rId33"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customXml" Target="../ink/ink6.xml"/><Relationship Id="rId20" Type="http://schemas.openxmlformats.org/officeDocument/2006/relationships/image" Target="../media/image21.png"/><Relationship Id="rId29"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6.png"/><Relationship Id="rId24" Type="http://schemas.openxmlformats.org/officeDocument/2006/relationships/customXml" Target="../ink/ink9.xml"/><Relationship Id="rId32" Type="http://schemas.openxmlformats.org/officeDocument/2006/relationships/customXml" Target="../ink/ink13.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3.png"/><Relationship Id="rId28" Type="http://schemas.openxmlformats.org/officeDocument/2006/relationships/customXml" Target="../ink/ink11.xml"/><Relationship Id="rId10" Type="http://schemas.openxmlformats.org/officeDocument/2006/relationships/customXml" Target="../ink/ink3.xml"/><Relationship Id="rId19" Type="http://schemas.openxmlformats.org/officeDocument/2006/relationships/customXml" Target="../ink/ink7.xml"/><Relationship Id="rId31"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customXml" Target="../ink/ink5.xml"/><Relationship Id="rId22" Type="http://schemas.openxmlformats.org/officeDocument/2006/relationships/image" Target="../media/image22.png"/><Relationship Id="rId27" Type="http://schemas.openxmlformats.org/officeDocument/2006/relationships/image" Target="../media/image25.png"/><Relationship Id="rId30" Type="http://schemas.openxmlformats.org/officeDocument/2006/relationships/customXml" Target="../ink/ink12.xml"/><Relationship Id="rId8"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o1Iwuygqu6M?si=0IQT7txTtU9fNEIV"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media/image32.png"/><Relationship Id="rId4" Type="http://schemas.openxmlformats.org/officeDocument/2006/relationships/image" Target="../media/image291.png"/><Relationship Id="rId9" Type="http://schemas.openxmlformats.org/officeDocument/2006/relationships/customXml" Target="../ink/ink17.xml"/><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26.xml"/><Relationship Id="rId18" Type="http://schemas.openxmlformats.org/officeDocument/2006/relationships/image" Target="../media/image36.png"/><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33.png"/><Relationship Id="rId17" Type="http://schemas.openxmlformats.org/officeDocument/2006/relationships/customXml" Target="../ink/ink28.xml"/><Relationship Id="rId2" Type="http://schemas.openxmlformats.org/officeDocument/2006/relationships/notesSlide" Target="../notesSlides/notesSlide15.xml"/><Relationship Id="rId16"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32.png"/><Relationship Id="rId4" Type="http://schemas.openxmlformats.org/officeDocument/2006/relationships/image" Target="../media/image290.png"/><Relationship Id="rId9" Type="http://schemas.openxmlformats.org/officeDocument/2006/relationships/customXml" Target="../ink/ink24.xml"/><Relationship Id="rId1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image" Target="../media/image46.png"/><Relationship Id="rId4" Type="http://schemas.openxmlformats.org/officeDocument/2006/relationships/customXml" Target="../ink/ink29.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tasciocean.tech/deep-learning-core-concept/understand-sigmoid-neuron/" TargetMode="External"/><Relationship Id="rId2" Type="http://schemas.openxmlformats.org/officeDocument/2006/relationships/hyperlink" Target="https://datasciocean.tech/deep-learning-core-concept/what-is-perceptron/" TargetMode="External"/><Relationship Id="rId1" Type="http://schemas.openxmlformats.org/officeDocument/2006/relationships/slideLayout" Target="../slideLayouts/slideLayout2.xml"/><Relationship Id="rId4" Type="http://schemas.openxmlformats.org/officeDocument/2006/relationships/hyperlink" Target="https://datasciocean.tech/deep-learning-core-concept/understand-neural-network-for-deep-learn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8398BE-3957-F855-3A98-333E3BC4168D}"/>
              </a:ext>
            </a:extLst>
          </p:cNvPr>
          <p:cNvSpPr>
            <a:spLocks noGrp="1"/>
          </p:cNvSpPr>
          <p:nvPr>
            <p:ph type="ctrTitle"/>
          </p:nvPr>
        </p:nvSpPr>
        <p:spPr>
          <a:xfrm>
            <a:off x="1243584" y="1214438"/>
            <a:ext cx="9704832" cy="2387600"/>
          </a:xfrm>
        </p:spPr>
        <p:txBody>
          <a:bodyPr/>
          <a:lstStyle/>
          <a:p>
            <a:r>
              <a:rPr lang="zh-TW" altLang="en-US" dirty="0">
                <a:latin typeface="標楷體" panose="03000509000000000000" pitchFamily="65" charset="-120"/>
                <a:ea typeface="標楷體" panose="03000509000000000000" pitchFamily="65" charset="-120"/>
              </a:rPr>
              <a:t>神經網路的原理及專案結合</a:t>
            </a:r>
          </a:p>
        </p:txBody>
      </p:sp>
      <p:sp>
        <p:nvSpPr>
          <p:cNvPr id="3" name="副標題 2">
            <a:extLst>
              <a:ext uri="{FF2B5EF4-FFF2-40B4-BE49-F238E27FC236}">
                <a16:creationId xmlns:a16="http://schemas.microsoft.com/office/drawing/2014/main" id="{F3F1F20C-5D5C-A0CC-8B8D-4B449062EA0E}"/>
              </a:ext>
            </a:extLst>
          </p:cNvPr>
          <p:cNvSpPr>
            <a:spLocks noGrp="1"/>
          </p:cNvSpPr>
          <p:nvPr>
            <p:ph type="subTitle" idx="1"/>
          </p:nvPr>
        </p:nvSpPr>
        <p:spPr>
          <a:xfrm>
            <a:off x="2170176" y="4852786"/>
            <a:ext cx="3389376" cy="543242"/>
          </a:xfrm>
        </p:spPr>
        <p:txBody>
          <a:bodyPr/>
          <a:lstStyle/>
          <a:p>
            <a:r>
              <a:rPr lang="zh-TW" altLang="en-US" b="1" dirty="0">
                <a:latin typeface="標楷體" panose="03000509000000000000" pitchFamily="65" charset="-120"/>
                <a:ea typeface="標楷體" panose="03000509000000000000" pitchFamily="65" charset="-120"/>
              </a:rPr>
              <a:t>指導老師</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 李皇辰</a:t>
            </a:r>
          </a:p>
        </p:txBody>
      </p:sp>
      <p:sp>
        <p:nvSpPr>
          <p:cNvPr id="4" name="文字方塊 3">
            <a:extLst>
              <a:ext uri="{FF2B5EF4-FFF2-40B4-BE49-F238E27FC236}">
                <a16:creationId xmlns:a16="http://schemas.microsoft.com/office/drawing/2014/main" id="{6309F8A8-2409-1D57-AED5-43F7EC923F41}"/>
              </a:ext>
            </a:extLst>
          </p:cNvPr>
          <p:cNvSpPr txBox="1"/>
          <p:nvPr/>
        </p:nvSpPr>
        <p:spPr>
          <a:xfrm>
            <a:off x="7644384" y="4840964"/>
            <a:ext cx="2255520" cy="461665"/>
          </a:xfrm>
          <a:prstGeom prst="rect">
            <a:avLst/>
          </a:prstGeom>
          <a:noFill/>
        </p:spPr>
        <p:txBody>
          <a:bodyPr wrap="square" rtlCol="0">
            <a:spAutoFit/>
          </a:bodyPr>
          <a:lstStyle/>
          <a:p>
            <a:r>
              <a:rPr lang="zh-TW" altLang="en-US" sz="2400" b="1" dirty="0">
                <a:latin typeface="標楷體" panose="03000509000000000000" pitchFamily="65" charset="-120"/>
                <a:ea typeface="標楷體" panose="03000509000000000000" pitchFamily="65" charset="-120"/>
              </a:rPr>
              <a:t>高司玹</a:t>
            </a:r>
          </a:p>
        </p:txBody>
      </p:sp>
    </p:spTree>
    <p:extLst>
      <p:ext uri="{BB962C8B-B14F-4D97-AF65-F5344CB8AC3E}">
        <p14:creationId xmlns:p14="http://schemas.microsoft.com/office/powerpoint/2010/main" val="108841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CE87B0-8C9D-73E8-A06C-C86E11EB9FBE}"/>
              </a:ext>
            </a:extLst>
          </p:cNvPr>
          <p:cNvSpPr>
            <a:spLocks noGrp="1"/>
          </p:cNvSpPr>
          <p:nvPr>
            <p:ph type="title"/>
          </p:nvPr>
        </p:nvSpPr>
        <p:spPr>
          <a:xfrm>
            <a:off x="838200" y="365125"/>
            <a:ext cx="10515600" cy="900967"/>
          </a:xfrm>
        </p:spPr>
        <p:txBody>
          <a:bodyPr/>
          <a:lstStyle/>
          <a:p>
            <a:r>
              <a:rPr lang="zh-TW" altLang="en-US" b="1" dirty="0">
                <a:latin typeface="標楷體" panose="03000509000000000000" pitchFamily="65" charset="-120"/>
                <a:ea typeface="標楷體" panose="03000509000000000000" pitchFamily="65" charset="-120"/>
              </a:rPr>
              <a:t>輸出代表的意義</a:t>
            </a:r>
          </a:p>
        </p:txBody>
      </p:sp>
      <p:sp>
        <p:nvSpPr>
          <p:cNvPr id="3" name="內容版面配置區 2">
            <a:extLst>
              <a:ext uri="{FF2B5EF4-FFF2-40B4-BE49-F238E27FC236}">
                <a16:creationId xmlns:a16="http://schemas.microsoft.com/office/drawing/2014/main" id="{71913CBF-601C-C8B7-F45E-75A922D327F6}"/>
              </a:ext>
            </a:extLst>
          </p:cNvPr>
          <p:cNvSpPr>
            <a:spLocks noGrp="1"/>
          </p:cNvSpPr>
          <p:nvPr>
            <p:ph idx="1"/>
          </p:nvPr>
        </p:nvSpPr>
        <p:spPr>
          <a:xfrm>
            <a:off x="463296" y="1266093"/>
            <a:ext cx="10984992" cy="3123028"/>
          </a:xfrm>
        </p:spPr>
        <p:txBody>
          <a:bodyPr/>
          <a:lstStyle/>
          <a:p>
            <a:r>
              <a:rPr lang="en-US" altLang="zh-TW" sz="2000" dirty="0">
                <a:latin typeface="標楷體" panose="03000509000000000000" pitchFamily="65" charset="-120"/>
                <a:ea typeface="標楷體" panose="03000509000000000000" pitchFamily="65" charset="-120"/>
              </a:rPr>
              <a:t>Perceptron (</a:t>
            </a:r>
            <a:r>
              <a:rPr lang="zh-TW" altLang="en-US" sz="2000" dirty="0">
                <a:latin typeface="標楷體" panose="03000509000000000000" pitchFamily="65" charset="-120"/>
                <a:ea typeface="標楷體" panose="03000509000000000000" pitchFamily="65" charset="-120"/>
              </a:rPr>
              <a:t>離散型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的輸出是二元的 </a:t>
            </a:r>
            <a:r>
              <a:rPr lang="en-US" altLang="zh-TW" sz="2000" dirty="0">
                <a:latin typeface="標楷體" panose="03000509000000000000" pitchFamily="65" charset="-120"/>
                <a:ea typeface="標楷體" panose="03000509000000000000" pitchFamily="65" charset="-120"/>
              </a:rPr>
              <a:t>0 </a:t>
            </a:r>
            <a:r>
              <a:rPr lang="zh-TW" altLang="en-US" sz="2000" dirty="0">
                <a:latin typeface="標楷體" panose="03000509000000000000" pitchFamily="65" charset="-120"/>
                <a:ea typeface="標楷體" panose="03000509000000000000" pitchFamily="65" charset="-120"/>
              </a:rPr>
              <a:t>或 </a:t>
            </a:r>
            <a:r>
              <a:rPr lang="en-US" altLang="zh-TW" sz="2000" dirty="0">
                <a:latin typeface="標楷體" panose="03000509000000000000" pitchFamily="65" charset="-120"/>
                <a:ea typeface="標楷體" panose="03000509000000000000" pitchFamily="65" charset="-120"/>
              </a:rPr>
              <a:t>1 </a:t>
            </a:r>
            <a:r>
              <a:rPr lang="zh-TW" altLang="en-US" sz="2000" dirty="0">
                <a:latin typeface="標楷體" panose="03000509000000000000" pitchFamily="65" charset="-120"/>
                <a:ea typeface="標楷體" panose="03000509000000000000" pitchFamily="65" charset="-120"/>
              </a:rPr>
              <a:t>其代表的是</a:t>
            </a:r>
            <a:r>
              <a:rPr lang="en-US" altLang="zh-TW" sz="2000" dirty="0">
                <a:latin typeface="標楷體" panose="03000509000000000000" pitchFamily="65" charset="-120"/>
                <a:ea typeface="標楷體" panose="03000509000000000000" pitchFamily="65" charset="-120"/>
              </a:rPr>
              <a:t>False </a:t>
            </a:r>
            <a:r>
              <a:rPr lang="zh-TW" altLang="en-US" sz="2000" dirty="0">
                <a:latin typeface="標楷體" panose="03000509000000000000" pitchFamily="65" charset="-120"/>
                <a:ea typeface="標楷體" panose="03000509000000000000" pitchFamily="65" charset="-120"/>
              </a:rPr>
              <a:t>和</a:t>
            </a:r>
            <a:r>
              <a:rPr lang="en-US" altLang="zh-TW" sz="2000" dirty="0">
                <a:latin typeface="標楷體" panose="03000509000000000000" pitchFamily="65" charset="-120"/>
                <a:ea typeface="標楷體" panose="03000509000000000000" pitchFamily="65" charset="-120"/>
              </a:rPr>
              <a:t> True</a:t>
            </a:r>
          </a:p>
          <a:p>
            <a:r>
              <a:rPr lang="en-US" altLang="zh-TW" sz="2000" b="0" i="0" dirty="0">
                <a:solidFill>
                  <a:srgbClr val="000000"/>
                </a:solidFill>
                <a:effectLst/>
                <a:latin typeface="標楷體" panose="03000509000000000000" pitchFamily="65" charset="-120"/>
                <a:ea typeface="標楷體" panose="03000509000000000000" pitchFamily="65" charset="-120"/>
              </a:rPr>
              <a:t>Sigmoid Neuron </a:t>
            </a:r>
            <a:r>
              <a:rPr lang="zh-TW" altLang="en-US" sz="2000" b="0" i="0" dirty="0">
                <a:solidFill>
                  <a:srgbClr val="000000"/>
                </a:solidFill>
                <a:effectLst/>
                <a:latin typeface="標楷體" panose="03000509000000000000" pitchFamily="65" charset="-120"/>
                <a:ea typeface="標楷體" panose="03000509000000000000" pitchFamily="65" charset="-120"/>
              </a:rPr>
              <a:t>的</a:t>
            </a:r>
            <a:r>
              <a:rPr lang="zh-TW" altLang="en-US" sz="2000" dirty="0">
                <a:latin typeface="標楷體" panose="03000509000000000000" pitchFamily="65" charset="-120"/>
                <a:ea typeface="標楷體" panose="03000509000000000000" pitchFamily="65" charset="-120"/>
              </a:rPr>
              <a:t>輸出</a:t>
            </a:r>
            <a:r>
              <a:rPr lang="zh-TW" altLang="en-US" sz="2000" b="0" i="0" dirty="0">
                <a:solidFill>
                  <a:srgbClr val="000000"/>
                </a:solidFill>
                <a:effectLst/>
                <a:latin typeface="標楷體" panose="03000509000000000000" pitchFamily="65" charset="-120"/>
                <a:ea typeface="標楷體" panose="03000509000000000000" pitchFamily="65" charset="-120"/>
              </a:rPr>
              <a:t>是一個 </a:t>
            </a:r>
            <a:r>
              <a:rPr lang="en-US" altLang="zh-TW" sz="2000" b="0" i="0" dirty="0">
                <a:solidFill>
                  <a:srgbClr val="000000"/>
                </a:solidFill>
                <a:effectLst/>
                <a:latin typeface="標楷體" panose="03000509000000000000" pitchFamily="65" charset="-120"/>
                <a:ea typeface="標楷體" panose="03000509000000000000" pitchFamily="65" charset="-120"/>
              </a:rPr>
              <a:t>0 </a:t>
            </a:r>
            <a:r>
              <a:rPr lang="zh-TW" altLang="en-US" sz="2000" b="0" i="0" dirty="0">
                <a:solidFill>
                  <a:srgbClr val="000000"/>
                </a:solidFill>
                <a:effectLst/>
                <a:latin typeface="標楷體" panose="03000509000000000000" pitchFamily="65" charset="-120"/>
                <a:ea typeface="標楷體" panose="03000509000000000000" pitchFamily="65" charset="-120"/>
              </a:rPr>
              <a:t>到 </a:t>
            </a:r>
            <a:r>
              <a:rPr lang="en-US" altLang="zh-TW" sz="2000" b="0" i="0" dirty="0">
                <a:solidFill>
                  <a:srgbClr val="000000"/>
                </a:solidFill>
                <a:effectLst/>
                <a:latin typeface="標楷體" panose="03000509000000000000" pitchFamily="65" charset="-120"/>
                <a:ea typeface="標楷體" panose="03000509000000000000" pitchFamily="65" charset="-120"/>
              </a:rPr>
              <a:t>1 </a:t>
            </a:r>
            <a:r>
              <a:rPr lang="zh-TW" altLang="en-US" sz="2000" b="0" i="0" dirty="0">
                <a:solidFill>
                  <a:srgbClr val="000000"/>
                </a:solidFill>
                <a:effectLst/>
                <a:latin typeface="標楷體" panose="03000509000000000000" pitchFamily="65" charset="-120"/>
                <a:ea typeface="標楷體" panose="03000509000000000000" pitchFamily="65" charset="-120"/>
              </a:rPr>
              <a:t>連續分佈，因此把輸出數字簡單的從</a:t>
            </a:r>
            <a:r>
              <a:rPr lang="en-US" altLang="zh-TW" sz="2000" b="0" i="0" dirty="0">
                <a:solidFill>
                  <a:srgbClr val="000000"/>
                </a:solidFill>
                <a:effectLst/>
                <a:latin typeface="標楷體" panose="03000509000000000000" pitchFamily="65" charset="-120"/>
                <a:ea typeface="標楷體" panose="03000509000000000000" pitchFamily="65" charset="-120"/>
              </a:rPr>
              <a:t>0.5</a:t>
            </a:r>
            <a:r>
              <a:rPr lang="zh-TW" altLang="en-US" sz="2000" b="0" i="0" dirty="0">
                <a:solidFill>
                  <a:srgbClr val="000000"/>
                </a:solidFill>
                <a:effectLst/>
                <a:latin typeface="標楷體" panose="03000509000000000000" pitchFamily="65" charset="-120"/>
                <a:ea typeface="標楷體" panose="03000509000000000000" pitchFamily="65" charset="-120"/>
              </a:rPr>
              <a:t>開始左右分開</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Ex</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Sigmoid Neuron </a:t>
            </a:r>
            <a:r>
              <a:rPr lang="zh-TW" altLang="en-US" sz="2000" dirty="0">
                <a:latin typeface="標楷體" panose="03000509000000000000" pitchFamily="65" charset="-120"/>
                <a:ea typeface="標楷體" panose="03000509000000000000" pitchFamily="65" charset="-120"/>
              </a:rPr>
              <a:t>的輸出為 </a:t>
            </a:r>
            <a:r>
              <a:rPr lang="en-US" altLang="zh-TW" sz="2000" dirty="0">
                <a:latin typeface="標楷體" panose="03000509000000000000" pitchFamily="65" charset="-120"/>
                <a:ea typeface="標楷體" panose="03000509000000000000" pitchFamily="65" charset="-120"/>
              </a:rPr>
              <a:t>0.6</a:t>
            </a:r>
            <a:r>
              <a:rPr lang="zh-TW" altLang="en-US" sz="2000" dirty="0">
                <a:latin typeface="標楷體" panose="03000509000000000000" pitchFamily="65" charset="-120"/>
                <a:ea typeface="標楷體" panose="03000509000000000000" pitchFamily="65" charset="-120"/>
              </a:rPr>
              <a:t> </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而 </a:t>
            </a:r>
            <a:r>
              <a:rPr lang="en-US" altLang="zh-TW" sz="2000" dirty="0">
                <a:latin typeface="標楷體" panose="03000509000000000000" pitchFamily="65" charset="-120"/>
                <a:ea typeface="標楷體" panose="03000509000000000000" pitchFamily="65" charset="-120"/>
              </a:rPr>
              <a:t>0.6 &gt; 0.5 </a:t>
            </a:r>
            <a:r>
              <a:rPr lang="zh-TW" altLang="en-US" sz="2000" dirty="0">
                <a:latin typeface="標楷體" panose="03000509000000000000" pitchFamily="65" charset="-120"/>
                <a:ea typeface="標楷體" panose="03000509000000000000" pitchFamily="65" charset="-120"/>
              </a:rPr>
              <a:t>因此</a:t>
            </a:r>
            <a:r>
              <a:rPr lang="en-US" altLang="zh-TW" sz="2000" dirty="0">
                <a:latin typeface="標楷體" panose="03000509000000000000" pitchFamily="65" charset="-120"/>
                <a:ea typeface="標楷體" panose="03000509000000000000" pitchFamily="65" charset="-120"/>
              </a:rPr>
              <a:t>Sigmoid Neuron </a:t>
            </a:r>
            <a:r>
              <a:rPr lang="zh-TW" altLang="en-US" sz="2000" dirty="0">
                <a:latin typeface="標楷體" panose="03000509000000000000" pitchFamily="65" charset="-120"/>
                <a:ea typeface="標楷體" panose="03000509000000000000" pitchFamily="65" charset="-120"/>
              </a:rPr>
              <a:t>可以認為這一個事件是「</a:t>
            </a:r>
            <a:r>
              <a:rPr lang="en-US" altLang="zh-TW" sz="2000" dirty="0">
                <a:latin typeface="標楷體" panose="03000509000000000000" pitchFamily="65" charset="-120"/>
                <a:ea typeface="標楷體" panose="03000509000000000000" pitchFamily="65" charset="-120"/>
              </a:rPr>
              <a:t>Ture</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endParaRPr lang="en-US" altLang="zh-TW" sz="2000" dirty="0"/>
          </a:p>
          <a:p>
            <a:r>
              <a:rPr lang="zh-TW" altLang="en-US" sz="2000" dirty="0"/>
              <a:t>可以想成是一個機率的概念</a:t>
            </a:r>
            <a:endParaRPr lang="en-US" altLang="zh-TW" sz="2000" dirty="0"/>
          </a:p>
        </p:txBody>
      </p:sp>
      <p:pic>
        <p:nvPicPr>
          <p:cNvPr id="4" name="圖片 3">
            <a:extLst>
              <a:ext uri="{FF2B5EF4-FFF2-40B4-BE49-F238E27FC236}">
                <a16:creationId xmlns:a16="http://schemas.microsoft.com/office/drawing/2014/main" id="{F6DE64D6-1A7F-FA1A-AF1F-6B022C990692}"/>
              </a:ext>
            </a:extLst>
          </p:cNvPr>
          <p:cNvPicPr>
            <a:picLocks noChangeAspect="1"/>
          </p:cNvPicPr>
          <p:nvPr/>
        </p:nvPicPr>
        <p:blipFill>
          <a:blip r:embed="rId3"/>
          <a:stretch>
            <a:fillRect/>
          </a:stretch>
        </p:blipFill>
        <p:spPr>
          <a:xfrm>
            <a:off x="6096000" y="4181040"/>
            <a:ext cx="3665927" cy="2555040"/>
          </a:xfrm>
          <a:prstGeom prst="rect">
            <a:avLst/>
          </a:prstGeom>
        </p:spPr>
      </p:pic>
      <p:pic>
        <p:nvPicPr>
          <p:cNvPr id="5" name="內容版面配置區 4">
            <a:extLst>
              <a:ext uri="{FF2B5EF4-FFF2-40B4-BE49-F238E27FC236}">
                <a16:creationId xmlns:a16="http://schemas.microsoft.com/office/drawing/2014/main" id="{7BB72633-72BF-8D10-EA94-1DFDB9F92576}"/>
              </a:ext>
            </a:extLst>
          </p:cNvPr>
          <p:cNvPicPr>
            <a:picLocks noChangeAspect="1"/>
          </p:cNvPicPr>
          <p:nvPr/>
        </p:nvPicPr>
        <p:blipFill>
          <a:blip r:embed="rId4"/>
          <a:stretch>
            <a:fillRect/>
          </a:stretch>
        </p:blipFill>
        <p:spPr>
          <a:xfrm>
            <a:off x="1818840" y="4181040"/>
            <a:ext cx="3733800" cy="2555040"/>
          </a:xfrm>
          <a:prstGeom prst="rect">
            <a:avLst/>
          </a:prstGeom>
        </p:spPr>
      </p:pic>
    </p:spTree>
    <p:extLst>
      <p:ext uri="{BB962C8B-B14F-4D97-AF65-F5344CB8AC3E}">
        <p14:creationId xmlns:p14="http://schemas.microsoft.com/office/powerpoint/2010/main" val="19326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83C23B-6C81-33A1-FDAC-1E3D87CC76FA}"/>
              </a:ext>
            </a:extLst>
          </p:cNvPr>
          <p:cNvSpPr>
            <a:spLocks noGrp="1"/>
          </p:cNvSpPr>
          <p:nvPr>
            <p:ph type="title"/>
          </p:nvPr>
        </p:nvSpPr>
        <p:spPr>
          <a:xfrm>
            <a:off x="838200" y="365126"/>
            <a:ext cx="10515600" cy="753811"/>
          </a:xfrm>
        </p:spPr>
        <p:txBody>
          <a:bodyPr>
            <a:noAutofit/>
          </a:bodyPr>
          <a:lstStyle/>
          <a:p>
            <a:r>
              <a:rPr lang="zh-TW" altLang="en-US" b="1" dirty="0">
                <a:latin typeface="標楷體" panose="03000509000000000000" pitchFamily="65" charset="-120"/>
                <a:ea typeface="標楷體" panose="03000509000000000000" pitchFamily="65" charset="-120"/>
              </a:rPr>
              <a:t>如何找到參數</a:t>
            </a:r>
            <a:r>
              <a:rPr lang="en-US" altLang="zh-TW" b="1" dirty="0">
                <a:latin typeface="標楷體" panose="03000509000000000000" pitchFamily="65" charset="-120"/>
                <a:ea typeface="標楷體" panose="03000509000000000000" pitchFamily="65" charset="-120"/>
              </a:rPr>
              <a:t>W , b</a:t>
            </a:r>
            <a:r>
              <a:rPr lang="zh-TW" altLang="en-US" b="1" dirty="0">
                <a:latin typeface="標楷體" panose="03000509000000000000" pitchFamily="65" charset="-120"/>
                <a:ea typeface="標楷體" panose="03000509000000000000" pitchFamily="65" charset="-120"/>
              </a:rPr>
              <a:t> </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     即「訓練」</a:t>
            </a:r>
          </a:p>
        </p:txBody>
      </p:sp>
      <p:sp>
        <p:nvSpPr>
          <p:cNvPr id="3" name="內容版面配置區 2">
            <a:extLst>
              <a:ext uri="{FF2B5EF4-FFF2-40B4-BE49-F238E27FC236}">
                <a16:creationId xmlns:a16="http://schemas.microsoft.com/office/drawing/2014/main" id="{EA717A93-9DFC-6D39-2D85-A9A2B5EB1C85}"/>
              </a:ext>
            </a:extLst>
          </p:cNvPr>
          <p:cNvSpPr>
            <a:spLocks noGrp="1"/>
          </p:cNvSpPr>
          <p:nvPr>
            <p:ph idx="1"/>
          </p:nvPr>
        </p:nvSpPr>
        <p:spPr>
          <a:xfrm>
            <a:off x="409937" y="1251283"/>
            <a:ext cx="10515600" cy="5606717"/>
          </a:xfrm>
        </p:spPr>
        <p:txBody>
          <a:bodyPr>
            <a:normAutofit/>
          </a:bodyPr>
          <a:lstStyle/>
          <a:p>
            <a:r>
              <a:rPr lang="zh-TW" altLang="en-US" sz="2400" dirty="0"/>
              <a:t>如何找出最佳的</a:t>
            </a:r>
            <a:r>
              <a:rPr lang="en-US" altLang="zh-TW" sz="2400" dirty="0"/>
              <a:t>W</a:t>
            </a:r>
            <a:r>
              <a:rPr lang="zh-TW" altLang="en-US" sz="2400" dirty="0"/>
              <a:t>和</a:t>
            </a:r>
            <a:r>
              <a:rPr lang="en-US" altLang="zh-TW" sz="2400" dirty="0"/>
              <a:t>b</a:t>
            </a:r>
            <a:r>
              <a:rPr lang="zh-TW" altLang="en-US" sz="2400" dirty="0"/>
              <a:t> 可以使得任意</a:t>
            </a:r>
            <a:r>
              <a:rPr lang="en-US" altLang="zh-TW" sz="2400" dirty="0"/>
              <a:t>X</a:t>
            </a:r>
            <a:r>
              <a:rPr lang="zh-TW" altLang="en-US" sz="2400" dirty="0"/>
              <a:t>輸入後可以輸出預期的結果</a:t>
            </a:r>
            <a:endParaRPr lang="en-US" altLang="zh-TW" sz="2400" dirty="0"/>
          </a:p>
          <a:p>
            <a:pPr marL="0" indent="0">
              <a:buNone/>
            </a:pPr>
            <a:endParaRPr lang="en-US" altLang="zh-TW" dirty="0"/>
          </a:p>
          <a:p>
            <a:endParaRPr lang="en-US" altLang="zh-TW" sz="2400" dirty="0"/>
          </a:p>
          <a:p>
            <a:r>
              <a:rPr lang="zh-TW" altLang="en-US" sz="2400" dirty="0"/>
              <a:t>首先定義 </a:t>
            </a:r>
            <a:r>
              <a:rPr lang="en-US" altLang="zh-TW" sz="2400" dirty="0"/>
              <a:t>Loss function </a:t>
            </a:r>
            <a:r>
              <a:rPr lang="zh-TW" altLang="en-US" sz="2400" dirty="0"/>
              <a:t>用來評估離正確答案有多遠</a:t>
            </a:r>
            <a:endParaRPr lang="en-US" altLang="zh-TW" sz="2400" dirty="0"/>
          </a:p>
          <a:p>
            <a:pPr marL="0" indent="0">
              <a:buNone/>
            </a:pPr>
            <a:endParaRPr lang="en-US" altLang="zh-TW" sz="2400" dirty="0"/>
          </a:p>
          <a:p>
            <a:endParaRPr lang="en-US" altLang="zh-TW" sz="2400" dirty="0"/>
          </a:p>
          <a:p>
            <a:pPr marL="0" indent="0">
              <a:buNone/>
            </a:pPr>
            <a:endParaRPr lang="en-US" altLang="zh-TW" sz="2400" dirty="0"/>
          </a:p>
          <a:p>
            <a:r>
              <a:rPr lang="zh-TW" altLang="en-US" sz="2400" dirty="0"/>
              <a:t>透過不斷的試錯  調整</a:t>
            </a:r>
            <a:r>
              <a:rPr lang="en-US" altLang="zh-TW" sz="2400" dirty="0"/>
              <a:t>W</a:t>
            </a:r>
            <a:r>
              <a:rPr lang="zh-TW" altLang="en-US" sz="2400" dirty="0"/>
              <a:t>和</a:t>
            </a:r>
            <a:r>
              <a:rPr lang="en-US" altLang="zh-TW" sz="2400" dirty="0"/>
              <a:t>b</a:t>
            </a:r>
            <a:r>
              <a:rPr lang="zh-TW" altLang="en-US" sz="2400" dirty="0"/>
              <a:t>  想辦法將</a:t>
            </a:r>
            <a:r>
              <a:rPr lang="en-US" altLang="zh-TW" sz="2400" dirty="0"/>
              <a:t>loss</a:t>
            </a:r>
            <a:r>
              <a:rPr lang="zh-TW" altLang="en-US" sz="2400" dirty="0"/>
              <a:t>最小化</a:t>
            </a:r>
            <a:endParaRPr lang="en-US" altLang="zh-TW" sz="2400" dirty="0"/>
          </a:p>
          <a:p>
            <a:r>
              <a:rPr lang="zh-TW" altLang="en-US" sz="2400" dirty="0"/>
              <a:t>如何調整</a:t>
            </a:r>
            <a:r>
              <a:rPr lang="en-US" altLang="zh-TW" sz="2400" dirty="0"/>
              <a:t>?</a:t>
            </a:r>
            <a:r>
              <a:rPr lang="zh-TW" altLang="en-US" sz="2400" dirty="0"/>
              <a:t>   使用</a:t>
            </a:r>
            <a:r>
              <a:rPr lang="fr-FR" altLang="zh-TW" sz="2400" dirty="0"/>
              <a:t>Gradient Descent</a:t>
            </a:r>
            <a:r>
              <a:rPr lang="zh-TW" altLang="en-US" sz="2400" dirty="0"/>
              <a:t> 演算法</a:t>
            </a:r>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p:txBody>
      </p:sp>
      <p:pic>
        <p:nvPicPr>
          <p:cNvPr id="6" name="內容版面配置區 4">
            <a:extLst>
              <a:ext uri="{FF2B5EF4-FFF2-40B4-BE49-F238E27FC236}">
                <a16:creationId xmlns:a16="http://schemas.microsoft.com/office/drawing/2014/main" id="{9F074F7E-A5D0-55ED-5B3B-EAC253F673E5}"/>
              </a:ext>
            </a:extLst>
          </p:cNvPr>
          <p:cNvPicPr>
            <a:picLocks noChangeAspect="1"/>
          </p:cNvPicPr>
          <p:nvPr/>
        </p:nvPicPr>
        <p:blipFill>
          <a:blip r:embed="rId3"/>
          <a:stretch>
            <a:fillRect/>
          </a:stretch>
        </p:blipFill>
        <p:spPr>
          <a:xfrm>
            <a:off x="2216393" y="3231072"/>
            <a:ext cx="5129463" cy="855888"/>
          </a:xfrm>
          <a:prstGeom prst="rect">
            <a:avLst/>
          </a:prstGeom>
        </p:spPr>
      </p:pic>
      <p:sp>
        <p:nvSpPr>
          <p:cNvPr id="9" name="文字方塊 8">
            <a:extLst>
              <a:ext uri="{FF2B5EF4-FFF2-40B4-BE49-F238E27FC236}">
                <a16:creationId xmlns:a16="http://schemas.microsoft.com/office/drawing/2014/main" id="{2A5A5E05-225F-153E-B060-0C52014E51A2}"/>
              </a:ext>
            </a:extLst>
          </p:cNvPr>
          <p:cNvSpPr txBox="1"/>
          <p:nvPr/>
        </p:nvSpPr>
        <p:spPr>
          <a:xfrm>
            <a:off x="202945" y="3474350"/>
            <a:ext cx="2201779" cy="369332"/>
          </a:xfrm>
          <a:prstGeom prst="rect">
            <a:avLst/>
          </a:prstGeom>
          <a:noFill/>
        </p:spPr>
        <p:txBody>
          <a:bodyPr wrap="square" rtlCol="0">
            <a:spAutoFit/>
          </a:bodyPr>
          <a:lstStyle/>
          <a:p>
            <a:r>
              <a:rPr lang="en-US" altLang="zh-TW" dirty="0"/>
              <a:t>Cross Entropy loss:</a:t>
            </a:r>
            <a:endParaRPr lang="zh-TW" altLang="en-US" dirty="0"/>
          </a:p>
        </p:txBody>
      </p:sp>
      <p:sp>
        <p:nvSpPr>
          <p:cNvPr id="8" name="文字方塊 7">
            <a:extLst>
              <a:ext uri="{FF2B5EF4-FFF2-40B4-BE49-F238E27FC236}">
                <a16:creationId xmlns:a16="http://schemas.microsoft.com/office/drawing/2014/main" id="{8EF94161-2DEA-47FF-EDCF-89FA0658F966}"/>
              </a:ext>
            </a:extLst>
          </p:cNvPr>
          <p:cNvSpPr txBox="1"/>
          <p:nvPr/>
        </p:nvSpPr>
        <p:spPr>
          <a:xfrm>
            <a:off x="308714" y="1841068"/>
            <a:ext cx="7909311" cy="400110"/>
          </a:xfrm>
          <a:prstGeom prst="rect">
            <a:avLst/>
          </a:prstGeom>
          <a:noFill/>
        </p:spPr>
        <p:txBody>
          <a:bodyPr wrap="square">
            <a:spAutoFit/>
          </a:bodyPr>
          <a:lstStyle/>
          <a:p>
            <a:pPr marL="0" indent="0">
              <a:buNone/>
            </a:pPr>
            <a:r>
              <a:rPr lang="zh-TW" altLang="en-US" sz="2000" dirty="0">
                <a:solidFill>
                  <a:srgbClr val="000000"/>
                </a:solidFill>
                <a:latin typeface="標楷體" panose="03000509000000000000" pitchFamily="65" charset="-120"/>
                <a:ea typeface="標楷體" panose="03000509000000000000" pitchFamily="65" charset="-120"/>
              </a:rPr>
              <a:t>剛剛是自己設 </a:t>
            </a:r>
            <a:r>
              <a:rPr lang="pl-PL" altLang="zh-TW" sz="2000" b="1" i="0" dirty="0">
                <a:solidFill>
                  <a:srgbClr val="000000"/>
                </a:solidFill>
                <a:effectLst/>
                <a:latin typeface="+mj-lt"/>
                <a:ea typeface="標楷體" panose="03000509000000000000" pitchFamily="65" charset="-120"/>
              </a:rPr>
              <a:t>w</a:t>
            </a:r>
            <a:r>
              <a:rPr lang="pl-PL" altLang="zh-TW" sz="2000" b="1" i="0" baseline="-25000" dirty="0">
                <a:solidFill>
                  <a:srgbClr val="000000"/>
                </a:solidFill>
                <a:effectLst/>
                <a:latin typeface="+mj-lt"/>
                <a:ea typeface="標楷體" panose="03000509000000000000" pitchFamily="65" charset="-120"/>
              </a:rPr>
              <a:t>1</a:t>
            </a:r>
            <a:r>
              <a:rPr lang="pl-PL" altLang="zh-TW" sz="2000" b="1" i="0" dirty="0">
                <a:solidFill>
                  <a:srgbClr val="000000"/>
                </a:solidFill>
                <a:effectLst/>
                <a:latin typeface="+mj-lt"/>
                <a:ea typeface="標楷體" panose="03000509000000000000" pitchFamily="65" charset="-120"/>
              </a:rPr>
              <a:t> = 3</a:t>
            </a:r>
            <a:r>
              <a:rPr lang="zh-TW" altLang="pl-PL" sz="2000" b="1" i="0" dirty="0">
                <a:solidFill>
                  <a:srgbClr val="000000"/>
                </a:solidFill>
                <a:effectLst/>
                <a:latin typeface="+mj-lt"/>
                <a:ea typeface="標楷體" panose="03000509000000000000" pitchFamily="65" charset="-120"/>
              </a:rPr>
              <a:t>、</a:t>
            </a:r>
            <a:r>
              <a:rPr lang="pl-PL" altLang="zh-TW" sz="2000" b="1" i="0" dirty="0">
                <a:solidFill>
                  <a:srgbClr val="000000"/>
                </a:solidFill>
                <a:effectLst/>
                <a:latin typeface="+mj-lt"/>
                <a:ea typeface="標楷體" panose="03000509000000000000" pitchFamily="65" charset="-120"/>
              </a:rPr>
              <a:t>w</a:t>
            </a:r>
            <a:r>
              <a:rPr lang="pl-PL" altLang="zh-TW" sz="2000" b="1" i="0" baseline="-25000" dirty="0">
                <a:solidFill>
                  <a:srgbClr val="000000"/>
                </a:solidFill>
                <a:effectLst/>
                <a:latin typeface="+mj-lt"/>
                <a:ea typeface="標楷體" panose="03000509000000000000" pitchFamily="65" charset="-120"/>
              </a:rPr>
              <a:t>2</a:t>
            </a:r>
            <a:r>
              <a:rPr lang="pl-PL" altLang="zh-TW" sz="2000" b="1" i="0" dirty="0">
                <a:solidFill>
                  <a:srgbClr val="000000"/>
                </a:solidFill>
                <a:effectLst/>
                <a:latin typeface="+mj-lt"/>
                <a:ea typeface="標楷體" panose="03000509000000000000" pitchFamily="65" charset="-120"/>
              </a:rPr>
              <a:t> = 6</a:t>
            </a:r>
            <a:r>
              <a:rPr lang="zh-TW" altLang="pl-PL" sz="2000" b="1" i="0" dirty="0">
                <a:solidFill>
                  <a:srgbClr val="000000"/>
                </a:solidFill>
                <a:effectLst/>
                <a:latin typeface="+mj-lt"/>
                <a:ea typeface="標楷體" panose="03000509000000000000" pitchFamily="65" charset="-120"/>
              </a:rPr>
              <a:t>、</a:t>
            </a:r>
            <a:r>
              <a:rPr lang="pl-PL" altLang="zh-TW" sz="2000" b="1" i="0" dirty="0">
                <a:solidFill>
                  <a:srgbClr val="000000"/>
                </a:solidFill>
                <a:effectLst/>
                <a:latin typeface="+mj-lt"/>
                <a:ea typeface="標楷體" panose="03000509000000000000" pitchFamily="65" charset="-120"/>
              </a:rPr>
              <a:t>w</a:t>
            </a:r>
            <a:r>
              <a:rPr lang="pl-PL" altLang="zh-TW" sz="2000" b="1" i="0" baseline="-25000" dirty="0">
                <a:solidFill>
                  <a:srgbClr val="000000"/>
                </a:solidFill>
                <a:effectLst/>
                <a:latin typeface="+mj-lt"/>
                <a:ea typeface="標楷體" panose="03000509000000000000" pitchFamily="65" charset="-120"/>
              </a:rPr>
              <a:t>3</a:t>
            </a:r>
            <a:r>
              <a:rPr lang="pl-PL" altLang="zh-TW" sz="2000" b="1" i="0" dirty="0">
                <a:solidFill>
                  <a:srgbClr val="000000"/>
                </a:solidFill>
                <a:effectLst/>
                <a:latin typeface="+mj-lt"/>
                <a:ea typeface="標楷體" panose="03000509000000000000" pitchFamily="65" charset="-120"/>
              </a:rPr>
              <a:t> = 3</a:t>
            </a:r>
            <a:r>
              <a:rPr lang="zh-TW" altLang="en-US" sz="2000" b="1" i="0" dirty="0">
                <a:solidFill>
                  <a:srgbClr val="000000"/>
                </a:solidFill>
                <a:effectLst/>
                <a:latin typeface="+mj-lt"/>
                <a:ea typeface="標楷體" panose="03000509000000000000" pitchFamily="65" charset="-120"/>
              </a:rPr>
              <a:t> 、</a:t>
            </a:r>
            <a:r>
              <a:rPr lang="en-US" altLang="zh-TW" sz="2000" b="1" i="0" dirty="0">
                <a:solidFill>
                  <a:srgbClr val="000000"/>
                </a:solidFill>
                <a:effectLst/>
                <a:latin typeface="+mj-lt"/>
                <a:ea typeface="標楷體" panose="03000509000000000000" pitchFamily="65" charset="-120"/>
              </a:rPr>
              <a:t>b = -5</a:t>
            </a:r>
            <a:r>
              <a:rPr lang="zh-TW" altLang="en-US" sz="2000" b="1" i="0" dirty="0">
                <a:solidFill>
                  <a:srgbClr val="000000"/>
                </a:solidFill>
                <a:effectLst/>
                <a:latin typeface="+mj-lt"/>
                <a:ea typeface="標楷體" panose="03000509000000000000" pitchFamily="65" charset="-120"/>
              </a:rPr>
              <a:t>  </a:t>
            </a:r>
            <a:r>
              <a:rPr lang="zh-TW" altLang="en-US" sz="2000" b="0" i="0" dirty="0">
                <a:solidFill>
                  <a:srgbClr val="000000"/>
                </a:solidFill>
                <a:effectLst/>
                <a:latin typeface="標楷體" panose="03000509000000000000" pitchFamily="65" charset="-120"/>
                <a:ea typeface="標楷體" panose="03000509000000000000" pitchFamily="65" charset="-120"/>
              </a:rPr>
              <a:t>但電腦是如何知道的</a:t>
            </a:r>
            <a:r>
              <a:rPr lang="en-US" altLang="zh-TW" sz="2000" b="0" i="0" dirty="0">
                <a:solidFill>
                  <a:srgbClr val="000000"/>
                </a:solidFill>
                <a:effectLst/>
                <a:latin typeface="標楷體" panose="03000509000000000000" pitchFamily="65" charset="-120"/>
                <a:ea typeface="標楷體" panose="03000509000000000000" pitchFamily="65" charset="-120"/>
              </a:rPr>
              <a:t>?</a:t>
            </a: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194C0154-5E2D-4B1E-55FB-698A8A9C480F}"/>
                  </a:ext>
                </a:extLst>
              </p:cNvPr>
              <p:cNvSpPr txBox="1"/>
              <p:nvPr/>
            </p:nvSpPr>
            <p:spPr>
              <a:xfrm>
                <a:off x="2560743" y="5618876"/>
                <a:ext cx="2792361" cy="665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𝑙𝑟</m:t>
                      </m:r>
                      <m:r>
                        <a:rPr lang="en-US" altLang="zh-TW" b="0" i="1" smtClean="0">
                          <a:latin typeface="Cambria Math" panose="02040503050406030204" pitchFamily="18" charset="0"/>
                        </a:rPr>
                        <m:t> ∗ </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 </m:t>
                          </m:r>
                          <m:r>
                            <a:rPr lang="en-US" altLang="zh-TW" b="0" i="1" smtClean="0">
                              <a:latin typeface="Cambria Math" panose="02040503050406030204" pitchFamily="18" charset="0"/>
                            </a:rPr>
                            <m:t>𝐿𝑜𝑠𝑠</m:t>
                          </m:r>
                          <m:r>
                            <a:rPr lang="en-US" altLang="zh-TW" b="0" i="1" smtClean="0">
                              <a:latin typeface="Cambria Math" panose="02040503050406030204" pitchFamily="18" charset="0"/>
                            </a:rPr>
                            <m:t>(</m:t>
                          </m:r>
                          <m:r>
                            <a:rPr lang="en-US" altLang="zh-TW" b="0" i="1" smtClean="0">
                              <a:latin typeface="Cambria Math" panose="02040503050406030204" pitchFamily="18" charset="0"/>
                            </a:rPr>
                            <m:t>𝑤</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m:t>
                          </m:r>
                          <m:r>
                            <a:rPr lang="zh-TW" altLang="en-US" i="1">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den>
                      </m:f>
                    </m:oMath>
                  </m:oMathPara>
                </a14:m>
                <a:endParaRPr lang="zh-TW" altLang="en-US" dirty="0"/>
              </a:p>
            </p:txBody>
          </p:sp>
        </mc:Choice>
        <mc:Fallback xmlns="">
          <p:sp>
            <p:nvSpPr>
              <p:cNvPr id="11" name="文字方塊 10">
                <a:extLst>
                  <a:ext uri="{FF2B5EF4-FFF2-40B4-BE49-F238E27FC236}">
                    <a16:creationId xmlns:a16="http://schemas.microsoft.com/office/drawing/2014/main" id="{194C0154-5E2D-4B1E-55FB-698A8A9C480F}"/>
                  </a:ext>
                </a:extLst>
              </p:cNvPr>
              <p:cNvSpPr txBox="1">
                <a:spLocks noRot="1" noChangeAspect="1" noMove="1" noResize="1" noEditPoints="1" noAdjustHandles="1" noChangeArrowheads="1" noChangeShapeType="1" noTextEdit="1"/>
              </p:cNvSpPr>
              <p:nvPr/>
            </p:nvSpPr>
            <p:spPr>
              <a:xfrm>
                <a:off x="2560743" y="5618876"/>
                <a:ext cx="2792361" cy="665247"/>
              </a:xfrm>
              <a:prstGeom prst="rect">
                <a:avLst/>
              </a:prstGeom>
              <a:blipFill>
                <a:blip r:embed="rId4"/>
                <a:stretch>
                  <a:fillRect/>
                </a:stretch>
              </a:blipFill>
            </p:spPr>
            <p:txBody>
              <a:bodyPr/>
              <a:lstStyle/>
              <a:p>
                <a:r>
                  <a:rPr lang="zh-TW" altLang="en-US">
                    <a:noFill/>
                  </a:rPr>
                  <a:t> </a:t>
                </a:r>
              </a:p>
            </p:txBody>
          </p:sp>
        </mc:Fallback>
      </mc:AlternateContent>
      <p:pic>
        <p:nvPicPr>
          <p:cNvPr id="12" name="Picture 2" descr="What is a perceptron?. A neural network is an interconnected… | by Gerry  Saporito | Towards Data Science">
            <a:extLst>
              <a:ext uri="{FF2B5EF4-FFF2-40B4-BE49-F238E27FC236}">
                <a16:creationId xmlns:a16="http://schemas.microsoft.com/office/drawing/2014/main" id="{26A55DDE-84D3-F560-301F-4839DF1575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2" r="20188" b="19274"/>
          <a:stretch/>
        </p:blipFill>
        <p:spPr bwMode="auto">
          <a:xfrm>
            <a:off x="7621930" y="2414070"/>
            <a:ext cx="3899702" cy="248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4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25E91D4-4793-1CF2-5610-60BD1BF0E872}"/>
              </a:ext>
            </a:extLst>
          </p:cNvPr>
          <p:cNvPicPr>
            <a:picLocks noChangeAspect="1"/>
          </p:cNvPicPr>
          <p:nvPr/>
        </p:nvPicPr>
        <p:blipFill rotWithShape="1">
          <a:blip r:embed="rId3"/>
          <a:srcRect l="2242" b="3512"/>
          <a:stretch/>
        </p:blipFill>
        <p:spPr>
          <a:xfrm>
            <a:off x="136357" y="2629221"/>
            <a:ext cx="7178844" cy="4228779"/>
          </a:xfrm>
          <a:prstGeom prst="rect">
            <a:avLst/>
          </a:prstGeom>
        </p:spPr>
      </p:pic>
      <p:sp>
        <p:nvSpPr>
          <p:cNvPr id="2" name="標題 1">
            <a:extLst>
              <a:ext uri="{FF2B5EF4-FFF2-40B4-BE49-F238E27FC236}">
                <a16:creationId xmlns:a16="http://schemas.microsoft.com/office/drawing/2014/main" id="{D783C23B-6C81-33A1-FDAC-1E3D87CC76FA}"/>
              </a:ext>
            </a:extLst>
          </p:cNvPr>
          <p:cNvSpPr>
            <a:spLocks noGrp="1"/>
          </p:cNvSpPr>
          <p:nvPr>
            <p:ph type="title"/>
          </p:nvPr>
        </p:nvSpPr>
        <p:spPr>
          <a:xfrm>
            <a:off x="838200" y="213117"/>
            <a:ext cx="10515600" cy="753811"/>
          </a:xfrm>
        </p:spPr>
        <p:txBody>
          <a:bodyPr>
            <a:noAutofit/>
          </a:bodyPr>
          <a:lstStyle/>
          <a:p>
            <a:r>
              <a:rPr lang="fr-FR" altLang="zh-TW" sz="4400" b="1" dirty="0">
                <a:latin typeface="標楷體" panose="03000509000000000000" pitchFamily="65" charset="-120"/>
                <a:ea typeface="標楷體" panose="03000509000000000000" pitchFamily="65" charset="-120"/>
              </a:rPr>
              <a:t>Gradient Descent</a:t>
            </a:r>
            <a:endParaRPr lang="zh-TW" altLang="en-US" b="1"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F6C23AB7-DDBF-066F-3A7A-7B07576BEC2D}"/>
              </a:ext>
            </a:extLst>
          </p:cNvPr>
          <p:cNvSpPr txBox="1"/>
          <p:nvPr/>
        </p:nvSpPr>
        <p:spPr>
          <a:xfrm>
            <a:off x="7452575" y="1427655"/>
            <a:ext cx="4338364" cy="4247317"/>
          </a:xfrm>
          <a:prstGeom prst="rect">
            <a:avLst/>
          </a:prstGeom>
          <a:noFill/>
        </p:spPr>
        <p:txBody>
          <a:bodyPr wrap="square">
            <a:spAutoFit/>
          </a:bodyPr>
          <a:lstStyle/>
          <a:p>
            <a:pPr algn="l"/>
            <a:r>
              <a:rPr lang="zh-TW" altLang="en-US" dirty="0">
                <a:solidFill>
                  <a:srgbClr val="242424"/>
                </a:solidFill>
                <a:latin typeface="source-serif-pro"/>
              </a:rPr>
              <a:t>步驟</a:t>
            </a:r>
            <a:r>
              <a:rPr lang="en-US" altLang="zh-TW" dirty="0">
                <a:solidFill>
                  <a:srgbClr val="242424"/>
                </a:solidFill>
                <a:latin typeface="source-serif-pro"/>
              </a:rPr>
              <a:t>:</a:t>
            </a:r>
            <a:endParaRPr lang="en-US" altLang="zh-TW" b="0" i="0" dirty="0">
              <a:solidFill>
                <a:srgbClr val="242424"/>
              </a:solidFill>
              <a:effectLst/>
              <a:latin typeface="source-serif-pro"/>
            </a:endParaRPr>
          </a:p>
          <a:p>
            <a:pPr algn="l">
              <a:buFont typeface="+mj-lt"/>
              <a:buAutoNum type="arabicPeriod"/>
            </a:pPr>
            <a:endParaRPr lang="en-US" altLang="zh-TW" dirty="0">
              <a:solidFill>
                <a:srgbClr val="242424"/>
              </a:solidFill>
              <a:latin typeface="source-serif-pro"/>
            </a:endParaRPr>
          </a:p>
          <a:p>
            <a:pPr marL="342900" indent="-342900" algn="l">
              <a:buFont typeface="+mj-lt"/>
              <a:buAutoNum type="arabicPeriod"/>
            </a:pPr>
            <a:r>
              <a:rPr lang="zh-TW" altLang="en-US" b="0" i="0" dirty="0">
                <a:solidFill>
                  <a:srgbClr val="242424"/>
                </a:solidFill>
                <a:effectLst/>
                <a:latin typeface="標楷體" panose="03000509000000000000" pitchFamily="65" charset="-120"/>
                <a:ea typeface="標楷體" panose="03000509000000000000" pitchFamily="65" charset="-120"/>
              </a:rPr>
              <a:t>先隨便選擇一個點當作初始點，這裡設初始點為</a:t>
            </a:r>
            <a:r>
              <a:rPr lang="en-US" altLang="zh-TW" b="0" i="0" dirty="0">
                <a:solidFill>
                  <a:srgbClr val="242424"/>
                </a:solidFill>
                <a:effectLst/>
                <a:latin typeface="標楷體" panose="03000509000000000000" pitchFamily="65" charset="-120"/>
                <a:ea typeface="標楷體" panose="03000509000000000000" pitchFamily="65" charset="-120"/>
              </a:rPr>
              <a:t>w0(</a:t>
            </a:r>
            <a:r>
              <a:rPr lang="zh-TW" altLang="en-US" b="0" i="0" dirty="0">
                <a:solidFill>
                  <a:srgbClr val="242424"/>
                </a:solidFill>
                <a:effectLst/>
                <a:latin typeface="標楷體" panose="03000509000000000000" pitchFamily="65" charset="-120"/>
                <a:ea typeface="標楷體" panose="03000509000000000000" pitchFamily="65" charset="-120"/>
              </a:rPr>
              <a:t>如下方猴子位置</a:t>
            </a:r>
            <a:r>
              <a:rPr lang="en-US" altLang="zh-TW" b="0" i="0" dirty="0">
                <a:solidFill>
                  <a:srgbClr val="242424"/>
                </a:solidFill>
                <a:effectLst/>
                <a:latin typeface="標楷體" panose="03000509000000000000" pitchFamily="65" charset="-120"/>
                <a:ea typeface="標楷體" panose="03000509000000000000" pitchFamily="65" charset="-120"/>
              </a:rPr>
              <a:t>)</a:t>
            </a:r>
            <a:r>
              <a:rPr lang="zh-TW" altLang="en-US" b="0" i="0" dirty="0">
                <a:solidFill>
                  <a:srgbClr val="242424"/>
                </a:solidFill>
                <a:effectLst/>
                <a:latin typeface="標楷體" panose="03000509000000000000" pitchFamily="65" charset="-120"/>
                <a:ea typeface="標楷體" panose="03000509000000000000" pitchFamily="65" charset="-120"/>
              </a:rPr>
              <a:t>。</a:t>
            </a:r>
            <a:endParaRPr lang="en-US" altLang="zh-TW" b="0" i="0" dirty="0">
              <a:solidFill>
                <a:srgbClr val="242424"/>
              </a:solidFill>
              <a:effectLst/>
              <a:latin typeface="標楷體" panose="03000509000000000000" pitchFamily="65" charset="-120"/>
              <a:ea typeface="標楷體" panose="03000509000000000000" pitchFamily="65" charset="-120"/>
            </a:endParaRPr>
          </a:p>
          <a:p>
            <a:pPr marL="342900" indent="-342900" algn="l">
              <a:buFont typeface="+mj-lt"/>
              <a:buAutoNum type="arabicPeriod"/>
            </a:pPr>
            <a:endParaRPr lang="zh-TW" altLang="en-US" b="0" i="0" dirty="0">
              <a:solidFill>
                <a:srgbClr val="242424"/>
              </a:solidFill>
              <a:effectLst/>
              <a:latin typeface="標楷體" panose="03000509000000000000" pitchFamily="65" charset="-120"/>
              <a:ea typeface="標楷體" panose="03000509000000000000" pitchFamily="65" charset="-120"/>
            </a:endParaRPr>
          </a:p>
          <a:p>
            <a:pPr marL="342900" indent="-342900" algn="l">
              <a:buFont typeface="+mj-lt"/>
              <a:buAutoNum type="arabicPeriod"/>
            </a:pPr>
            <a:r>
              <a:rPr lang="zh-TW" altLang="en-US" b="0" i="0" dirty="0">
                <a:solidFill>
                  <a:srgbClr val="242424"/>
                </a:solidFill>
                <a:effectLst/>
                <a:latin typeface="標楷體" panose="03000509000000000000" pitchFamily="65" charset="-120"/>
                <a:ea typeface="標楷體" panose="03000509000000000000" pitchFamily="65" charset="-120"/>
              </a:rPr>
              <a:t>對當前的</a:t>
            </a:r>
            <a:r>
              <a:rPr lang="en-US" altLang="zh-TW" b="0" i="0" dirty="0">
                <a:solidFill>
                  <a:srgbClr val="242424"/>
                </a:solidFill>
                <a:effectLst/>
                <a:latin typeface="標楷體" panose="03000509000000000000" pitchFamily="65" charset="-120"/>
                <a:ea typeface="標楷體" panose="03000509000000000000" pitchFamily="65" charset="-120"/>
              </a:rPr>
              <a:t>Loss</a:t>
            </a:r>
            <a:r>
              <a:rPr lang="zh-TW" altLang="en-US" b="0" i="0" dirty="0">
                <a:solidFill>
                  <a:srgbClr val="242424"/>
                </a:solidFill>
                <a:effectLst/>
                <a:latin typeface="標楷體" panose="03000509000000000000" pitchFamily="65" charset="-120"/>
                <a:ea typeface="標楷體" panose="03000509000000000000" pitchFamily="65" charset="-120"/>
              </a:rPr>
              <a:t>做微分</a:t>
            </a:r>
            <a:r>
              <a:rPr lang="en-US" altLang="zh-TW" b="0" i="0" dirty="0">
                <a:solidFill>
                  <a:srgbClr val="242424"/>
                </a:solidFill>
                <a:effectLst/>
                <a:latin typeface="標楷體" panose="03000509000000000000" pitchFamily="65" charset="-120"/>
                <a:ea typeface="標楷體" panose="03000509000000000000" pitchFamily="65" charset="-120"/>
              </a:rPr>
              <a:t>(</a:t>
            </a:r>
            <a:r>
              <a:rPr lang="zh-TW" altLang="en-US" b="0" i="0" dirty="0">
                <a:solidFill>
                  <a:srgbClr val="242424"/>
                </a:solidFill>
                <a:effectLst/>
                <a:latin typeface="標楷體" panose="03000509000000000000" pitchFamily="65" charset="-120"/>
                <a:ea typeface="標楷體" panose="03000509000000000000" pitchFamily="65" charset="-120"/>
              </a:rPr>
              <a:t>做微分的概念其實可以想像成</a:t>
            </a:r>
            <a:r>
              <a:rPr lang="zh-TW" altLang="en-US" b="1" i="0" dirty="0">
                <a:solidFill>
                  <a:srgbClr val="242424"/>
                </a:solidFill>
                <a:effectLst/>
                <a:latin typeface="標楷體" panose="03000509000000000000" pitchFamily="65" charset="-120"/>
                <a:ea typeface="標楷體" panose="03000509000000000000" pitchFamily="65" charset="-120"/>
              </a:rPr>
              <a:t>求斜率</a:t>
            </a:r>
            <a:r>
              <a:rPr lang="en-US" altLang="zh-TW" b="0" i="0" dirty="0">
                <a:solidFill>
                  <a:srgbClr val="242424"/>
                </a:solidFill>
                <a:effectLst/>
                <a:latin typeface="標楷體" panose="03000509000000000000" pitchFamily="65" charset="-120"/>
                <a:ea typeface="標楷體" panose="03000509000000000000" pitchFamily="65" charset="-120"/>
              </a:rPr>
              <a:t>)</a:t>
            </a:r>
          </a:p>
          <a:p>
            <a:pPr marL="342900" indent="-342900" algn="l">
              <a:buFont typeface="+mj-lt"/>
              <a:buAutoNum type="arabicPeriod"/>
            </a:pPr>
            <a:endParaRPr lang="en-US" altLang="zh-TW" b="0" i="0" dirty="0">
              <a:solidFill>
                <a:srgbClr val="242424"/>
              </a:solidFill>
              <a:effectLst/>
              <a:latin typeface="標楷體" panose="03000509000000000000" pitchFamily="65" charset="-120"/>
              <a:ea typeface="標楷體" panose="03000509000000000000" pitchFamily="65" charset="-120"/>
            </a:endParaRPr>
          </a:p>
          <a:p>
            <a:pPr marL="342900" indent="-342900" algn="l">
              <a:buFont typeface="+mj-lt"/>
              <a:buAutoNum type="arabicPeriod"/>
            </a:pPr>
            <a:r>
              <a:rPr lang="zh-TW" altLang="en-US" b="0" i="0" dirty="0">
                <a:solidFill>
                  <a:srgbClr val="242424"/>
                </a:solidFill>
                <a:effectLst/>
                <a:latin typeface="標楷體" panose="03000509000000000000" pitchFamily="65" charset="-120"/>
                <a:ea typeface="標楷體" panose="03000509000000000000" pitchFamily="65" charset="-120"/>
              </a:rPr>
              <a:t>根據</a:t>
            </a:r>
            <a:r>
              <a:rPr lang="en-US" altLang="zh-TW" b="0" i="0" dirty="0">
                <a:solidFill>
                  <a:srgbClr val="242424"/>
                </a:solidFill>
                <a:effectLst/>
                <a:latin typeface="標楷體" panose="03000509000000000000" pitchFamily="65" charset="-120"/>
                <a:ea typeface="標楷體" panose="03000509000000000000" pitchFamily="65" charset="-120"/>
              </a:rPr>
              <a:t>2. </a:t>
            </a:r>
            <a:r>
              <a:rPr lang="zh-TW" altLang="en-US" b="0" i="0" dirty="0">
                <a:solidFill>
                  <a:srgbClr val="242424"/>
                </a:solidFill>
                <a:effectLst/>
                <a:latin typeface="標楷體" panose="03000509000000000000" pitchFamily="65" charset="-120"/>
                <a:ea typeface="標楷體" panose="03000509000000000000" pitchFamily="65" charset="-120"/>
              </a:rPr>
              <a:t>得到的結果，先判斷正負，如果正</a:t>
            </a:r>
            <a:r>
              <a:rPr lang="en-US" altLang="zh-TW" b="0" i="0" dirty="0">
                <a:solidFill>
                  <a:srgbClr val="242424"/>
                </a:solidFill>
                <a:effectLst/>
                <a:latin typeface="標楷體" panose="03000509000000000000" pitchFamily="65" charset="-120"/>
                <a:ea typeface="標楷體" panose="03000509000000000000" pitchFamily="65" charset="-120"/>
              </a:rPr>
              <a:t>(</a:t>
            </a:r>
            <a:r>
              <a:rPr lang="zh-TW" altLang="en-US" b="0" i="0" dirty="0">
                <a:solidFill>
                  <a:srgbClr val="242424"/>
                </a:solidFill>
                <a:effectLst/>
                <a:latin typeface="標楷體" panose="03000509000000000000" pitchFamily="65" charset="-120"/>
                <a:ea typeface="標楷體" panose="03000509000000000000" pitchFamily="65" charset="-120"/>
              </a:rPr>
              <a:t>斜率為正</a:t>
            </a:r>
            <a:r>
              <a:rPr lang="en-US" altLang="zh-TW" b="0" i="0" dirty="0">
                <a:solidFill>
                  <a:srgbClr val="242424"/>
                </a:solidFill>
                <a:effectLst/>
                <a:latin typeface="標楷體" panose="03000509000000000000" pitchFamily="65" charset="-120"/>
                <a:ea typeface="標楷體" panose="03000509000000000000" pitchFamily="65" charset="-120"/>
              </a:rPr>
              <a:t>)</a:t>
            </a:r>
            <a:r>
              <a:rPr lang="zh-TW" altLang="en-US" b="0" i="0" dirty="0">
                <a:solidFill>
                  <a:srgbClr val="242424"/>
                </a:solidFill>
                <a:effectLst/>
                <a:latin typeface="標楷體" panose="03000509000000000000" pitchFamily="65" charset="-120"/>
                <a:ea typeface="標楷體" panose="03000509000000000000" pitchFamily="65" charset="-120"/>
              </a:rPr>
              <a:t>，代表</a:t>
            </a:r>
            <a:r>
              <a:rPr lang="en-US" altLang="zh-TW" b="0" i="0" dirty="0">
                <a:solidFill>
                  <a:srgbClr val="242424"/>
                </a:solidFill>
                <a:effectLst/>
                <a:latin typeface="標楷體" panose="03000509000000000000" pitchFamily="65" charset="-120"/>
                <a:ea typeface="標楷體" panose="03000509000000000000" pitchFamily="65" charset="-120"/>
              </a:rPr>
              <a:t>w</a:t>
            </a:r>
            <a:r>
              <a:rPr lang="zh-TW" altLang="en-US" b="0" i="0" dirty="0">
                <a:solidFill>
                  <a:srgbClr val="242424"/>
                </a:solidFill>
                <a:effectLst/>
                <a:latin typeface="標楷體" panose="03000509000000000000" pitchFamily="65" charset="-120"/>
                <a:ea typeface="標楷體" panose="03000509000000000000" pitchFamily="65" charset="-120"/>
              </a:rPr>
              <a:t>往右的</a:t>
            </a:r>
            <a:r>
              <a:rPr lang="en-US" altLang="zh-TW" b="0" i="0" dirty="0">
                <a:solidFill>
                  <a:srgbClr val="242424"/>
                </a:solidFill>
                <a:effectLst/>
                <a:latin typeface="標楷體" panose="03000509000000000000" pitchFamily="65" charset="-120"/>
                <a:ea typeface="標楷體" panose="03000509000000000000" pitchFamily="65" charset="-120"/>
              </a:rPr>
              <a:t>Loss</a:t>
            </a:r>
            <a:r>
              <a:rPr lang="zh-TW" altLang="en-US" b="0" i="0" dirty="0">
                <a:solidFill>
                  <a:srgbClr val="242424"/>
                </a:solidFill>
                <a:effectLst/>
                <a:latin typeface="標楷體" panose="03000509000000000000" pitchFamily="65" charset="-120"/>
                <a:ea typeface="標楷體" panose="03000509000000000000" pitchFamily="65" charset="-120"/>
              </a:rPr>
              <a:t>比往左的</a:t>
            </a:r>
            <a:r>
              <a:rPr lang="en-US" altLang="zh-TW" b="0" i="0" dirty="0">
                <a:solidFill>
                  <a:srgbClr val="242424"/>
                </a:solidFill>
                <a:effectLst/>
                <a:latin typeface="標楷體" panose="03000509000000000000" pitchFamily="65" charset="-120"/>
                <a:ea typeface="標楷體" panose="03000509000000000000" pitchFamily="65" charset="-120"/>
              </a:rPr>
              <a:t>Loss</a:t>
            </a:r>
            <a:r>
              <a:rPr lang="zh-TW" altLang="en-US" b="0" i="0" dirty="0">
                <a:solidFill>
                  <a:srgbClr val="242424"/>
                </a:solidFill>
                <a:effectLst/>
                <a:latin typeface="標楷體" panose="03000509000000000000" pitchFamily="65" charset="-120"/>
                <a:ea typeface="標楷體" panose="03000509000000000000" pitchFamily="65" charset="-120"/>
              </a:rPr>
              <a:t>高，所以要往左移動，反之亦然</a:t>
            </a:r>
            <a:endParaRPr lang="en-US" altLang="zh-TW" dirty="0">
              <a:solidFill>
                <a:srgbClr val="242424"/>
              </a:solidFill>
              <a:latin typeface="標楷體" panose="03000509000000000000" pitchFamily="65" charset="-120"/>
              <a:ea typeface="標楷體" panose="03000509000000000000" pitchFamily="65" charset="-120"/>
            </a:endParaRPr>
          </a:p>
          <a:p>
            <a:pPr marL="342900" indent="-342900" algn="l">
              <a:buFont typeface="+mj-lt"/>
              <a:buAutoNum type="arabicPeriod"/>
            </a:pPr>
            <a:endParaRPr lang="zh-TW" altLang="en-US" b="0" i="0" dirty="0">
              <a:solidFill>
                <a:srgbClr val="242424"/>
              </a:solidFill>
              <a:effectLst/>
              <a:latin typeface="標楷體" panose="03000509000000000000" pitchFamily="65" charset="-120"/>
              <a:ea typeface="標楷體" panose="03000509000000000000" pitchFamily="65" charset="-120"/>
            </a:endParaRPr>
          </a:p>
          <a:p>
            <a:pPr marL="342900" indent="-342900" algn="l">
              <a:buFont typeface="+mj-lt"/>
              <a:buAutoNum type="arabicPeriod"/>
            </a:pPr>
            <a:r>
              <a:rPr lang="zh-TW" altLang="en-US" b="0" i="0" dirty="0">
                <a:solidFill>
                  <a:srgbClr val="242424"/>
                </a:solidFill>
                <a:effectLst/>
                <a:latin typeface="標楷體" panose="03000509000000000000" pitchFamily="65" charset="-120"/>
                <a:ea typeface="標楷體" panose="03000509000000000000" pitchFamily="65" charset="-120"/>
              </a:rPr>
              <a:t>重複</a:t>
            </a:r>
            <a:r>
              <a:rPr lang="en-US" altLang="zh-TW" b="0" i="0" dirty="0">
                <a:solidFill>
                  <a:srgbClr val="242424"/>
                </a:solidFill>
                <a:effectLst/>
                <a:latin typeface="標楷體" panose="03000509000000000000" pitchFamily="65" charset="-120"/>
                <a:ea typeface="標楷體" panose="03000509000000000000" pitchFamily="65" charset="-120"/>
              </a:rPr>
              <a:t>2. 3.</a:t>
            </a:r>
            <a:r>
              <a:rPr lang="zh-TW" altLang="en-US" b="0" i="0" dirty="0">
                <a:solidFill>
                  <a:srgbClr val="242424"/>
                </a:solidFill>
                <a:effectLst/>
                <a:latin typeface="標楷體" panose="03000509000000000000" pitchFamily="65" charset="-120"/>
                <a:ea typeface="標楷體" panose="03000509000000000000" pitchFamily="65" charset="-120"/>
              </a:rPr>
              <a:t>的步驟，直到找到一個</a:t>
            </a:r>
            <a:r>
              <a:rPr lang="en-US" altLang="zh-TW" b="0" i="0" dirty="0">
                <a:solidFill>
                  <a:srgbClr val="242424"/>
                </a:solidFill>
                <a:effectLst/>
                <a:latin typeface="標楷體" panose="03000509000000000000" pitchFamily="65" charset="-120"/>
                <a:ea typeface="標楷體" panose="03000509000000000000" pitchFamily="65" charset="-120"/>
              </a:rPr>
              <a:t>2.</a:t>
            </a:r>
            <a:r>
              <a:rPr lang="zh-TW" altLang="en-US" b="0" i="0" dirty="0">
                <a:solidFill>
                  <a:srgbClr val="242424"/>
                </a:solidFill>
                <a:effectLst/>
                <a:latin typeface="標楷體" panose="03000509000000000000" pitchFamily="65" charset="-120"/>
                <a:ea typeface="標楷體" panose="03000509000000000000" pitchFamily="65" charset="-120"/>
              </a:rPr>
              <a:t>的結果為零的位置</a:t>
            </a:r>
            <a:r>
              <a:rPr lang="en-US" altLang="zh-TW" b="0" i="0" dirty="0">
                <a:solidFill>
                  <a:srgbClr val="242424"/>
                </a:solidFill>
                <a:effectLst/>
                <a:latin typeface="標楷體" panose="03000509000000000000" pitchFamily="65" charset="-120"/>
                <a:ea typeface="標楷體" panose="03000509000000000000" pitchFamily="65" charset="-120"/>
              </a:rPr>
              <a:t>(</a:t>
            </a:r>
            <a:r>
              <a:rPr lang="zh-TW" altLang="en-US" b="0" i="0" dirty="0">
                <a:solidFill>
                  <a:srgbClr val="242424"/>
                </a:solidFill>
                <a:effectLst/>
                <a:latin typeface="標楷體" panose="03000509000000000000" pitchFamily="65" charset="-120"/>
                <a:ea typeface="標楷體" panose="03000509000000000000" pitchFamily="65" charset="-120"/>
              </a:rPr>
              <a:t>斜率為</a:t>
            </a:r>
            <a:r>
              <a:rPr lang="en-US" altLang="zh-TW" b="0" i="0" dirty="0">
                <a:solidFill>
                  <a:srgbClr val="242424"/>
                </a:solidFill>
                <a:effectLst/>
                <a:latin typeface="標楷體" panose="03000509000000000000" pitchFamily="65" charset="-120"/>
                <a:ea typeface="標楷體" panose="03000509000000000000" pitchFamily="65" charset="-120"/>
              </a:rPr>
              <a:t>0)</a:t>
            </a: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A7D64383-B35F-1F02-E408-FC64B6599437}"/>
                  </a:ext>
                </a:extLst>
              </p:cNvPr>
              <p:cNvSpPr txBox="1"/>
              <p:nvPr/>
            </p:nvSpPr>
            <p:spPr>
              <a:xfrm>
                <a:off x="1080751" y="2259889"/>
                <a:ext cx="463296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新參數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舊參數 </a:t>
                </a:r>
                <a:r>
                  <a:rPr lang="en-US" altLang="zh-TW" dirty="0">
                    <a:latin typeface="標楷體" panose="03000509000000000000" pitchFamily="65" charset="-120"/>
                    <a:ea typeface="標楷體" panose="03000509000000000000" pitchFamily="65" charset="-120"/>
                  </a:rPr>
                  <a:t>–</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𝑙𝑟</m:t>
                    </m:r>
                    <m:r>
                      <a:rPr lang="en-US" altLang="zh-TW" b="0" i="0" smtClean="0">
                        <a:latin typeface="Cambria Math" panose="02040503050406030204" pitchFamily="18" charset="0"/>
                      </a:rPr>
                      <m:t>∗</m:t>
                    </m:r>
                    <m:r>
                      <a:rPr lang="en-US" altLang="zh-TW" b="0" i="1" smtClean="0">
                        <a:latin typeface="Cambria Math" panose="02040503050406030204" pitchFamily="18" charset="0"/>
                      </a:rPr>
                      <m:t>(</m:t>
                    </m:r>
                    <m:r>
                      <a:rPr lang="en-US" altLang="zh-TW" b="0" i="1" smtClean="0">
                        <a:latin typeface="Cambria Math" panose="02040503050406030204" pitchFamily="18" charset="0"/>
                      </a:rPr>
                      <m:t>𝑙𝑜𝑠𝑠</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𝑤</m:t>
                        </m:r>
                      </m:e>
                    </m:d>
                    <m:r>
                      <a:rPr lang="zh-TW" altLang="en-US" i="1">
                        <a:latin typeface="Cambria Math" panose="02040503050406030204" pitchFamily="18" charset="0"/>
                      </a:rPr>
                      <m:t>的導</m:t>
                    </m:r>
                    <m:r>
                      <a:rPr lang="zh-TW" altLang="en-US" i="1" smtClean="0">
                        <a:latin typeface="Cambria Math" panose="02040503050406030204" pitchFamily="18" charset="0"/>
                      </a:rPr>
                      <m:t>數</m:t>
                    </m:r>
                    <m:r>
                      <a:rPr lang="en-US" altLang="zh-TW" b="0" i="1" smtClean="0">
                        <a:latin typeface="Cambria Math" panose="02040503050406030204" pitchFamily="18" charset="0"/>
                      </a:rPr>
                      <m:t>)</m:t>
                    </m:r>
                  </m:oMath>
                </a14:m>
                <a:endParaRPr lang="en-US" altLang="zh-TW" dirty="0">
                  <a:latin typeface="標楷體" panose="03000509000000000000" pitchFamily="65" charset="-120"/>
                  <a:ea typeface="標楷體" panose="03000509000000000000" pitchFamily="65" charset="-120"/>
                </a:endParaRPr>
              </a:p>
            </p:txBody>
          </p:sp>
        </mc:Choice>
        <mc:Fallback xmlns="">
          <p:sp>
            <p:nvSpPr>
              <p:cNvPr id="5" name="文字方塊 4">
                <a:extLst>
                  <a:ext uri="{FF2B5EF4-FFF2-40B4-BE49-F238E27FC236}">
                    <a16:creationId xmlns:a16="http://schemas.microsoft.com/office/drawing/2014/main" id="{A7D64383-B35F-1F02-E408-FC64B6599437}"/>
                  </a:ext>
                </a:extLst>
              </p:cNvPr>
              <p:cNvSpPr txBox="1">
                <a:spLocks noRot="1" noChangeAspect="1" noMove="1" noResize="1" noEditPoints="1" noAdjustHandles="1" noChangeArrowheads="1" noChangeShapeType="1" noTextEdit="1"/>
              </p:cNvSpPr>
              <p:nvPr/>
            </p:nvSpPr>
            <p:spPr>
              <a:xfrm>
                <a:off x="1080751" y="2259889"/>
                <a:ext cx="4632960" cy="369332"/>
              </a:xfrm>
              <a:prstGeom prst="rect">
                <a:avLst/>
              </a:prstGeom>
              <a:blipFill>
                <a:blip r:embed="rId4"/>
                <a:stretch>
                  <a:fillRect l="-1053" t="-8333" b="-2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518D14AF-486C-44C4-8B92-0FD05D3EBD90}"/>
                  </a:ext>
                </a:extLst>
              </p:cNvPr>
              <p:cNvSpPr txBox="1"/>
              <p:nvPr/>
            </p:nvSpPr>
            <p:spPr>
              <a:xfrm>
                <a:off x="401061" y="1351031"/>
                <a:ext cx="4694507" cy="728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𝑙𝑟</m:t>
                      </m:r>
                      <m:r>
                        <a:rPr lang="en-US" altLang="zh-TW" sz="2000" b="0" i="1" smtClean="0">
                          <a:latin typeface="Cambria Math" panose="02040503050406030204" pitchFamily="18" charset="0"/>
                        </a:rPr>
                        <m:t> ∗ </m:t>
                      </m:r>
                      <m:f>
                        <m:fPr>
                          <m:ctrlPr>
                            <a:rPr lang="en-US" altLang="zh-TW" sz="2000" b="0" i="1" smtClean="0">
                              <a:latin typeface="Cambria Math" panose="02040503050406030204" pitchFamily="18" charset="0"/>
                            </a:rPr>
                          </m:ctrlPr>
                        </m:fPr>
                        <m:num>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𝐿𝑜𝑠𝑠</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𝑤</m:t>
                          </m:r>
                          <m:r>
                            <a:rPr lang="en-US" altLang="zh-TW" sz="2000" b="0" i="1" smtClean="0">
                              <a:latin typeface="Cambria Math" panose="02040503050406030204" pitchFamily="18" charset="0"/>
                            </a:rPr>
                            <m:t>)</m:t>
                          </m:r>
                        </m:num>
                        <m:den>
                          <m:r>
                            <a:rPr lang="en-US" altLang="zh-TW" sz="2000" b="0" i="1" smtClean="0">
                              <a:latin typeface="Cambria Math" panose="02040503050406030204" pitchFamily="18" charset="0"/>
                            </a:rPr>
                            <m:t>𝜕</m:t>
                          </m:r>
                          <m:r>
                            <a:rPr lang="zh-TW" altLang="en-US" sz="2000" i="1">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1</m:t>
                              </m:r>
                            </m:sub>
                          </m:sSub>
                        </m:den>
                      </m:f>
                    </m:oMath>
                  </m:oMathPara>
                </a14:m>
                <a:endParaRPr lang="zh-TW" altLang="en-US" sz="2000" dirty="0"/>
              </a:p>
            </p:txBody>
          </p:sp>
        </mc:Choice>
        <mc:Fallback xmlns="">
          <p:sp>
            <p:nvSpPr>
              <p:cNvPr id="6" name="文字方塊 5">
                <a:extLst>
                  <a:ext uri="{FF2B5EF4-FFF2-40B4-BE49-F238E27FC236}">
                    <a16:creationId xmlns:a16="http://schemas.microsoft.com/office/drawing/2014/main" id="{518D14AF-486C-44C4-8B92-0FD05D3EBD90}"/>
                  </a:ext>
                </a:extLst>
              </p:cNvPr>
              <p:cNvSpPr txBox="1">
                <a:spLocks noRot="1" noChangeAspect="1" noMove="1" noResize="1" noEditPoints="1" noAdjustHandles="1" noChangeArrowheads="1" noChangeShapeType="1" noTextEdit="1"/>
              </p:cNvSpPr>
              <p:nvPr/>
            </p:nvSpPr>
            <p:spPr>
              <a:xfrm>
                <a:off x="401061" y="1351031"/>
                <a:ext cx="4694507" cy="728854"/>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5" name="筆跡 14">
                <a:extLst>
                  <a:ext uri="{FF2B5EF4-FFF2-40B4-BE49-F238E27FC236}">
                    <a16:creationId xmlns:a16="http://schemas.microsoft.com/office/drawing/2014/main" id="{A6E5E7D2-9EE9-2EE9-A2E7-9004032B5193}"/>
                  </a:ext>
                </a:extLst>
              </p14:cNvPr>
              <p14:cNvContentPartPr/>
              <p14:nvPr/>
            </p14:nvContentPartPr>
            <p14:xfrm>
              <a:off x="1450800" y="6101664"/>
              <a:ext cx="899280" cy="20880"/>
            </p14:xfrm>
          </p:contentPart>
        </mc:Choice>
        <mc:Fallback xmlns="">
          <p:pic>
            <p:nvPicPr>
              <p:cNvPr id="15" name="筆跡 14">
                <a:extLst>
                  <a:ext uri="{FF2B5EF4-FFF2-40B4-BE49-F238E27FC236}">
                    <a16:creationId xmlns:a16="http://schemas.microsoft.com/office/drawing/2014/main" id="{A6E5E7D2-9EE9-2EE9-A2E7-9004032B5193}"/>
                  </a:ext>
                </a:extLst>
              </p:cNvPr>
              <p:cNvPicPr/>
              <p:nvPr/>
            </p:nvPicPr>
            <p:blipFill>
              <a:blip r:embed="rId7"/>
              <a:stretch>
                <a:fillRect/>
              </a:stretch>
            </p:blipFill>
            <p:spPr>
              <a:xfrm>
                <a:off x="1441800" y="6092664"/>
                <a:ext cx="916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筆跡 18">
                <a:extLst>
                  <a:ext uri="{FF2B5EF4-FFF2-40B4-BE49-F238E27FC236}">
                    <a16:creationId xmlns:a16="http://schemas.microsoft.com/office/drawing/2014/main" id="{393A19FA-77B6-0DE5-4FE0-A007D2B002F1}"/>
                  </a:ext>
                </a:extLst>
              </p14:cNvPr>
              <p14:cNvContentPartPr/>
              <p14:nvPr/>
            </p14:nvContentPartPr>
            <p14:xfrm>
              <a:off x="2279520" y="6034704"/>
              <a:ext cx="126000" cy="195480"/>
            </p14:xfrm>
          </p:contentPart>
        </mc:Choice>
        <mc:Fallback xmlns="">
          <p:pic>
            <p:nvPicPr>
              <p:cNvPr id="19" name="筆跡 18">
                <a:extLst>
                  <a:ext uri="{FF2B5EF4-FFF2-40B4-BE49-F238E27FC236}">
                    <a16:creationId xmlns:a16="http://schemas.microsoft.com/office/drawing/2014/main" id="{393A19FA-77B6-0DE5-4FE0-A007D2B002F1}"/>
                  </a:ext>
                </a:extLst>
              </p:cNvPr>
              <p:cNvPicPr/>
              <p:nvPr/>
            </p:nvPicPr>
            <p:blipFill>
              <a:blip r:embed="rId9"/>
              <a:stretch>
                <a:fillRect/>
              </a:stretch>
            </p:blipFill>
            <p:spPr>
              <a:xfrm>
                <a:off x="2270880" y="6026064"/>
                <a:ext cx="1436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筆跡 19">
                <a:extLst>
                  <a:ext uri="{FF2B5EF4-FFF2-40B4-BE49-F238E27FC236}">
                    <a16:creationId xmlns:a16="http://schemas.microsoft.com/office/drawing/2014/main" id="{20B7B821-0ED3-6DDD-919C-C72BE60B1FF3}"/>
                  </a:ext>
                </a:extLst>
              </p14:cNvPr>
              <p14:cNvContentPartPr/>
              <p14:nvPr/>
            </p14:nvContentPartPr>
            <p14:xfrm>
              <a:off x="2265840" y="5259984"/>
              <a:ext cx="118440" cy="110160"/>
            </p14:xfrm>
          </p:contentPart>
        </mc:Choice>
        <mc:Fallback xmlns="">
          <p:pic>
            <p:nvPicPr>
              <p:cNvPr id="20" name="筆跡 19">
                <a:extLst>
                  <a:ext uri="{FF2B5EF4-FFF2-40B4-BE49-F238E27FC236}">
                    <a16:creationId xmlns:a16="http://schemas.microsoft.com/office/drawing/2014/main" id="{20B7B821-0ED3-6DDD-919C-C72BE60B1FF3}"/>
                  </a:ext>
                </a:extLst>
              </p:cNvPr>
              <p:cNvPicPr/>
              <p:nvPr/>
            </p:nvPicPr>
            <p:blipFill>
              <a:blip r:embed="rId11"/>
              <a:stretch>
                <a:fillRect/>
              </a:stretch>
            </p:blipFill>
            <p:spPr>
              <a:xfrm>
                <a:off x="2257200" y="5251344"/>
                <a:ext cx="136080" cy="127800"/>
              </a:xfrm>
              <a:prstGeom prst="rect">
                <a:avLst/>
              </a:prstGeom>
            </p:spPr>
          </p:pic>
        </mc:Fallback>
      </mc:AlternateContent>
      <p:grpSp>
        <p:nvGrpSpPr>
          <p:cNvPr id="23" name="群組 22">
            <a:extLst>
              <a:ext uri="{FF2B5EF4-FFF2-40B4-BE49-F238E27FC236}">
                <a16:creationId xmlns:a16="http://schemas.microsoft.com/office/drawing/2014/main" id="{4622F299-3649-28F6-8553-9136A88C65CE}"/>
              </a:ext>
            </a:extLst>
          </p:cNvPr>
          <p:cNvGrpSpPr/>
          <p:nvPr/>
        </p:nvGrpSpPr>
        <p:grpSpPr>
          <a:xfrm>
            <a:off x="2237040" y="6242064"/>
            <a:ext cx="341640" cy="219240"/>
            <a:chOff x="2237040" y="6242064"/>
            <a:chExt cx="341640" cy="219240"/>
          </a:xfrm>
        </p:grpSpPr>
        <mc:AlternateContent xmlns:mc="http://schemas.openxmlformats.org/markup-compatibility/2006" xmlns:p14="http://schemas.microsoft.com/office/powerpoint/2010/main">
          <mc:Choice Requires="p14">
            <p:contentPart p14:bwMode="auto" r:id="rId12">
              <p14:nvContentPartPr>
                <p14:cNvPr id="21" name="筆跡 20">
                  <a:extLst>
                    <a:ext uri="{FF2B5EF4-FFF2-40B4-BE49-F238E27FC236}">
                      <a16:creationId xmlns:a16="http://schemas.microsoft.com/office/drawing/2014/main" id="{9FD1754A-4E66-7089-0523-59F56C431983}"/>
                    </a:ext>
                  </a:extLst>
                </p14:cNvPr>
                <p14:cNvContentPartPr/>
                <p14:nvPr/>
              </p14:nvContentPartPr>
              <p14:xfrm>
                <a:off x="2237040" y="6319464"/>
                <a:ext cx="229680" cy="141840"/>
              </p14:xfrm>
            </p:contentPart>
          </mc:Choice>
          <mc:Fallback xmlns="">
            <p:pic>
              <p:nvPicPr>
                <p:cNvPr id="21" name="筆跡 20">
                  <a:extLst>
                    <a:ext uri="{FF2B5EF4-FFF2-40B4-BE49-F238E27FC236}">
                      <a16:creationId xmlns:a16="http://schemas.microsoft.com/office/drawing/2014/main" id="{9FD1754A-4E66-7089-0523-59F56C431983}"/>
                    </a:ext>
                  </a:extLst>
                </p:cNvPr>
                <p:cNvPicPr/>
                <p:nvPr/>
              </p:nvPicPr>
              <p:blipFill>
                <a:blip r:embed="rId13"/>
                <a:stretch>
                  <a:fillRect/>
                </a:stretch>
              </p:blipFill>
              <p:spPr>
                <a:xfrm>
                  <a:off x="2228040" y="6310824"/>
                  <a:ext cx="247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筆跡 21">
                  <a:extLst>
                    <a:ext uri="{FF2B5EF4-FFF2-40B4-BE49-F238E27FC236}">
                      <a16:creationId xmlns:a16="http://schemas.microsoft.com/office/drawing/2014/main" id="{C476F305-C623-782A-2EAC-BB6CE6B6BFF4}"/>
                    </a:ext>
                  </a:extLst>
                </p14:cNvPr>
                <p14:cNvContentPartPr/>
                <p14:nvPr/>
              </p14:nvContentPartPr>
              <p14:xfrm>
                <a:off x="2578320" y="6242064"/>
                <a:ext cx="360" cy="66600"/>
              </p14:xfrm>
            </p:contentPart>
          </mc:Choice>
          <mc:Fallback xmlns="">
            <p:pic>
              <p:nvPicPr>
                <p:cNvPr id="22" name="筆跡 21">
                  <a:extLst>
                    <a:ext uri="{FF2B5EF4-FFF2-40B4-BE49-F238E27FC236}">
                      <a16:creationId xmlns:a16="http://schemas.microsoft.com/office/drawing/2014/main" id="{C476F305-C623-782A-2EAC-BB6CE6B6BFF4}"/>
                    </a:ext>
                  </a:extLst>
                </p:cNvPr>
                <p:cNvPicPr/>
                <p:nvPr/>
              </p:nvPicPr>
              <p:blipFill>
                <a:blip r:embed="rId15"/>
                <a:stretch>
                  <a:fillRect/>
                </a:stretch>
              </p:blipFill>
              <p:spPr>
                <a:xfrm>
                  <a:off x="2569320" y="6233424"/>
                  <a:ext cx="18000" cy="8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5" name="筆跡 24">
                <a:extLst>
                  <a:ext uri="{FF2B5EF4-FFF2-40B4-BE49-F238E27FC236}">
                    <a16:creationId xmlns:a16="http://schemas.microsoft.com/office/drawing/2014/main" id="{4433C07B-4A7D-1C22-D672-097FFF85DFB5}"/>
                  </a:ext>
                </a:extLst>
              </p14:cNvPr>
              <p14:cNvContentPartPr/>
              <p14:nvPr/>
            </p14:nvContentPartPr>
            <p14:xfrm>
              <a:off x="6865260" y="6392820"/>
              <a:ext cx="360" cy="52200"/>
            </p14:xfrm>
          </p:contentPart>
        </mc:Choice>
        <mc:Fallback xmlns="">
          <p:pic>
            <p:nvPicPr>
              <p:cNvPr id="25" name="筆跡 24">
                <a:extLst>
                  <a:ext uri="{FF2B5EF4-FFF2-40B4-BE49-F238E27FC236}">
                    <a16:creationId xmlns:a16="http://schemas.microsoft.com/office/drawing/2014/main" id="{4433C07B-4A7D-1C22-D672-097FFF85DFB5}"/>
                  </a:ext>
                </a:extLst>
              </p:cNvPr>
              <p:cNvPicPr/>
              <p:nvPr/>
            </p:nvPicPr>
            <p:blipFill>
              <a:blip r:embed="rId17"/>
              <a:stretch>
                <a:fillRect/>
              </a:stretch>
            </p:blipFill>
            <p:spPr>
              <a:xfrm>
                <a:off x="6860760" y="6384180"/>
                <a:ext cx="9180" cy="69840"/>
              </a:xfrm>
              <a:prstGeom prst="rect">
                <a:avLst/>
              </a:prstGeom>
            </p:spPr>
          </p:pic>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A42F22C-9459-DE55-E6BF-1CC023AE213E}"/>
                  </a:ext>
                </a:extLst>
              </p:cNvPr>
              <p:cNvSpPr txBox="1"/>
              <p:nvPr/>
            </p:nvSpPr>
            <p:spPr>
              <a:xfrm>
                <a:off x="5713711" y="916088"/>
                <a:ext cx="6253504" cy="369332"/>
              </a:xfrm>
              <a:prstGeom prst="rect">
                <a:avLst/>
              </a:prstGeom>
              <a:noFill/>
            </p:spPr>
            <p:txBody>
              <a:bodyPr wrap="square" rtlCol="0">
                <a:spAutoFit/>
              </a:bodyPr>
              <a:lstStyle/>
              <a:p>
                <a14:m>
                  <m:oMath xmlns:m="http://schemas.openxmlformats.org/officeDocument/2006/math">
                    <m:r>
                      <a:rPr lang="en-US" altLang="zh-TW" b="0" i="1" smtClean="0">
                        <a:latin typeface="Cambria Math" panose="02040503050406030204" pitchFamily="18" charset="0"/>
                      </a:rPr>
                      <m:t>𝑙𝑟</m:t>
                    </m:r>
                  </m:oMath>
                </a14:m>
                <a:r>
                  <a:rPr lang="zh-TW" altLang="en-US" dirty="0">
                    <a:latin typeface="標楷體" panose="03000509000000000000" pitchFamily="65" charset="-120"/>
                    <a:ea typeface="標楷體" panose="03000509000000000000" pitchFamily="65" charset="-120"/>
                  </a:rPr>
                  <a:t> 是個常數 即</a:t>
                </a:r>
                <a:r>
                  <a:rPr lang="en-US" altLang="zh-TW" dirty="0">
                    <a:latin typeface="標楷體" panose="03000509000000000000" pitchFamily="65" charset="-120"/>
                    <a:ea typeface="標楷體" panose="03000509000000000000" pitchFamily="65" charset="-120"/>
                  </a:rPr>
                  <a:t>learning rate</a:t>
                </a:r>
                <a:r>
                  <a:rPr lang="zh-TW" altLang="en-US" dirty="0">
                    <a:latin typeface="標楷體" panose="03000509000000000000" pitchFamily="65" charset="-120"/>
                    <a:ea typeface="標楷體" panose="03000509000000000000" pitchFamily="65" charset="-120"/>
                  </a:rPr>
                  <a:t>可以想成一步要走多長</a:t>
                </a:r>
                <a:r>
                  <a:rPr lang="en-US" altLang="zh-TW" dirty="0">
                    <a:latin typeface="標楷體" panose="03000509000000000000" pitchFamily="65" charset="-120"/>
                    <a:ea typeface="標楷體" panose="03000509000000000000" pitchFamily="65" charset="-120"/>
                  </a:rPr>
                  <a:t> </a:t>
                </a:r>
                <a:endParaRPr lang="zh-TW" altLang="en-US" dirty="0">
                  <a:latin typeface="標楷體" panose="03000509000000000000" pitchFamily="65" charset="-120"/>
                  <a:ea typeface="標楷體" panose="03000509000000000000" pitchFamily="65" charset="-120"/>
                </a:endParaRPr>
              </a:p>
            </p:txBody>
          </p:sp>
        </mc:Choice>
        <mc:Fallback xmlns="">
          <p:sp>
            <p:nvSpPr>
              <p:cNvPr id="26" name="文字方塊 25">
                <a:extLst>
                  <a:ext uri="{FF2B5EF4-FFF2-40B4-BE49-F238E27FC236}">
                    <a16:creationId xmlns:a16="http://schemas.microsoft.com/office/drawing/2014/main" id="{FA42F22C-9459-DE55-E6BF-1CC023AE213E}"/>
                  </a:ext>
                </a:extLst>
              </p:cNvPr>
              <p:cNvSpPr txBox="1">
                <a:spLocks noRot="1" noChangeAspect="1" noMove="1" noResize="1" noEditPoints="1" noAdjustHandles="1" noChangeArrowheads="1" noChangeShapeType="1" noTextEdit="1"/>
              </p:cNvSpPr>
              <p:nvPr/>
            </p:nvSpPr>
            <p:spPr>
              <a:xfrm>
                <a:off x="5713711" y="916088"/>
                <a:ext cx="6253504" cy="369332"/>
              </a:xfrm>
              <a:prstGeom prst="rect">
                <a:avLst/>
              </a:prstGeom>
              <a:blipFill>
                <a:blip r:embed="rId18"/>
                <a:stretch>
                  <a:fillRect t="-6557" b="-26230"/>
                </a:stretch>
              </a:blipFill>
            </p:spPr>
            <p:txBody>
              <a:bodyPr/>
              <a:lstStyle/>
              <a:p>
                <a:r>
                  <a:rPr lang="zh-TW" altLang="en-US">
                    <a:noFill/>
                  </a:rPr>
                  <a:t> </a:t>
                </a:r>
              </a:p>
            </p:txBody>
          </p:sp>
        </mc:Fallback>
      </mc:AlternateContent>
      <mc:AlternateContent xmlns:mc="http://schemas.openxmlformats.org/markup-compatibility/2006" xmlns:p14="http://schemas.microsoft.com/office/powerpoint/2010/main">
        <mc:Choice Requires="p14">
          <p:contentPart p14:bwMode="auto" r:id="rId19">
            <p14:nvContentPartPr>
              <p14:cNvPr id="29" name="筆跡 28">
                <a:extLst>
                  <a:ext uri="{FF2B5EF4-FFF2-40B4-BE49-F238E27FC236}">
                    <a16:creationId xmlns:a16="http://schemas.microsoft.com/office/drawing/2014/main" id="{7D096EF5-557A-45F3-88DF-525643D90F10}"/>
                  </a:ext>
                </a:extLst>
              </p14:cNvPr>
              <p14:cNvContentPartPr/>
              <p14:nvPr/>
            </p14:nvContentPartPr>
            <p14:xfrm>
              <a:off x="6064337" y="6110923"/>
              <a:ext cx="360" cy="114840"/>
            </p14:xfrm>
          </p:contentPart>
        </mc:Choice>
        <mc:Fallback xmlns="">
          <p:pic>
            <p:nvPicPr>
              <p:cNvPr id="29" name="筆跡 28">
                <a:extLst>
                  <a:ext uri="{FF2B5EF4-FFF2-40B4-BE49-F238E27FC236}">
                    <a16:creationId xmlns:a16="http://schemas.microsoft.com/office/drawing/2014/main" id="{7D096EF5-557A-45F3-88DF-525643D90F10}"/>
                  </a:ext>
                </a:extLst>
              </p:cNvPr>
              <p:cNvPicPr/>
              <p:nvPr/>
            </p:nvPicPr>
            <p:blipFill>
              <a:blip r:embed="rId20"/>
              <a:stretch>
                <a:fillRect/>
              </a:stretch>
            </p:blipFill>
            <p:spPr>
              <a:xfrm>
                <a:off x="6055697" y="6101923"/>
                <a:ext cx="180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筆跡 29">
                <a:extLst>
                  <a:ext uri="{FF2B5EF4-FFF2-40B4-BE49-F238E27FC236}">
                    <a16:creationId xmlns:a16="http://schemas.microsoft.com/office/drawing/2014/main" id="{AB367F83-7394-B3E0-4317-AA68BF5D4775}"/>
                  </a:ext>
                </a:extLst>
              </p14:cNvPr>
              <p14:cNvContentPartPr/>
              <p14:nvPr/>
            </p14:nvContentPartPr>
            <p14:xfrm>
              <a:off x="6052457" y="6042883"/>
              <a:ext cx="12240" cy="191880"/>
            </p14:xfrm>
          </p:contentPart>
        </mc:Choice>
        <mc:Fallback xmlns="">
          <p:pic>
            <p:nvPicPr>
              <p:cNvPr id="30" name="筆跡 29">
                <a:extLst>
                  <a:ext uri="{FF2B5EF4-FFF2-40B4-BE49-F238E27FC236}">
                    <a16:creationId xmlns:a16="http://schemas.microsoft.com/office/drawing/2014/main" id="{AB367F83-7394-B3E0-4317-AA68BF5D4775}"/>
                  </a:ext>
                </a:extLst>
              </p:cNvPr>
              <p:cNvPicPr/>
              <p:nvPr/>
            </p:nvPicPr>
            <p:blipFill>
              <a:blip r:embed="rId22"/>
              <a:stretch>
                <a:fillRect/>
              </a:stretch>
            </p:blipFill>
            <p:spPr>
              <a:xfrm>
                <a:off x="6043817" y="6033883"/>
                <a:ext cx="29880" cy="209520"/>
              </a:xfrm>
              <a:prstGeom prst="rect">
                <a:avLst/>
              </a:prstGeom>
            </p:spPr>
          </p:pic>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99A0B64D-7567-7404-522E-864A507C3C9E}"/>
                  </a:ext>
                </a:extLst>
              </p:cNvPr>
              <p:cNvSpPr txBox="1"/>
              <p:nvPr/>
            </p:nvSpPr>
            <p:spPr>
              <a:xfrm>
                <a:off x="5262803" y="5419646"/>
                <a:ext cx="166639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1" i="1" smtClean="0">
                          <a:latin typeface="Cambria Math" panose="02040503050406030204" pitchFamily="18" charset="0"/>
                        </a:rPr>
                        <m:t>𝒃𝒆𝒔𝒕</m:t>
                      </m:r>
                    </m:oMath>
                  </m:oMathPara>
                </a14:m>
                <a:endParaRPr lang="en-US" altLang="zh-TW"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TW" b="1" i="1">
                              <a:latin typeface="Cambria Math" panose="02040503050406030204" pitchFamily="18" charset="0"/>
                            </a:rPr>
                          </m:ctrlPr>
                        </m:sSubPr>
                        <m:e>
                          <m:r>
                            <a:rPr lang="en-US" altLang="zh-TW" b="1" i="1" smtClean="0">
                              <a:latin typeface="Cambria Math" panose="02040503050406030204" pitchFamily="18" charset="0"/>
                            </a:rPr>
                            <m:t> </m:t>
                          </m:r>
                          <m:r>
                            <a:rPr lang="en-US" altLang="zh-TW" b="1" i="1">
                              <a:latin typeface="Cambria Math" panose="02040503050406030204" pitchFamily="18" charset="0"/>
                            </a:rPr>
                            <m:t>𝒘</m:t>
                          </m:r>
                        </m:e>
                        <m:sub>
                          <m:r>
                            <a:rPr lang="en-US" altLang="zh-TW" b="1" i="1">
                              <a:latin typeface="Cambria Math" panose="02040503050406030204" pitchFamily="18" charset="0"/>
                            </a:rPr>
                            <m:t>𝟏</m:t>
                          </m:r>
                        </m:sub>
                      </m:sSub>
                    </m:oMath>
                  </m:oMathPara>
                </a14:m>
                <a:endParaRPr lang="en-US" altLang="zh-TW" b="1" dirty="0"/>
              </a:p>
            </p:txBody>
          </p:sp>
        </mc:Choice>
        <mc:Fallback xmlns="">
          <p:sp>
            <p:nvSpPr>
              <p:cNvPr id="33" name="文字方塊 32">
                <a:extLst>
                  <a:ext uri="{FF2B5EF4-FFF2-40B4-BE49-F238E27FC236}">
                    <a16:creationId xmlns:a16="http://schemas.microsoft.com/office/drawing/2014/main" id="{99A0B64D-7567-7404-522E-864A507C3C9E}"/>
                  </a:ext>
                </a:extLst>
              </p:cNvPr>
              <p:cNvSpPr txBox="1">
                <a:spLocks noRot="1" noChangeAspect="1" noMove="1" noResize="1" noEditPoints="1" noAdjustHandles="1" noChangeArrowheads="1" noChangeShapeType="1" noTextEdit="1"/>
              </p:cNvSpPr>
              <p:nvPr/>
            </p:nvSpPr>
            <p:spPr>
              <a:xfrm>
                <a:off x="5262803" y="5419646"/>
                <a:ext cx="1666394" cy="64633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p14="http://schemas.microsoft.com/office/powerpoint/2010/main">
        <mc:Choice Requires="p14">
          <p:contentPart p14:bwMode="auto" r:id="rId24">
            <p14:nvContentPartPr>
              <p14:cNvPr id="34" name="筆跡 33">
                <a:extLst>
                  <a:ext uri="{FF2B5EF4-FFF2-40B4-BE49-F238E27FC236}">
                    <a16:creationId xmlns:a16="http://schemas.microsoft.com/office/drawing/2014/main" id="{3FEB55D2-90D7-56C0-9967-9154B95B7CAB}"/>
                  </a:ext>
                </a:extLst>
              </p14:cNvPr>
              <p14:cNvContentPartPr/>
              <p14:nvPr/>
            </p14:nvContentPartPr>
            <p14:xfrm>
              <a:off x="3194057" y="5335911"/>
              <a:ext cx="89280" cy="105120"/>
            </p14:xfrm>
          </p:contentPart>
        </mc:Choice>
        <mc:Fallback xmlns="">
          <p:pic>
            <p:nvPicPr>
              <p:cNvPr id="34" name="筆跡 33">
                <a:extLst>
                  <a:ext uri="{FF2B5EF4-FFF2-40B4-BE49-F238E27FC236}">
                    <a16:creationId xmlns:a16="http://schemas.microsoft.com/office/drawing/2014/main" id="{3FEB55D2-90D7-56C0-9967-9154B95B7CAB}"/>
                  </a:ext>
                </a:extLst>
              </p:cNvPr>
              <p:cNvPicPr/>
              <p:nvPr/>
            </p:nvPicPr>
            <p:blipFill>
              <a:blip r:embed="rId25"/>
              <a:stretch>
                <a:fillRect/>
              </a:stretch>
            </p:blipFill>
            <p:spPr>
              <a:xfrm>
                <a:off x="3185417" y="5326911"/>
                <a:ext cx="10692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5" name="筆跡 34">
                <a:extLst>
                  <a:ext uri="{FF2B5EF4-FFF2-40B4-BE49-F238E27FC236}">
                    <a16:creationId xmlns:a16="http://schemas.microsoft.com/office/drawing/2014/main" id="{D3447B85-4B46-4856-2ABB-B162DECFF8CD}"/>
                  </a:ext>
                </a:extLst>
              </p14:cNvPr>
              <p14:cNvContentPartPr/>
              <p14:nvPr/>
            </p14:nvContentPartPr>
            <p14:xfrm>
              <a:off x="2499617" y="6029991"/>
              <a:ext cx="774360" cy="46440"/>
            </p14:xfrm>
          </p:contentPart>
        </mc:Choice>
        <mc:Fallback xmlns="">
          <p:pic>
            <p:nvPicPr>
              <p:cNvPr id="35" name="筆跡 34">
                <a:extLst>
                  <a:ext uri="{FF2B5EF4-FFF2-40B4-BE49-F238E27FC236}">
                    <a16:creationId xmlns:a16="http://schemas.microsoft.com/office/drawing/2014/main" id="{D3447B85-4B46-4856-2ABB-B162DECFF8CD}"/>
                  </a:ext>
                </a:extLst>
              </p:cNvPr>
              <p:cNvPicPr/>
              <p:nvPr/>
            </p:nvPicPr>
            <p:blipFill>
              <a:blip r:embed="rId27"/>
              <a:stretch>
                <a:fillRect/>
              </a:stretch>
            </p:blipFill>
            <p:spPr>
              <a:xfrm>
                <a:off x="2490977" y="6020991"/>
                <a:ext cx="7920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筆跡 35">
                <a:extLst>
                  <a:ext uri="{FF2B5EF4-FFF2-40B4-BE49-F238E27FC236}">
                    <a16:creationId xmlns:a16="http://schemas.microsoft.com/office/drawing/2014/main" id="{E6A450C6-9B19-88FF-D4CC-D765439F2852}"/>
                  </a:ext>
                </a:extLst>
              </p14:cNvPr>
              <p14:cNvContentPartPr/>
              <p14:nvPr/>
            </p14:nvContentPartPr>
            <p14:xfrm>
              <a:off x="3217097" y="5914431"/>
              <a:ext cx="157680" cy="200160"/>
            </p14:xfrm>
          </p:contentPart>
        </mc:Choice>
        <mc:Fallback xmlns="">
          <p:pic>
            <p:nvPicPr>
              <p:cNvPr id="36" name="筆跡 35">
                <a:extLst>
                  <a:ext uri="{FF2B5EF4-FFF2-40B4-BE49-F238E27FC236}">
                    <a16:creationId xmlns:a16="http://schemas.microsoft.com/office/drawing/2014/main" id="{E6A450C6-9B19-88FF-D4CC-D765439F2852}"/>
                  </a:ext>
                </a:extLst>
              </p:cNvPr>
              <p:cNvPicPr/>
              <p:nvPr/>
            </p:nvPicPr>
            <p:blipFill>
              <a:blip r:embed="rId29"/>
              <a:stretch>
                <a:fillRect/>
              </a:stretch>
            </p:blipFill>
            <p:spPr>
              <a:xfrm>
                <a:off x="3208457" y="5905431"/>
                <a:ext cx="175320" cy="217800"/>
              </a:xfrm>
              <a:prstGeom prst="rect">
                <a:avLst/>
              </a:prstGeom>
            </p:spPr>
          </p:pic>
        </mc:Fallback>
      </mc:AlternateContent>
      <p:grpSp>
        <p:nvGrpSpPr>
          <p:cNvPr id="44" name="群組 43">
            <a:extLst>
              <a:ext uri="{FF2B5EF4-FFF2-40B4-BE49-F238E27FC236}">
                <a16:creationId xmlns:a16="http://schemas.microsoft.com/office/drawing/2014/main" id="{980CB0A5-BA36-AFB8-71F3-2C26597D1AF9}"/>
              </a:ext>
            </a:extLst>
          </p:cNvPr>
          <p:cNvGrpSpPr/>
          <p:nvPr/>
        </p:nvGrpSpPr>
        <p:grpSpPr>
          <a:xfrm>
            <a:off x="3124577" y="6262551"/>
            <a:ext cx="364680" cy="255960"/>
            <a:chOff x="3124577" y="6262551"/>
            <a:chExt cx="364680" cy="255960"/>
          </a:xfrm>
        </p:grpSpPr>
        <mc:AlternateContent xmlns:mc="http://schemas.openxmlformats.org/markup-compatibility/2006" xmlns:p14="http://schemas.microsoft.com/office/powerpoint/2010/main">
          <mc:Choice Requires="p14">
            <p:contentPart p14:bwMode="auto" r:id="rId30">
              <p14:nvContentPartPr>
                <p14:cNvPr id="42" name="筆跡 41">
                  <a:extLst>
                    <a:ext uri="{FF2B5EF4-FFF2-40B4-BE49-F238E27FC236}">
                      <a16:creationId xmlns:a16="http://schemas.microsoft.com/office/drawing/2014/main" id="{B79D28FB-F53C-F144-4B3A-BED5F704B3B6}"/>
                    </a:ext>
                  </a:extLst>
                </p14:cNvPr>
                <p14:cNvContentPartPr/>
                <p14:nvPr/>
              </p14:nvContentPartPr>
              <p14:xfrm>
                <a:off x="3124577" y="6307911"/>
                <a:ext cx="186120" cy="210600"/>
              </p14:xfrm>
            </p:contentPart>
          </mc:Choice>
          <mc:Fallback xmlns="">
            <p:pic>
              <p:nvPicPr>
                <p:cNvPr id="42" name="筆跡 41">
                  <a:extLst>
                    <a:ext uri="{FF2B5EF4-FFF2-40B4-BE49-F238E27FC236}">
                      <a16:creationId xmlns:a16="http://schemas.microsoft.com/office/drawing/2014/main" id="{B79D28FB-F53C-F144-4B3A-BED5F704B3B6}"/>
                    </a:ext>
                  </a:extLst>
                </p:cNvPr>
                <p:cNvPicPr/>
                <p:nvPr/>
              </p:nvPicPr>
              <p:blipFill>
                <a:blip r:embed="rId31"/>
                <a:stretch>
                  <a:fillRect/>
                </a:stretch>
              </p:blipFill>
              <p:spPr>
                <a:xfrm>
                  <a:off x="3115937" y="6299271"/>
                  <a:ext cx="2037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筆跡 42">
                  <a:extLst>
                    <a:ext uri="{FF2B5EF4-FFF2-40B4-BE49-F238E27FC236}">
                      <a16:creationId xmlns:a16="http://schemas.microsoft.com/office/drawing/2014/main" id="{18F6545A-F0B2-CCA2-2D9A-EB33D409EB57}"/>
                    </a:ext>
                  </a:extLst>
                </p14:cNvPr>
                <p14:cNvContentPartPr/>
                <p14:nvPr/>
              </p14:nvContentPartPr>
              <p14:xfrm>
                <a:off x="3379457" y="6262551"/>
                <a:ext cx="109800" cy="84960"/>
              </p14:xfrm>
            </p:contentPart>
          </mc:Choice>
          <mc:Fallback xmlns="">
            <p:pic>
              <p:nvPicPr>
                <p:cNvPr id="43" name="筆跡 42">
                  <a:extLst>
                    <a:ext uri="{FF2B5EF4-FFF2-40B4-BE49-F238E27FC236}">
                      <a16:creationId xmlns:a16="http://schemas.microsoft.com/office/drawing/2014/main" id="{18F6545A-F0B2-CCA2-2D9A-EB33D409EB57}"/>
                    </a:ext>
                  </a:extLst>
                </p:cNvPr>
                <p:cNvPicPr/>
                <p:nvPr/>
              </p:nvPicPr>
              <p:blipFill>
                <a:blip r:embed="rId33"/>
                <a:stretch>
                  <a:fillRect/>
                </a:stretch>
              </p:blipFill>
              <p:spPr>
                <a:xfrm>
                  <a:off x="3370817" y="6253911"/>
                  <a:ext cx="127440" cy="102600"/>
                </a:xfrm>
                <a:prstGeom prst="rect">
                  <a:avLst/>
                </a:prstGeom>
              </p:spPr>
            </p:pic>
          </mc:Fallback>
        </mc:AlternateContent>
      </p:grpSp>
    </p:spTree>
    <p:extLst>
      <p:ext uri="{BB962C8B-B14F-4D97-AF65-F5344CB8AC3E}">
        <p14:creationId xmlns:p14="http://schemas.microsoft.com/office/powerpoint/2010/main" val="215863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721E2-DB23-B2C7-32B3-DF569435A7EB}"/>
              </a:ext>
            </a:extLst>
          </p:cNvPr>
          <p:cNvSpPr>
            <a:spLocks noGrp="1"/>
          </p:cNvSpPr>
          <p:nvPr>
            <p:ph type="title"/>
          </p:nvPr>
        </p:nvSpPr>
        <p:spPr>
          <a:xfrm>
            <a:off x="838200" y="2596261"/>
            <a:ext cx="10515600" cy="1325563"/>
          </a:xfrm>
        </p:spPr>
        <p:txBody>
          <a:bodyPr>
            <a:normAutofit/>
          </a:bodyPr>
          <a:lstStyle/>
          <a:p>
            <a:pPr algn="ctr"/>
            <a:r>
              <a:rPr lang="zh-TW" altLang="en-US" dirty="0">
                <a:latin typeface="標楷體" panose="03000509000000000000" pitchFamily="65" charset="-120"/>
                <a:ea typeface="標楷體" panose="03000509000000000000" pitchFamily="65" charset="-120"/>
              </a:rPr>
              <a:t>懂了原理  來實做看看</a:t>
            </a:r>
          </a:p>
        </p:txBody>
      </p:sp>
    </p:spTree>
    <p:extLst>
      <p:ext uri="{BB962C8B-B14F-4D97-AF65-F5344CB8AC3E}">
        <p14:creationId xmlns:p14="http://schemas.microsoft.com/office/powerpoint/2010/main" val="246451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A995D-7549-E496-6705-32767641975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目標</a:t>
            </a:r>
          </a:p>
        </p:txBody>
      </p:sp>
      <p:sp>
        <p:nvSpPr>
          <p:cNvPr id="3" name="內容版面配置區 2">
            <a:extLst>
              <a:ext uri="{FF2B5EF4-FFF2-40B4-BE49-F238E27FC236}">
                <a16:creationId xmlns:a16="http://schemas.microsoft.com/office/drawing/2014/main" id="{93062901-9A4F-FDCC-270E-083DEC86DA2A}"/>
              </a:ext>
            </a:extLst>
          </p:cNvPr>
          <p:cNvSpPr>
            <a:spLocks noGrp="1"/>
          </p:cNvSpPr>
          <p:nvPr>
            <p:ph idx="1"/>
          </p:nvPr>
        </p:nvSpPr>
        <p:spPr>
          <a:xfrm>
            <a:off x="838200" y="1690688"/>
            <a:ext cx="10515600" cy="3406132"/>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手握加速度計做出動作  便可判斷攻擊或防禦</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往前出拳 </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 攻擊 </a:t>
            </a:r>
            <a:r>
              <a:rPr lang="en-US" altLang="zh-TW" dirty="0">
                <a:latin typeface="標楷體" panose="03000509000000000000" pitchFamily="65" charset="-120"/>
                <a:ea typeface="標楷體" panose="03000509000000000000" pitchFamily="65" charset="-120"/>
              </a:rPr>
              <a:t>Attack</a:t>
            </a:r>
          </a:p>
          <a:p>
            <a:r>
              <a:rPr lang="zh-TW" altLang="en-US" dirty="0">
                <a:latin typeface="標楷體" panose="03000509000000000000" pitchFamily="65" charset="-120"/>
                <a:ea typeface="標楷體" panose="03000509000000000000" pitchFamily="65" charset="-120"/>
              </a:rPr>
              <a:t>向左打橫 </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 防禦 </a:t>
            </a:r>
            <a:r>
              <a:rPr lang="en-US" altLang="zh-TW" dirty="0">
                <a:latin typeface="標楷體" panose="03000509000000000000" pitchFamily="65" charset="-120"/>
                <a:ea typeface="標楷體" panose="03000509000000000000" pitchFamily="65" charset="-120"/>
                <a:sym typeface="Wingdings" panose="05000000000000000000" pitchFamily="2" charset="2"/>
              </a:rPr>
              <a:t>Defense</a:t>
            </a:r>
          </a:p>
          <a:p>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r>
              <a:rPr lang="zh-TW" altLang="en-US" dirty="0">
                <a:latin typeface="標楷體" panose="03000509000000000000" pitchFamily="65" charset="-120"/>
                <a:ea typeface="標楷體" panose="03000509000000000000" pitchFamily="65" charset="-120"/>
                <a:sym typeface="Wingdings" panose="05000000000000000000" pitchFamily="2" charset="2"/>
              </a:rPr>
              <a:t>每次按下按鈕則開始記錄加速度，再次按下則結束，結束後便會判斷此次動作為攻擊還是防禦</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endParaRPr lang="zh-TW" altLang="en-US" dirty="0"/>
          </a:p>
        </p:txBody>
      </p:sp>
      <p:sp>
        <p:nvSpPr>
          <p:cNvPr id="6" name="文字方塊 5">
            <a:extLst>
              <a:ext uri="{FF2B5EF4-FFF2-40B4-BE49-F238E27FC236}">
                <a16:creationId xmlns:a16="http://schemas.microsoft.com/office/drawing/2014/main" id="{E3EE6DE6-10CE-2D73-A4CD-6EA9200DD8A7}"/>
              </a:ext>
            </a:extLst>
          </p:cNvPr>
          <p:cNvSpPr txBox="1"/>
          <p:nvPr/>
        </p:nvSpPr>
        <p:spPr>
          <a:xfrm>
            <a:off x="4314463" y="5477212"/>
            <a:ext cx="3563074" cy="1015663"/>
          </a:xfrm>
          <a:prstGeom prst="rect">
            <a:avLst/>
          </a:prstGeom>
          <a:noFill/>
        </p:spPr>
        <p:txBody>
          <a:bodyPr wrap="square" rtlCol="0">
            <a:spAutoFit/>
          </a:bodyPr>
          <a:lstStyle/>
          <a:p>
            <a:pPr algn="ctr"/>
            <a:r>
              <a:rPr lang="zh-TW" altLang="en-US" sz="6000" b="1" dirty="0">
                <a:latin typeface="標楷體" panose="03000509000000000000" pitchFamily="65" charset="-120"/>
                <a:ea typeface="標楷體" panose="03000509000000000000" pitchFamily="65" charset="-120"/>
                <a:hlinkClick r:id="rId2"/>
              </a:rPr>
              <a:t>先看成果</a:t>
            </a:r>
            <a:endParaRPr lang="zh-TW" altLang="en-US" sz="60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347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59B03-03D1-EF86-FA82-F183AA0F1BA4}"/>
              </a:ext>
            </a:extLst>
          </p:cNvPr>
          <p:cNvSpPr>
            <a:spLocks noGrp="1"/>
          </p:cNvSpPr>
          <p:nvPr>
            <p:ph type="title"/>
          </p:nvPr>
        </p:nvSpPr>
        <p:spPr>
          <a:xfrm>
            <a:off x="838200" y="365125"/>
            <a:ext cx="6715125" cy="1325563"/>
          </a:xfrm>
        </p:spPr>
        <p:txBody>
          <a:bodyPr/>
          <a:lstStyle/>
          <a:p>
            <a:r>
              <a:rPr lang="zh-TW" altLang="en-US" dirty="0">
                <a:latin typeface="標楷體" panose="03000509000000000000" pitchFamily="65" charset="-120"/>
                <a:ea typeface="標楷體" panose="03000509000000000000" pitchFamily="65" charset="-120"/>
              </a:rPr>
              <a:t>執行流程</a:t>
            </a:r>
          </a:p>
        </p:txBody>
      </p:sp>
      <p:sp>
        <p:nvSpPr>
          <p:cNvPr id="3" name="內容版面配置區 2">
            <a:extLst>
              <a:ext uri="{FF2B5EF4-FFF2-40B4-BE49-F238E27FC236}">
                <a16:creationId xmlns:a16="http://schemas.microsoft.com/office/drawing/2014/main" id="{193046DC-DA92-95C6-909F-82B8BEBFC0B8}"/>
              </a:ext>
            </a:extLst>
          </p:cNvPr>
          <p:cNvSpPr>
            <a:spLocks noGrp="1"/>
          </p:cNvSpPr>
          <p:nvPr>
            <p:ph idx="1"/>
          </p:nvPr>
        </p:nvSpPr>
        <p:spPr>
          <a:xfrm>
            <a:off x="577552" y="1543050"/>
            <a:ext cx="11353800" cy="4670489"/>
          </a:xfrm>
        </p:spPr>
        <p:txBody>
          <a:bodyPr/>
          <a:lstStyle/>
          <a:p>
            <a:r>
              <a:rPr lang="zh-TW" altLang="en-US" sz="1800" dirty="0">
                <a:solidFill>
                  <a:srgbClr val="FF0000"/>
                </a:solidFill>
                <a:latin typeface="標楷體" panose="03000509000000000000" pitchFamily="65" charset="-120"/>
                <a:ea typeface="標楷體" panose="03000509000000000000" pitchFamily="65" charset="-120"/>
              </a:rPr>
              <a:t>後來有改 以</a:t>
            </a:r>
            <a:r>
              <a:rPr lang="en-US" altLang="zh-TW" sz="1800" dirty="0">
                <a:solidFill>
                  <a:srgbClr val="FF0000"/>
                </a:solidFill>
                <a:latin typeface="標楷體" panose="03000509000000000000" pitchFamily="65" charset="-120"/>
                <a:ea typeface="標楷體" panose="03000509000000000000" pitchFamily="65" charset="-120"/>
              </a:rPr>
              <a:t>readme</a:t>
            </a:r>
            <a:r>
              <a:rPr lang="zh-TW" altLang="en-US" sz="1800" dirty="0">
                <a:solidFill>
                  <a:srgbClr val="FF0000"/>
                </a:solidFill>
                <a:latin typeface="標楷體" panose="03000509000000000000" pitchFamily="65" charset="-120"/>
                <a:ea typeface="標楷體" panose="03000509000000000000" pitchFamily="65" charset="-120"/>
              </a:rPr>
              <a:t>為準</a:t>
            </a:r>
            <a:endParaRPr lang="en-US" altLang="zh-TW" sz="1800" dirty="0">
              <a:solidFill>
                <a:srgbClr val="FF0000"/>
              </a:solidFill>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收集訓練</a:t>
            </a:r>
            <a:r>
              <a:rPr lang="en-US" altLang="zh-TW" sz="1800" dirty="0">
                <a:latin typeface="標楷體" panose="03000509000000000000" pitchFamily="65" charset="-120"/>
                <a:ea typeface="標楷體" panose="03000509000000000000" pitchFamily="65" charset="-120"/>
              </a:rPr>
              <a:t>data</a:t>
            </a:r>
            <a:r>
              <a:rPr lang="zh-TW" altLang="en-US" sz="1800" dirty="0">
                <a:latin typeface="標楷體" panose="03000509000000000000" pitchFamily="65" charset="-120"/>
                <a:ea typeface="標楷體" panose="03000509000000000000" pitchFamily="65" charset="-120"/>
              </a:rPr>
              <a:t> </a:t>
            </a:r>
            <a:r>
              <a:rPr lang="en-US" altLang="zh-TW" sz="1800" dirty="0">
                <a:latin typeface="標楷體" panose="03000509000000000000" pitchFamily="65" charset="-120"/>
                <a:ea typeface="標楷體" panose="03000509000000000000" pitchFamily="65" charset="-120"/>
              </a:rPr>
              <a:t>(esp32</a:t>
            </a:r>
            <a:r>
              <a:rPr lang="zh-TW" altLang="en-US" sz="1800" dirty="0">
                <a:latin typeface="標楷體" panose="03000509000000000000" pitchFamily="65" charset="-120"/>
                <a:ea typeface="標楷體" panose="03000509000000000000" pitchFamily="65" charset="-120"/>
              </a:rPr>
              <a:t>執行</a:t>
            </a:r>
            <a:r>
              <a:rPr lang="en-US" altLang="zh-TW" sz="1800" dirty="0" err="1">
                <a:latin typeface="標楷體" panose="03000509000000000000" pitchFamily="65" charset="-120"/>
                <a:ea typeface="標楷體" panose="03000509000000000000" pitchFamily="65" charset="-120"/>
              </a:rPr>
              <a:t>arduino_ML_print_acceration.ino</a:t>
            </a:r>
            <a:r>
              <a:rPr lang="en-US" altLang="zh-TW" sz="1800" dirty="0">
                <a:latin typeface="標楷體" panose="03000509000000000000" pitchFamily="65" charset="-120"/>
                <a:ea typeface="標楷體" panose="03000509000000000000" pitchFamily="65" charset="-120"/>
              </a:rPr>
              <a:t>)</a:t>
            </a:r>
            <a:br>
              <a:rPr lang="en-US" altLang="zh-TW" sz="1800" dirty="0">
                <a:latin typeface="標楷體" panose="03000509000000000000" pitchFamily="65" charset="-120"/>
                <a:ea typeface="標楷體" panose="03000509000000000000" pitchFamily="65" charset="-120"/>
              </a:rPr>
            </a:br>
            <a:r>
              <a:rPr lang="zh-TW" altLang="en-US" sz="1800" dirty="0">
                <a:latin typeface="標楷體" panose="03000509000000000000" pitchFamily="65" charset="-120"/>
                <a:ea typeface="標楷體" panose="03000509000000000000" pitchFamily="65" charset="-120"/>
              </a:rPr>
              <a:t>執行過程中會</a:t>
            </a:r>
            <a:r>
              <a:rPr lang="en-US" altLang="zh-TW" sz="1800" dirty="0">
                <a:latin typeface="標楷體" panose="03000509000000000000" pitchFamily="65" charset="-120"/>
                <a:ea typeface="標楷體" panose="03000509000000000000" pitchFamily="65" charset="-120"/>
              </a:rPr>
              <a:t>Print</a:t>
            </a:r>
            <a:r>
              <a:rPr lang="zh-TW" altLang="en-US" sz="1800" dirty="0">
                <a:latin typeface="標楷體" panose="03000509000000000000" pitchFamily="65" charset="-120"/>
                <a:ea typeface="標楷體" panose="03000509000000000000" pitchFamily="65" charset="-120"/>
              </a:rPr>
              <a:t>給電腦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使用了一個</a:t>
            </a:r>
            <a:r>
              <a:rPr lang="en-US" altLang="zh-TW" sz="1800" dirty="0">
                <a:latin typeface="標楷體" panose="03000509000000000000" pitchFamily="65" charset="-120"/>
                <a:ea typeface="標楷體" panose="03000509000000000000" pitchFamily="65" charset="-120"/>
              </a:rPr>
              <a:t>Tera Term</a:t>
            </a:r>
            <a:r>
              <a:rPr lang="zh-TW" altLang="en-US" sz="1800" dirty="0">
                <a:latin typeface="標楷體" panose="03000509000000000000" pitchFamily="65" charset="-120"/>
                <a:ea typeface="標楷體" panose="03000509000000000000" pitchFamily="65" charset="-120"/>
              </a:rPr>
              <a:t>可以將終端機的資料直接存成</a:t>
            </a:r>
            <a:r>
              <a:rPr lang="en-US" altLang="zh-TW" sz="1800" dirty="0">
                <a:latin typeface="標楷體" panose="03000509000000000000" pitchFamily="65" charset="-120"/>
                <a:ea typeface="標楷體" panose="03000509000000000000" pitchFamily="65" charset="-120"/>
              </a:rPr>
              <a:t>text</a:t>
            </a:r>
            <a:r>
              <a:rPr lang="zh-TW" altLang="en-US" sz="1800" dirty="0">
                <a:latin typeface="標楷體" panose="03000509000000000000" pitchFamily="65" charset="-120"/>
                <a:ea typeface="標楷體" panose="03000509000000000000" pitchFamily="65" charset="-120"/>
              </a:rPr>
              <a:t>的</a:t>
            </a:r>
            <a:r>
              <a:rPr lang="en-US" altLang="zh-TW" sz="1800" dirty="0">
                <a:latin typeface="標楷體" panose="03000509000000000000" pitchFamily="65" charset="-120"/>
                <a:ea typeface="標楷體" panose="03000509000000000000" pitchFamily="65" charset="-120"/>
              </a:rPr>
              <a:t>log)(</a:t>
            </a:r>
            <a:r>
              <a:rPr lang="zh-TW" altLang="en-US" sz="1800" dirty="0">
                <a:latin typeface="標楷體" panose="03000509000000000000" pitchFamily="65" charset="-120"/>
                <a:ea typeface="標楷體" panose="03000509000000000000" pitchFamily="65" charset="-120"/>
              </a:rPr>
              <a:t>這部分可以手動改成</a:t>
            </a:r>
            <a:r>
              <a:rPr lang="en-US" altLang="zh-TW" sz="1800" dirty="0">
                <a:latin typeface="標楷體" panose="03000509000000000000" pitchFamily="65" charset="-120"/>
                <a:ea typeface="標楷體" panose="03000509000000000000" pitchFamily="65" charset="-120"/>
              </a:rPr>
              <a:t>)</a:t>
            </a:r>
            <a:br>
              <a:rPr lang="en-US" altLang="zh-TW" sz="1800" dirty="0">
                <a:latin typeface="標楷體" panose="03000509000000000000" pitchFamily="65" charset="-120"/>
                <a:ea typeface="標楷體" panose="03000509000000000000" pitchFamily="65" charset="-120"/>
              </a:rPr>
            </a:br>
            <a:r>
              <a:rPr lang="zh-TW" altLang="en-US" sz="1800" dirty="0">
                <a:latin typeface="標楷體" panose="03000509000000000000" pitchFamily="65" charset="-120"/>
                <a:ea typeface="標楷體" panose="03000509000000000000" pitchFamily="65" charset="-120"/>
              </a:rPr>
              <a:t>訓練時手握加速度計</a:t>
            </a:r>
            <a:r>
              <a:rPr lang="en-US" altLang="zh-TW" sz="1800" dirty="0" err="1">
                <a:latin typeface="標楷體" panose="03000509000000000000" pitchFamily="65" charset="-120"/>
                <a:ea typeface="標楷體" panose="03000509000000000000" pitchFamily="65" charset="-120"/>
              </a:rPr>
              <a:t>adxl</a:t>
            </a:r>
            <a:r>
              <a:rPr lang="zh-TW" altLang="en-US" sz="1800" dirty="0">
                <a:latin typeface="標楷體" panose="03000509000000000000" pitchFamily="65" charset="-120"/>
                <a:ea typeface="標楷體" panose="03000509000000000000" pitchFamily="65" charset="-120"/>
              </a:rPr>
              <a:t>，掌心朝</a:t>
            </a:r>
            <a:r>
              <a:rPr lang="en-US" altLang="zh-TW" sz="1800" dirty="0">
                <a:latin typeface="標楷體" panose="03000509000000000000" pitchFamily="65" charset="-120"/>
                <a:ea typeface="標楷體" panose="03000509000000000000" pitchFamily="65" charset="-120"/>
              </a:rPr>
              <a:t>x</a:t>
            </a:r>
            <a:r>
              <a:rPr lang="zh-TW" altLang="en-US" sz="1800" dirty="0">
                <a:latin typeface="標楷體" panose="03000509000000000000" pitchFamily="65" charset="-120"/>
                <a:ea typeface="標楷體" panose="03000509000000000000" pitchFamily="65" charset="-120"/>
              </a:rPr>
              <a:t>方向，拳頭朝</a:t>
            </a:r>
            <a:r>
              <a:rPr lang="en-US" altLang="zh-TW" sz="1800" dirty="0">
                <a:latin typeface="標楷體" panose="03000509000000000000" pitchFamily="65" charset="-120"/>
                <a:ea typeface="標楷體" panose="03000509000000000000" pitchFamily="65" charset="-120"/>
              </a:rPr>
              <a:t>z</a:t>
            </a:r>
            <a:r>
              <a:rPr lang="zh-TW" altLang="en-US" sz="1800" dirty="0">
                <a:latin typeface="標楷體" panose="03000509000000000000" pitchFamily="65" charset="-120"/>
                <a:ea typeface="標楷體" panose="03000509000000000000" pitchFamily="65" charset="-120"/>
              </a:rPr>
              <a:t>方向</a:t>
            </a:r>
            <a:br>
              <a:rPr lang="en-US" altLang="zh-TW" sz="1800" dirty="0">
                <a:latin typeface="標楷體" panose="03000509000000000000" pitchFamily="65" charset="-120"/>
                <a:ea typeface="標楷體" panose="03000509000000000000" pitchFamily="65" charset="-120"/>
              </a:rPr>
            </a:br>
            <a:r>
              <a:rPr lang="zh-TW" altLang="en-US" sz="1800" dirty="0">
                <a:latin typeface="標楷體" panose="03000509000000000000" pitchFamily="65" charset="-120"/>
                <a:ea typeface="標楷體" panose="03000509000000000000" pitchFamily="65" charset="-120"/>
              </a:rPr>
              <a:t>設定</a:t>
            </a:r>
            <a:r>
              <a:rPr lang="en-US" altLang="zh-TW" sz="1800" dirty="0">
                <a:latin typeface="標楷體" panose="03000509000000000000" pitchFamily="65" charset="-120"/>
                <a:ea typeface="標楷體" panose="03000509000000000000" pitchFamily="65" charset="-120"/>
              </a:rPr>
              <a:t>30</a:t>
            </a:r>
            <a:r>
              <a:rPr lang="zh-TW" altLang="en-US" sz="1800" dirty="0">
                <a:latin typeface="標楷體" panose="03000509000000000000" pitchFamily="65" charset="-120"/>
                <a:ea typeface="標楷體" panose="03000509000000000000" pitchFamily="65" charset="-120"/>
              </a:rPr>
              <a:t>筆訓練資料 每個攻擊和防禦各收集</a:t>
            </a:r>
            <a:r>
              <a:rPr lang="en-US" altLang="zh-TW" sz="1800" dirty="0">
                <a:latin typeface="標楷體" panose="03000509000000000000" pitchFamily="65" charset="-120"/>
                <a:ea typeface="標楷體" panose="03000509000000000000" pitchFamily="65" charset="-120"/>
              </a:rPr>
              <a:t>15</a:t>
            </a:r>
            <a:r>
              <a:rPr lang="zh-TW" altLang="en-US" sz="1800" dirty="0">
                <a:latin typeface="標楷體" panose="03000509000000000000" pitchFamily="65" charset="-120"/>
                <a:ea typeface="標楷體" panose="03000509000000000000" pitchFamily="65" charset="-120"/>
              </a:rPr>
              <a:t>筆</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電腦執行</a:t>
            </a:r>
            <a:r>
              <a:rPr lang="en-US" altLang="zh-TW" sz="1800" dirty="0" err="1">
                <a:latin typeface="標楷體" panose="03000509000000000000" pitchFamily="65" charset="-120"/>
                <a:ea typeface="標楷體" panose="03000509000000000000" pitchFamily="65" charset="-120"/>
              </a:rPr>
              <a:t>scaledata.c</a:t>
            </a:r>
            <a:r>
              <a:rPr lang="zh-TW" altLang="en-US" sz="1800" dirty="0">
                <a:latin typeface="標楷體" panose="03000509000000000000" pitchFamily="65" charset="-120"/>
                <a:ea typeface="標楷體" panose="03000509000000000000" pitchFamily="65" charset="-120"/>
              </a:rPr>
              <a:t>  </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電腦進行訓練 </a:t>
            </a:r>
            <a:r>
              <a:rPr lang="en-US" altLang="zh-TW" sz="1800" dirty="0">
                <a:latin typeface="標楷體" panose="03000509000000000000" pitchFamily="65" charset="-120"/>
                <a:ea typeface="標楷體" panose="03000509000000000000" pitchFamily="65" charset="-120"/>
              </a:rPr>
              <a:t>(-- </a:t>
            </a:r>
            <a:r>
              <a:rPr lang="zh-TW" altLang="en-US" sz="1800" b="1" dirty="0">
                <a:solidFill>
                  <a:schemeClr val="accent1">
                    <a:lumMod val="75000"/>
                  </a:schemeClr>
                </a:solidFill>
                <a:latin typeface="標楷體" panose="03000509000000000000" pitchFamily="65" charset="-120"/>
                <a:ea typeface="標楷體" panose="03000509000000000000" pitchFamily="65" charset="-120"/>
              </a:rPr>
              <a:t>使用單神經元</a:t>
            </a:r>
            <a:br>
              <a:rPr lang="en-US" altLang="zh-TW" sz="1800" b="1" dirty="0">
                <a:solidFill>
                  <a:schemeClr val="accent1">
                    <a:lumMod val="75000"/>
                  </a:schemeClr>
                </a:solidFill>
                <a:latin typeface="標楷體" panose="03000509000000000000" pitchFamily="65" charset="-120"/>
                <a:ea typeface="標楷體" panose="03000509000000000000" pitchFamily="65" charset="-120"/>
              </a:rPr>
            </a:br>
            <a:r>
              <a:rPr lang="en-US" altLang="zh-TW" sz="1800" dirty="0">
                <a:latin typeface="標楷體" panose="03000509000000000000" pitchFamily="65" charset="-120"/>
                <a:ea typeface="標楷體" panose="03000509000000000000" pitchFamily="65" charset="-120"/>
              </a:rPr>
              <a:t>(esp32</a:t>
            </a:r>
            <a:r>
              <a:rPr lang="zh-TW" altLang="en-US" sz="1800" dirty="0">
                <a:latin typeface="標楷體" panose="03000509000000000000" pitchFamily="65" charset="-120"/>
                <a:ea typeface="標楷體" panose="03000509000000000000" pitchFamily="65" charset="-120"/>
              </a:rPr>
              <a:t>進行訓練 是用</a:t>
            </a:r>
            <a:r>
              <a:rPr lang="en-US" altLang="zh-TW" sz="1800" dirty="0" err="1">
                <a:latin typeface="標楷體" panose="03000509000000000000" pitchFamily="65" charset="-120"/>
                <a:ea typeface="標楷體" panose="03000509000000000000" pitchFamily="65" charset="-120"/>
              </a:rPr>
              <a:t>arduino_ML_training.ino</a:t>
            </a:r>
            <a:r>
              <a:rPr lang="en-US" altLang="zh-TW" sz="1800" dirty="0">
                <a:latin typeface="標楷體" panose="03000509000000000000" pitchFamily="65" charset="-120"/>
                <a:ea typeface="標楷體" panose="03000509000000000000" pitchFamily="65" charset="-120"/>
              </a:rPr>
              <a:t>?)</a:t>
            </a:r>
            <a:endParaRPr lang="en-US" altLang="zh-TW" sz="1800" b="1" dirty="0">
              <a:solidFill>
                <a:schemeClr val="accent1">
                  <a:lumMod val="75000"/>
                </a:schemeClr>
              </a:solidFill>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將訓練好的</a:t>
            </a:r>
            <a:r>
              <a:rPr lang="en-US" altLang="zh-TW" sz="1800" dirty="0">
                <a:latin typeface="標楷體" panose="03000509000000000000" pitchFamily="65" charset="-120"/>
                <a:ea typeface="標楷體" panose="03000509000000000000" pitchFamily="65" charset="-120"/>
              </a:rPr>
              <a:t>weight</a:t>
            </a:r>
            <a:r>
              <a:rPr lang="zh-TW" altLang="en-US" sz="1800" dirty="0">
                <a:latin typeface="標楷體" panose="03000509000000000000" pitchFamily="65" charset="-120"/>
                <a:ea typeface="標楷體" panose="03000509000000000000" pitchFamily="65" charset="-120"/>
              </a:rPr>
              <a:t>寫進</a:t>
            </a:r>
            <a:r>
              <a:rPr lang="en-US" altLang="zh-TW" sz="1800" dirty="0" err="1">
                <a:latin typeface="標楷體" panose="03000509000000000000" pitchFamily="65" charset="-120"/>
                <a:ea typeface="標楷體" panose="03000509000000000000" pitchFamily="65" charset="-120"/>
              </a:rPr>
              <a:t>run_predict.ino</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執行</a:t>
            </a:r>
            <a:r>
              <a:rPr lang="en-US" altLang="zh-TW" sz="1800" dirty="0" err="1">
                <a:latin typeface="標楷體" panose="03000509000000000000" pitchFamily="65" charset="-120"/>
                <a:ea typeface="標楷體" panose="03000509000000000000" pitchFamily="65" charset="-120"/>
              </a:rPr>
              <a:t>run_predict.ino</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p>
        </p:txBody>
      </p:sp>
      <p:pic>
        <p:nvPicPr>
          <p:cNvPr id="5" name="圖片 4">
            <a:extLst>
              <a:ext uri="{FF2B5EF4-FFF2-40B4-BE49-F238E27FC236}">
                <a16:creationId xmlns:a16="http://schemas.microsoft.com/office/drawing/2014/main" id="{EDAACD5E-5E53-1576-8E40-BB54DA8A2203}"/>
              </a:ext>
            </a:extLst>
          </p:cNvPr>
          <p:cNvPicPr>
            <a:picLocks noChangeAspect="1"/>
          </p:cNvPicPr>
          <p:nvPr/>
        </p:nvPicPr>
        <p:blipFill>
          <a:blip r:embed="rId3"/>
          <a:stretch>
            <a:fillRect/>
          </a:stretch>
        </p:blipFill>
        <p:spPr>
          <a:xfrm>
            <a:off x="8630326" y="324529"/>
            <a:ext cx="1268053" cy="1218521"/>
          </a:xfrm>
          <a:prstGeom prst="rect">
            <a:avLst/>
          </a:prstGeom>
        </p:spPr>
      </p:pic>
    </p:spTree>
    <p:extLst>
      <p:ext uri="{BB962C8B-B14F-4D97-AF65-F5344CB8AC3E}">
        <p14:creationId xmlns:p14="http://schemas.microsoft.com/office/powerpoint/2010/main" val="181497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87D6A-4926-EB14-452A-D288B8F0F515}"/>
              </a:ext>
            </a:extLst>
          </p:cNvPr>
          <p:cNvSpPr>
            <a:spLocks noGrp="1"/>
          </p:cNvSpPr>
          <p:nvPr>
            <p:ph type="title"/>
          </p:nvPr>
        </p:nvSpPr>
        <p:spPr>
          <a:xfrm>
            <a:off x="838200" y="365126"/>
            <a:ext cx="10515600" cy="784406"/>
          </a:xfrm>
        </p:spPr>
        <p:txBody>
          <a:bodyPr/>
          <a:lstStyle/>
          <a:p>
            <a:r>
              <a:rPr lang="zh-TW" altLang="en-US" dirty="0"/>
              <a:t>收集訓練資料</a:t>
            </a:r>
          </a:p>
        </p:txBody>
      </p:sp>
      <p:sp>
        <p:nvSpPr>
          <p:cNvPr id="4" name="文字方塊 3">
            <a:extLst>
              <a:ext uri="{FF2B5EF4-FFF2-40B4-BE49-F238E27FC236}">
                <a16:creationId xmlns:a16="http://schemas.microsoft.com/office/drawing/2014/main" id="{0E60CD23-F8F4-0EB5-D4DC-26FD19FA1E17}"/>
              </a:ext>
            </a:extLst>
          </p:cNvPr>
          <p:cNvSpPr txBox="1"/>
          <p:nvPr/>
        </p:nvSpPr>
        <p:spPr>
          <a:xfrm>
            <a:off x="725053" y="1268632"/>
            <a:ext cx="6810065" cy="1015663"/>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訓練資料收集</a:t>
            </a:r>
            <a:r>
              <a:rPr lang="en-US" altLang="zh-TW" sz="2000" dirty="0">
                <a:latin typeface="標楷體" panose="03000509000000000000" pitchFamily="65" charset="-120"/>
                <a:ea typeface="標楷體" panose="03000509000000000000" pitchFamily="65" charset="-120"/>
              </a:rPr>
              <a:t>30</a:t>
            </a:r>
            <a:r>
              <a:rPr lang="zh-TW" altLang="en-US" sz="2000" dirty="0">
                <a:latin typeface="標楷體" panose="03000509000000000000" pitchFamily="65" charset="-120"/>
                <a:ea typeface="標楷體" panose="03000509000000000000" pitchFamily="65" charset="-120"/>
              </a:rPr>
              <a:t>筆</a:t>
            </a:r>
            <a:r>
              <a:rPr lang="en-US" altLang="zh-TW" sz="2000" dirty="0">
                <a:latin typeface="標楷體" panose="03000509000000000000" pitchFamily="65" charset="-120"/>
                <a:ea typeface="標楷體" panose="03000509000000000000" pitchFamily="65" charset="-120"/>
              </a:rPr>
              <a:t>(sample)</a:t>
            </a:r>
            <a:r>
              <a:rPr lang="zh-TW" altLang="en-US" sz="2000" dirty="0">
                <a:latin typeface="標楷體" panose="03000509000000000000" pitchFamily="65" charset="-120"/>
                <a:ea typeface="標楷體" panose="03000509000000000000" pitchFamily="65" charset="-120"/>
              </a:rPr>
              <a:t>  即每個攻擊和防禦各收集</a:t>
            </a:r>
            <a:r>
              <a:rPr lang="en-US" altLang="zh-TW" sz="2000" dirty="0">
                <a:latin typeface="標楷體" panose="03000509000000000000" pitchFamily="65" charset="-120"/>
                <a:ea typeface="標楷體" panose="03000509000000000000" pitchFamily="65" charset="-120"/>
              </a:rPr>
              <a:t>15</a:t>
            </a:r>
            <a:r>
              <a:rPr lang="zh-TW" altLang="en-US" sz="2000" dirty="0">
                <a:latin typeface="標楷體" panose="03000509000000000000" pitchFamily="65" charset="-120"/>
                <a:ea typeface="標楷體" panose="03000509000000000000" pitchFamily="65" charset="-120"/>
              </a:rPr>
              <a:t>筆</a:t>
            </a:r>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加速度值取樣率為</a:t>
            </a:r>
            <a:r>
              <a:rPr lang="en-US" altLang="zh-TW" sz="2000" dirty="0">
                <a:latin typeface="標楷體" panose="03000509000000000000" pitchFamily="65" charset="-120"/>
                <a:ea typeface="標楷體" panose="03000509000000000000" pitchFamily="65" charset="-120"/>
              </a:rPr>
              <a:t>100</a:t>
            </a:r>
            <a:r>
              <a:rPr lang="zh-TW" altLang="en-US" sz="2000" dirty="0">
                <a:latin typeface="標楷體" panose="03000509000000000000" pitchFamily="65" charset="-120"/>
                <a:ea typeface="標楷體" panose="03000509000000000000" pitchFamily="65" charset="-120"/>
              </a:rPr>
              <a:t>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秒   取最多</a:t>
            </a:r>
            <a:r>
              <a:rPr lang="en-US" altLang="zh-TW" sz="2000" dirty="0">
                <a:latin typeface="標楷體" panose="03000509000000000000" pitchFamily="65" charset="-120"/>
                <a:ea typeface="標楷體" panose="03000509000000000000" pitchFamily="65" charset="-120"/>
              </a:rPr>
              <a:t>400</a:t>
            </a:r>
            <a:r>
              <a:rPr lang="zh-TW" altLang="en-US" sz="2000" dirty="0">
                <a:latin typeface="標楷體" panose="03000509000000000000" pitchFamily="65" charset="-120"/>
                <a:ea typeface="標楷體" panose="03000509000000000000" pitchFamily="65" charset="-120"/>
              </a:rPr>
              <a:t>次</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秒</a:t>
            </a:r>
            <a:r>
              <a:rPr lang="en-US" altLang="zh-TW" sz="2000" dirty="0">
                <a:latin typeface="標楷體" panose="03000509000000000000" pitchFamily="65" charset="-120"/>
                <a:ea typeface="標楷體" panose="03000509000000000000" pitchFamily="65" charset="-120"/>
              </a:rPr>
              <a:t>)</a:t>
            </a:r>
          </a:p>
        </p:txBody>
      </p:sp>
      <p:graphicFrame>
        <p:nvGraphicFramePr>
          <p:cNvPr id="5" name="表格 4">
            <a:extLst>
              <a:ext uri="{FF2B5EF4-FFF2-40B4-BE49-F238E27FC236}">
                <a16:creationId xmlns:a16="http://schemas.microsoft.com/office/drawing/2014/main" id="{D32E9E5D-3B44-4FD6-FB03-691952F3D14B}"/>
              </a:ext>
            </a:extLst>
          </p:cNvPr>
          <p:cNvGraphicFramePr>
            <a:graphicFrameLocks noGrp="1"/>
          </p:cNvGraphicFramePr>
          <p:nvPr>
            <p:extLst>
              <p:ext uri="{D42A27DB-BD31-4B8C-83A1-F6EECF244321}">
                <p14:modId xmlns:p14="http://schemas.microsoft.com/office/powerpoint/2010/main" val="3463669916"/>
              </p:ext>
            </p:extLst>
          </p:nvPr>
        </p:nvGraphicFramePr>
        <p:xfrm>
          <a:off x="2133187" y="2959154"/>
          <a:ext cx="4271334" cy="1463040"/>
        </p:xfrm>
        <a:graphic>
          <a:graphicData uri="http://schemas.openxmlformats.org/drawingml/2006/table">
            <a:tbl>
              <a:tblPr firstRow="1" bandRow="1">
                <a:tableStyleId>{8A107856-5554-42FB-B03E-39F5DBC370BA}</a:tableStyleId>
              </a:tblPr>
              <a:tblGrid>
                <a:gridCol w="711889">
                  <a:extLst>
                    <a:ext uri="{9D8B030D-6E8A-4147-A177-3AD203B41FA5}">
                      <a16:colId xmlns:a16="http://schemas.microsoft.com/office/drawing/2014/main" val="3038406640"/>
                    </a:ext>
                  </a:extLst>
                </a:gridCol>
                <a:gridCol w="711889">
                  <a:extLst>
                    <a:ext uri="{9D8B030D-6E8A-4147-A177-3AD203B41FA5}">
                      <a16:colId xmlns:a16="http://schemas.microsoft.com/office/drawing/2014/main" val="2940294203"/>
                    </a:ext>
                  </a:extLst>
                </a:gridCol>
                <a:gridCol w="711889">
                  <a:extLst>
                    <a:ext uri="{9D8B030D-6E8A-4147-A177-3AD203B41FA5}">
                      <a16:colId xmlns:a16="http://schemas.microsoft.com/office/drawing/2014/main" val="3108898870"/>
                    </a:ext>
                  </a:extLst>
                </a:gridCol>
                <a:gridCol w="711889">
                  <a:extLst>
                    <a:ext uri="{9D8B030D-6E8A-4147-A177-3AD203B41FA5}">
                      <a16:colId xmlns:a16="http://schemas.microsoft.com/office/drawing/2014/main" val="1243409615"/>
                    </a:ext>
                  </a:extLst>
                </a:gridCol>
                <a:gridCol w="711889">
                  <a:extLst>
                    <a:ext uri="{9D8B030D-6E8A-4147-A177-3AD203B41FA5}">
                      <a16:colId xmlns:a16="http://schemas.microsoft.com/office/drawing/2014/main" val="1443285474"/>
                    </a:ext>
                  </a:extLst>
                </a:gridCol>
                <a:gridCol w="711889">
                  <a:extLst>
                    <a:ext uri="{9D8B030D-6E8A-4147-A177-3AD203B41FA5}">
                      <a16:colId xmlns:a16="http://schemas.microsoft.com/office/drawing/2014/main" val="1835100916"/>
                    </a:ext>
                  </a:extLst>
                </a:gridCol>
              </a:tblGrid>
              <a:tr h="332096">
                <a:tc>
                  <a:txBody>
                    <a:bodyPr/>
                    <a:lstStyle/>
                    <a:p>
                      <a:endParaRPr lang="zh-TW" altLang="en-US" dirty="0"/>
                    </a:p>
                  </a:txBody>
                  <a:tcPr/>
                </a:tc>
                <a:tc>
                  <a:txBody>
                    <a:bodyPr/>
                    <a:lstStyle/>
                    <a:p>
                      <a:r>
                        <a:rPr lang="en-US" altLang="zh-TW" dirty="0"/>
                        <a:t>0.01s</a:t>
                      </a:r>
                      <a:endParaRPr lang="zh-TW" altLang="en-US" dirty="0"/>
                    </a:p>
                  </a:txBody>
                  <a:tcPr/>
                </a:tc>
                <a:tc>
                  <a:txBody>
                    <a:bodyPr/>
                    <a:lstStyle/>
                    <a:p>
                      <a:r>
                        <a:rPr lang="en-US" altLang="zh-TW" dirty="0"/>
                        <a:t>0.02s</a:t>
                      </a:r>
                      <a:endParaRPr lang="zh-TW" altLang="en-US" dirty="0"/>
                    </a:p>
                  </a:txBody>
                  <a:tcPr/>
                </a:tc>
                <a:tc>
                  <a:txBody>
                    <a:bodyPr/>
                    <a:lstStyle/>
                    <a:p>
                      <a:r>
                        <a:rPr lang="en-US" altLang="zh-TW" dirty="0"/>
                        <a:t>0.03s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0.04s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0.05s</a:t>
                      </a:r>
                      <a:endParaRPr lang="zh-TW" altLang="en-US" dirty="0"/>
                    </a:p>
                  </a:txBody>
                  <a:tcPr/>
                </a:tc>
                <a:extLst>
                  <a:ext uri="{0D108BD9-81ED-4DB2-BD59-A6C34878D82A}">
                    <a16:rowId xmlns:a16="http://schemas.microsoft.com/office/drawing/2014/main" val="580453494"/>
                  </a:ext>
                </a:extLst>
              </a:tr>
              <a:tr h="332096">
                <a:tc>
                  <a:txBody>
                    <a:bodyPr/>
                    <a:lstStyle/>
                    <a:p>
                      <a:r>
                        <a:rPr lang="en-US" altLang="zh-TW" dirty="0"/>
                        <a:t>x</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90954610"/>
                  </a:ext>
                </a:extLst>
              </a:tr>
              <a:tr h="332096">
                <a:tc>
                  <a:txBody>
                    <a:bodyPr/>
                    <a:lstStyle/>
                    <a:p>
                      <a:r>
                        <a:rPr lang="en-US" altLang="zh-TW" dirty="0"/>
                        <a:t>y</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31547050"/>
                  </a:ext>
                </a:extLst>
              </a:tr>
              <a:tr h="332096">
                <a:tc>
                  <a:txBody>
                    <a:bodyPr/>
                    <a:lstStyle/>
                    <a:p>
                      <a:r>
                        <a:rPr lang="en-US" altLang="zh-TW" dirty="0"/>
                        <a:t>z</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633709205"/>
                  </a:ext>
                </a:extLst>
              </a:tr>
            </a:tbl>
          </a:graphicData>
        </a:graphic>
      </p:graphicFrame>
      <p:graphicFrame>
        <p:nvGraphicFramePr>
          <p:cNvPr id="23" name="表格 22">
            <a:extLst>
              <a:ext uri="{FF2B5EF4-FFF2-40B4-BE49-F238E27FC236}">
                <a16:creationId xmlns:a16="http://schemas.microsoft.com/office/drawing/2014/main" id="{0FC99615-E286-519C-833D-8010734A908C}"/>
              </a:ext>
            </a:extLst>
          </p:cNvPr>
          <p:cNvGraphicFramePr>
            <a:graphicFrameLocks noGrp="1"/>
          </p:cNvGraphicFramePr>
          <p:nvPr>
            <p:extLst>
              <p:ext uri="{D42A27DB-BD31-4B8C-83A1-F6EECF244321}">
                <p14:modId xmlns:p14="http://schemas.microsoft.com/office/powerpoint/2010/main" val="1491889288"/>
              </p:ext>
            </p:extLst>
          </p:nvPr>
        </p:nvGraphicFramePr>
        <p:xfrm>
          <a:off x="8756123" y="909374"/>
          <a:ext cx="1878443" cy="5562600"/>
        </p:xfrm>
        <a:graphic>
          <a:graphicData uri="http://schemas.openxmlformats.org/drawingml/2006/table">
            <a:tbl>
              <a:tblPr firstRow="1" bandRow="1">
                <a:tableStyleId>{8A107856-5554-42FB-B03E-39F5DBC370BA}</a:tableStyleId>
              </a:tblPr>
              <a:tblGrid>
                <a:gridCol w="994524">
                  <a:extLst>
                    <a:ext uri="{9D8B030D-6E8A-4147-A177-3AD203B41FA5}">
                      <a16:colId xmlns:a16="http://schemas.microsoft.com/office/drawing/2014/main" val="1643372190"/>
                    </a:ext>
                  </a:extLst>
                </a:gridCol>
                <a:gridCol w="883919">
                  <a:extLst>
                    <a:ext uri="{9D8B030D-6E8A-4147-A177-3AD203B41FA5}">
                      <a16:colId xmlns:a16="http://schemas.microsoft.com/office/drawing/2014/main" val="1629166492"/>
                    </a:ext>
                  </a:extLst>
                </a:gridCol>
              </a:tblGrid>
              <a:tr h="370840">
                <a:tc>
                  <a:txBody>
                    <a:bodyPr/>
                    <a:lstStyle/>
                    <a:p>
                      <a:r>
                        <a:rPr lang="en-US" altLang="zh-TW" dirty="0"/>
                        <a:t>X (0.01s)</a:t>
                      </a:r>
                      <a:endParaRPr lang="zh-TW" altLang="en-US" dirty="0"/>
                    </a:p>
                  </a:txBody>
                  <a:tcPr/>
                </a:tc>
                <a:tc>
                  <a:txBody>
                    <a:bodyPr/>
                    <a:lstStyle/>
                    <a:p>
                      <a:endParaRPr lang="zh-TW" altLang="en-US" dirty="0"/>
                    </a:p>
                  </a:txBody>
                  <a:tcPr/>
                </a:tc>
                <a:extLst>
                  <a:ext uri="{0D108BD9-81ED-4DB2-BD59-A6C34878D82A}">
                    <a16:rowId xmlns:a16="http://schemas.microsoft.com/office/drawing/2014/main" val="3377406467"/>
                  </a:ext>
                </a:extLst>
              </a:tr>
              <a:tr h="370840">
                <a:tc>
                  <a:txBody>
                    <a:bodyPr/>
                    <a:lstStyle/>
                    <a:p>
                      <a:r>
                        <a:rPr lang="en-US" altLang="zh-TW" dirty="0"/>
                        <a:t>X (0.02s)</a:t>
                      </a:r>
                      <a:endParaRPr lang="zh-TW" altLang="en-US" dirty="0"/>
                    </a:p>
                  </a:txBody>
                  <a:tcPr/>
                </a:tc>
                <a:tc>
                  <a:txBody>
                    <a:bodyPr/>
                    <a:lstStyle/>
                    <a:p>
                      <a:endParaRPr lang="zh-TW" altLang="en-US" dirty="0"/>
                    </a:p>
                  </a:txBody>
                  <a:tcPr/>
                </a:tc>
                <a:extLst>
                  <a:ext uri="{0D108BD9-81ED-4DB2-BD59-A6C34878D82A}">
                    <a16:rowId xmlns:a16="http://schemas.microsoft.com/office/drawing/2014/main" val="36013567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X (0.03s)</a:t>
                      </a:r>
                      <a:endParaRPr lang="zh-TW" altLang="en-US" dirty="0"/>
                    </a:p>
                  </a:txBody>
                  <a:tcPr/>
                </a:tc>
                <a:tc>
                  <a:txBody>
                    <a:bodyPr/>
                    <a:lstStyle/>
                    <a:p>
                      <a:endParaRPr lang="zh-TW" altLang="en-US" dirty="0"/>
                    </a:p>
                  </a:txBody>
                  <a:tcPr/>
                </a:tc>
                <a:extLst>
                  <a:ext uri="{0D108BD9-81ED-4DB2-BD59-A6C34878D82A}">
                    <a16:rowId xmlns:a16="http://schemas.microsoft.com/office/drawing/2014/main" val="15299148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X (0.04s)</a:t>
                      </a:r>
                      <a:endParaRPr lang="zh-TW" altLang="en-US" dirty="0"/>
                    </a:p>
                  </a:txBody>
                  <a:tcPr/>
                </a:tc>
                <a:tc>
                  <a:txBody>
                    <a:bodyPr/>
                    <a:lstStyle/>
                    <a:p>
                      <a:endParaRPr lang="zh-TW" altLang="en-US" dirty="0"/>
                    </a:p>
                  </a:txBody>
                  <a:tcPr/>
                </a:tc>
                <a:extLst>
                  <a:ext uri="{0D108BD9-81ED-4DB2-BD59-A6C34878D82A}">
                    <a16:rowId xmlns:a16="http://schemas.microsoft.com/office/drawing/2014/main" val="38690530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X (0.05s)</a:t>
                      </a:r>
                      <a:endParaRPr lang="zh-TW" altLang="en-US" dirty="0"/>
                    </a:p>
                  </a:txBody>
                  <a:tcPr/>
                </a:tc>
                <a:tc>
                  <a:txBody>
                    <a:bodyPr/>
                    <a:lstStyle/>
                    <a:p>
                      <a:endParaRPr lang="zh-TW" altLang="en-US" dirty="0"/>
                    </a:p>
                  </a:txBody>
                  <a:tcPr/>
                </a:tc>
                <a:extLst>
                  <a:ext uri="{0D108BD9-81ED-4DB2-BD59-A6C34878D82A}">
                    <a16:rowId xmlns:a16="http://schemas.microsoft.com/office/drawing/2014/main" val="3160841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 (0.01s)</a:t>
                      </a:r>
                      <a:endParaRPr lang="zh-TW" altLang="en-US" dirty="0"/>
                    </a:p>
                  </a:txBody>
                  <a:tcPr/>
                </a:tc>
                <a:tc>
                  <a:txBody>
                    <a:bodyPr/>
                    <a:lstStyle/>
                    <a:p>
                      <a:endParaRPr lang="zh-TW" altLang="en-US" dirty="0"/>
                    </a:p>
                  </a:txBody>
                  <a:tcPr/>
                </a:tc>
                <a:extLst>
                  <a:ext uri="{0D108BD9-81ED-4DB2-BD59-A6C34878D82A}">
                    <a16:rowId xmlns:a16="http://schemas.microsoft.com/office/drawing/2014/main" val="2563035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 (0.02s)</a:t>
                      </a:r>
                      <a:endParaRPr lang="zh-TW" altLang="en-US" dirty="0"/>
                    </a:p>
                  </a:txBody>
                  <a:tcPr/>
                </a:tc>
                <a:tc>
                  <a:txBody>
                    <a:bodyPr/>
                    <a:lstStyle/>
                    <a:p>
                      <a:endParaRPr lang="zh-TW" altLang="en-US" dirty="0"/>
                    </a:p>
                  </a:txBody>
                  <a:tcPr/>
                </a:tc>
                <a:extLst>
                  <a:ext uri="{0D108BD9-81ED-4DB2-BD59-A6C34878D82A}">
                    <a16:rowId xmlns:a16="http://schemas.microsoft.com/office/drawing/2014/main" val="2992792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 (0.03s)</a:t>
                      </a:r>
                      <a:endParaRPr lang="zh-TW" altLang="en-US" dirty="0"/>
                    </a:p>
                  </a:txBody>
                  <a:tcPr/>
                </a:tc>
                <a:tc>
                  <a:txBody>
                    <a:bodyPr/>
                    <a:lstStyle/>
                    <a:p>
                      <a:endParaRPr lang="zh-TW" altLang="en-US" dirty="0"/>
                    </a:p>
                  </a:txBody>
                  <a:tcPr/>
                </a:tc>
                <a:extLst>
                  <a:ext uri="{0D108BD9-81ED-4DB2-BD59-A6C34878D82A}">
                    <a16:rowId xmlns:a16="http://schemas.microsoft.com/office/drawing/2014/main" val="18596808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 (0.04s)</a:t>
                      </a:r>
                      <a:endParaRPr lang="zh-TW" altLang="en-US" dirty="0"/>
                    </a:p>
                  </a:txBody>
                  <a:tcPr/>
                </a:tc>
                <a:tc>
                  <a:txBody>
                    <a:bodyPr/>
                    <a:lstStyle/>
                    <a:p>
                      <a:endParaRPr lang="zh-TW" altLang="en-US" dirty="0"/>
                    </a:p>
                  </a:txBody>
                  <a:tcPr/>
                </a:tc>
                <a:extLst>
                  <a:ext uri="{0D108BD9-81ED-4DB2-BD59-A6C34878D82A}">
                    <a16:rowId xmlns:a16="http://schemas.microsoft.com/office/drawing/2014/main" val="39576736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y (0.05s)</a:t>
                      </a:r>
                      <a:endParaRPr lang="zh-TW" altLang="en-US" dirty="0"/>
                    </a:p>
                  </a:txBody>
                  <a:tcPr/>
                </a:tc>
                <a:tc>
                  <a:txBody>
                    <a:bodyPr/>
                    <a:lstStyle/>
                    <a:p>
                      <a:endParaRPr lang="zh-TW" altLang="en-US" dirty="0"/>
                    </a:p>
                  </a:txBody>
                  <a:tcPr/>
                </a:tc>
                <a:extLst>
                  <a:ext uri="{0D108BD9-81ED-4DB2-BD59-A6C34878D82A}">
                    <a16:rowId xmlns:a16="http://schemas.microsoft.com/office/drawing/2014/main" val="39047219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Z(0.01s)</a:t>
                      </a:r>
                      <a:endParaRPr lang="zh-TW" altLang="en-US" dirty="0"/>
                    </a:p>
                  </a:txBody>
                  <a:tcPr/>
                </a:tc>
                <a:tc>
                  <a:txBody>
                    <a:bodyPr/>
                    <a:lstStyle/>
                    <a:p>
                      <a:endParaRPr lang="zh-TW" altLang="en-US" dirty="0"/>
                    </a:p>
                  </a:txBody>
                  <a:tcPr/>
                </a:tc>
                <a:extLst>
                  <a:ext uri="{0D108BD9-81ED-4DB2-BD59-A6C34878D82A}">
                    <a16:rowId xmlns:a16="http://schemas.microsoft.com/office/drawing/2014/main" val="2989612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Z(0.02s)</a:t>
                      </a:r>
                      <a:endParaRPr lang="zh-TW" altLang="en-US" dirty="0"/>
                    </a:p>
                  </a:txBody>
                  <a:tcPr/>
                </a:tc>
                <a:tc>
                  <a:txBody>
                    <a:bodyPr/>
                    <a:lstStyle/>
                    <a:p>
                      <a:endParaRPr lang="zh-TW" altLang="en-US" dirty="0"/>
                    </a:p>
                  </a:txBody>
                  <a:tcPr/>
                </a:tc>
                <a:extLst>
                  <a:ext uri="{0D108BD9-81ED-4DB2-BD59-A6C34878D82A}">
                    <a16:rowId xmlns:a16="http://schemas.microsoft.com/office/drawing/2014/main" val="20994878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Z(0.03s)</a:t>
                      </a:r>
                      <a:endParaRPr lang="zh-TW" altLang="en-US" dirty="0"/>
                    </a:p>
                  </a:txBody>
                  <a:tcPr/>
                </a:tc>
                <a:tc>
                  <a:txBody>
                    <a:bodyPr/>
                    <a:lstStyle/>
                    <a:p>
                      <a:endParaRPr lang="zh-TW" altLang="en-US"/>
                    </a:p>
                  </a:txBody>
                  <a:tcPr/>
                </a:tc>
                <a:extLst>
                  <a:ext uri="{0D108BD9-81ED-4DB2-BD59-A6C34878D82A}">
                    <a16:rowId xmlns:a16="http://schemas.microsoft.com/office/drawing/2014/main" val="1059657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Z(0.04s)</a:t>
                      </a:r>
                      <a:endParaRPr lang="zh-TW" altLang="en-US" dirty="0"/>
                    </a:p>
                  </a:txBody>
                  <a:tcPr/>
                </a:tc>
                <a:tc>
                  <a:txBody>
                    <a:bodyPr/>
                    <a:lstStyle/>
                    <a:p>
                      <a:endParaRPr lang="zh-TW" altLang="en-US"/>
                    </a:p>
                  </a:txBody>
                  <a:tcPr/>
                </a:tc>
                <a:extLst>
                  <a:ext uri="{0D108BD9-81ED-4DB2-BD59-A6C34878D82A}">
                    <a16:rowId xmlns:a16="http://schemas.microsoft.com/office/drawing/2014/main" val="712554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Z(0.05s)</a:t>
                      </a:r>
                      <a:endParaRPr lang="zh-TW" altLang="en-US" dirty="0"/>
                    </a:p>
                  </a:txBody>
                  <a:tcPr/>
                </a:tc>
                <a:tc>
                  <a:txBody>
                    <a:bodyPr/>
                    <a:lstStyle/>
                    <a:p>
                      <a:endParaRPr lang="zh-TW" altLang="en-US" dirty="0"/>
                    </a:p>
                  </a:txBody>
                  <a:tcPr/>
                </a:tc>
                <a:extLst>
                  <a:ext uri="{0D108BD9-81ED-4DB2-BD59-A6C34878D82A}">
                    <a16:rowId xmlns:a16="http://schemas.microsoft.com/office/drawing/2014/main" val="737963848"/>
                  </a:ext>
                </a:extLst>
              </a:tr>
            </a:tbl>
          </a:graphicData>
        </a:graphic>
      </p:graphicFrame>
      <p:sp>
        <p:nvSpPr>
          <p:cNvPr id="24" name="文字方塊 23">
            <a:extLst>
              <a:ext uri="{FF2B5EF4-FFF2-40B4-BE49-F238E27FC236}">
                <a16:creationId xmlns:a16="http://schemas.microsoft.com/office/drawing/2014/main" id="{7238BCC5-45E7-1C48-7B72-72FF6BB03F39}"/>
              </a:ext>
            </a:extLst>
          </p:cNvPr>
          <p:cNvSpPr txBox="1"/>
          <p:nvPr/>
        </p:nvSpPr>
        <p:spPr>
          <a:xfrm>
            <a:off x="6818267" y="3429000"/>
            <a:ext cx="1770926" cy="369332"/>
          </a:xfrm>
          <a:prstGeom prst="rect">
            <a:avLst/>
          </a:prstGeom>
          <a:noFill/>
        </p:spPr>
        <p:txBody>
          <a:bodyPr wrap="square" rtlCol="0">
            <a:spAutoFit/>
          </a:bodyPr>
          <a:lstStyle/>
          <a:p>
            <a:r>
              <a:rPr lang="zh-TW" altLang="en-US" dirty="0"/>
              <a:t>拉成一維陣列</a:t>
            </a:r>
          </a:p>
        </p:txBody>
      </p:sp>
      <p:sp>
        <p:nvSpPr>
          <p:cNvPr id="25" name="箭號: 向右 24">
            <a:extLst>
              <a:ext uri="{FF2B5EF4-FFF2-40B4-BE49-F238E27FC236}">
                <a16:creationId xmlns:a16="http://schemas.microsoft.com/office/drawing/2014/main" id="{4C6580B5-15B0-33AB-7BFA-087199149387}"/>
              </a:ext>
            </a:extLst>
          </p:cNvPr>
          <p:cNvSpPr/>
          <p:nvPr/>
        </p:nvSpPr>
        <p:spPr>
          <a:xfrm>
            <a:off x="6911713" y="3930832"/>
            <a:ext cx="1388962" cy="2430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文字方塊 25">
            <a:extLst>
              <a:ext uri="{FF2B5EF4-FFF2-40B4-BE49-F238E27FC236}">
                <a16:creationId xmlns:a16="http://schemas.microsoft.com/office/drawing/2014/main" id="{63588270-82CE-B6F1-A6C3-11C2D64D876E}"/>
              </a:ext>
            </a:extLst>
          </p:cNvPr>
          <p:cNvSpPr txBox="1"/>
          <p:nvPr/>
        </p:nvSpPr>
        <p:spPr>
          <a:xfrm>
            <a:off x="751283" y="3583976"/>
            <a:ext cx="1128130" cy="375568"/>
          </a:xfrm>
          <a:prstGeom prst="rect">
            <a:avLst/>
          </a:prstGeom>
          <a:noFill/>
        </p:spPr>
        <p:txBody>
          <a:bodyPr wrap="square" rtlCol="0">
            <a:spAutoFit/>
          </a:bodyPr>
          <a:lstStyle/>
          <a:p>
            <a:r>
              <a:rPr lang="en-US" altLang="zh-TW" dirty="0"/>
              <a:t>Sample 1</a:t>
            </a:r>
            <a:endParaRPr lang="zh-TW" altLang="en-US" dirty="0"/>
          </a:p>
        </p:txBody>
      </p:sp>
      <p:sp>
        <p:nvSpPr>
          <p:cNvPr id="3" name="橢圓 2">
            <a:extLst>
              <a:ext uri="{FF2B5EF4-FFF2-40B4-BE49-F238E27FC236}">
                <a16:creationId xmlns:a16="http://schemas.microsoft.com/office/drawing/2014/main" id="{A6A7FC42-04FA-E6A4-ED64-CA178ACE0C14}"/>
              </a:ext>
            </a:extLst>
          </p:cNvPr>
          <p:cNvSpPr/>
          <p:nvPr/>
        </p:nvSpPr>
        <p:spPr>
          <a:xfrm>
            <a:off x="2133187" y="5139719"/>
            <a:ext cx="1430085" cy="139181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594145DE-C7F2-B638-E237-5777A763CCFC}"/>
              </a:ext>
            </a:extLst>
          </p:cNvPr>
          <p:cNvSpPr txBox="1"/>
          <p:nvPr/>
        </p:nvSpPr>
        <p:spPr>
          <a:xfrm>
            <a:off x="849247" y="4600905"/>
            <a:ext cx="1193039" cy="338554"/>
          </a:xfrm>
          <a:prstGeom prst="rect">
            <a:avLst/>
          </a:prstGeom>
          <a:noFill/>
        </p:spPr>
        <p:txBody>
          <a:bodyPr wrap="square" rtlCol="0">
            <a:spAutoFit/>
          </a:bodyPr>
          <a:lstStyle/>
          <a:p>
            <a:r>
              <a:rPr lang="en-US" altLang="zh-TW" sz="1600" dirty="0"/>
              <a:t>Input[1]</a:t>
            </a:r>
            <a:endParaRPr lang="zh-TW" altLang="en-US" sz="1600" dirty="0"/>
          </a:p>
        </p:txBody>
      </p:sp>
      <p:sp>
        <p:nvSpPr>
          <p:cNvPr id="7" name="文字方塊 6">
            <a:extLst>
              <a:ext uri="{FF2B5EF4-FFF2-40B4-BE49-F238E27FC236}">
                <a16:creationId xmlns:a16="http://schemas.microsoft.com/office/drawing/2014/main" id="{F106CD64-6789-710B-8F70-CE806ABEBE71}"/>
              </a:ext>
            </a:extLst>
          </p:cNvPr>
          <p:cNvSpPr txBox="1"/>
          <p:nvPr/>
        </p:nvSpPr>
        <p:spPr>
          <a:xfrm>
            <a:off x="539962" y="5018875"/>
            <a:ext cx="1193039" cy="338554"/>
          </a:xfrm>
          <a:prstGeom prst="rect">
            <a:avLst/>
          </a:prstGeom>
          <a:noFill/>
        </p:spPr>
        <p:txBody>
          <a:bodyPr wrap="square">
            <a:spAutoFit/>
          </a:bodyPr>
          <a:lstStyle/>
          <a:p>
            <a:r>
              <a:rPr lang="en-US" altLang="zh-TW" sz="1600" dirty="0"/>
              <a:t>Input[2]</a:t>
            </a:r>
            <a:endParaRPr lang="zh-TW" altLang="en-US" sz="1600" dirty="0"/>
          </a:p>
        </p:txBody>
      </p:sp>
      <p:sp>
        <p:nvSpPr>
          <p:cNvPr id="8" name="文字方塊 7">
            <a:extLst>
              <a:ext uri="{FF2B5EF4-FFF2-40B4-BE49-F238E27FC236}">
                <a16:creationId xmlns:a16="http://schemas.microsoft.com/office/drawing/2014/main" id="{0DDE392B-304B-9EA1-EA8A-B4E0B0CBD827}"/>
              </a:ext>
            </a:extLst>
          </p:cNvPr>
          <p:cNvSpPr txBox="1"/>
          <p:nvPr/>
        </p:nvSpPr>
        <p:spPr>
          <a:xfrm>
            <a:off x="511642" y="5980654"/>
            <a:ext cx="1193039" cy="338554"/>
          </a:xfrm>
          <a:prstGeom prst="rect">
            <a:avLst/>
          </a:prstGeom>
          <a:noFill/>
        </p:spPr>
        <p:txBody>
          <a:bodyPr wrap="square">
            <a:spAutoFit/>
          </a:bodyPr>
          <a:lstStyle/>
          <a:p>
            <a:r>
              <a:rPr lang="en-US" altLang="zh-TW" sz="1600" dirty="0"/>
              <a:t>Input[149]</a:t>
            </a:r>
            <a:endParaRPr lang="zh-TW" altLang="en-US" sz="1600" dirty="0"/>
          </a:p>
        </p:txBody>
      </p:sp>
      <p:sp>
        <p:nvSpPr>
          <p:cNvPr id="9" name="文字方塊 8">
            <a:extLst>
              <a:ext uri="{FF2B5EF4-FFF2-40B4-BE49-F238E27FC236}">
                <a16:creationId xmlns:a16="http://schemas.microsoft.com/office/drawing/2014/main" id="{20FE11D6-AE84-81F5-7970-183AE0FC982D}"/>
              </a:ext>
            </a:extLst>
          </p:cNvPr>
          <p:cNvSpPr txBox="1"/>
          <p:nvPr/>
        </p:nvSpPr>
        <p:spPr>
          <a:xfrm>
            <a:off x="771105" y="6519446"/>
            <a:ext cx="1193039" cy="338554"/>
          </a:xfrm>
          <a:prstGeom prst="rect">
            <a:avLst/>
          </a:prstGeom>
          <a:noFill/>
        </p:spPr>
        <p:txBody>
          <a:bodyPr wrap="square">
            <a:spAutoFit/>
          </a:bodyPr>
          <a:lstStyle/>
          <a:p>
            <a:r>
              <a:rPr lang="en-US" altLang="zh-TW" sz="1600" dirty="0"/>
              <a:t>Input[150]</a:t>
            </a:r>
            <a:endParaRPr lang="zh-TW" altLang="en-US" sz="1600" dirty="0"/>
          </a:p>
        </p:txBody>
      </p:sp>
      <mc:AlternateContent xmlns:mc="http://schemas.openxmlformats.org/markup-compatibility/2006" xmlns:p14="http://schemas.microsoft.com/office/powerpoint/2010/main">
        <mc:Choice Requires="p14">
          <p:contentPart p14:bwMode="auto" r:id="rId3">
            <p14:nvContentPartPr>
              <p14:cNvPr id="10" name="筆跡 9">
                <a:extLst>
                  <a:ext uri="{FF2B5EF4-FFF2-40B4-BE49-F238E27FC236}">
                    <a16:creationId xmlns:a16="http://schemas.microsoft.com/office/drawing/2014/main" id="{5CC69506-7F02-6E5F-4069-2E07007B5948}"/>
                  </a:ext>
                </a:extLst>
              </p14:cNvPr>
              <p14:cNvContentPartPr/>
              <p14:nvPr/>
            </p14:nvContentPartPr>
            <p14:xfrm>
              <a:off x="1614026" y="6021609"/>
              <a:ext cx="452880" cy="125640"/>
            </p14:xfrm>
          </p:contentPart>
        </mc:Choice>
        <mc:Fallback xmlns="">
          <p:pic>
            <p:nvPicPr>
              <p:cNvPr id="10" name="筆跡 9">
                <a:extLst>
                  <a:ext uri="{FF2B5EF4-FFF2-40B4-BE49-F238E27FC236}">
                    <a16:creationId xmlns:a16="http://schemas.microsoft.com/office/drawing/2014/main" id="{5CC69506-7F02-6E5F-4069-2E07007B5948}"/>
                  </a:ext>
                </a:extLst>
              </p:cNvPr>
              <p:cNvPicPr/>
              <p:nvPr/>
            </p:nvPicPr>
            <p:blipFill>
              <a:blip r:embed="rId4"/>
              <a:stretch>
                <a:fillRect/>
              </a:stretch>
            </p:blipFill>
            <p:spPr>
              <a:xfrm>
                <a:off x="1605019" y="6012635"/>
                <a:ext cx="470534" cy="143230"/>
              </a:xfrm>
              <a:prstGeom prst="rect">
                <a:avLst/>
              </a:prstGeom>
            </p:spPr>
          </p:pic>
        </mc:Fallback>
      </mc:AlternateContent>
      <p:grpSp>
        <p:nvGrpSpPr>
          <p:cNvPr id="11" name="群組 10">
            <a:extLst>
              <a:ext uri="{FF2B5EF4-FFF2-40B4-BE49-F238E27FC236}">
                <a16:creationId xmlns:a16="http://schemas.microsoft.com/office/drawing/2014/main" id="{B19A81AF-F20A-038A-1480-40114851287E}"/>
              </a:ext>
            </a:extLst>
          </p:cNvPr>
          <p:cNvGrpSpPr/>
          <p:nvPr/>
        </p:nvGrpSpPr>
        <p:grpSpPr>
          <a:xfrm>
            <a:off x="1440866" y="4873929"/>
            <a:ext cx="766440" cy="887040"/>
            <a:chOff x="2141057" y="4675963"/>
            <a:chExt cx="766440" cy="887040"/>
          </a:xfrm>
        </p:grpSpPr>
        <mc:AlternateContent xmlns:mc="http://schemas.openxmlformats.org/markup-compatibility/2006" xmlns:p14="http://schemas.microsoft.com/office/powerpoint/2010/main">
          <mc:Choice Requires="p14">
            <p:contentPart p14:bwMode="auto" r:id="rId5">
              <p14:nvContentPartPr>
                <p14:cNvPr id="12" name="筆跡 11">
                  <a:extLst>
                    <a:ext uri="{FF2B5EF4-FFF2-40B4-BE49-F238E27FC236}">
                      <a16:creationId xmlns:a16="http://schemas.microsoft.com/office/drawing/2014/main" id="{5417E4CA-2AE8-7FE1-87B2-9E6453BAC26D}"/>
                    </a:ext>
                  </a:extLst>
                </p14:cNvPr>
                <p14:cNvContentPartPr/>
                <p14:nvPr/>
              </p14:nvContentPartPr>
              <p14:xfrm>
                <a:off x="2465057" y="4675963"/>
                <a:ext cx="442440" cy="413280"/>
              </p14:xfrm>
            </p:contentPart>
          </mc:Choice>
          <mc:Fallback xmlns="">
            <p:pic>
              <p:nvPicPr>
                <p:cNvPr id="44" name="筆跡 43">
                  <a:extLst>
                    <a:ext uri="{FF2B5EF4-FFF2-40B4-BE49-F238E27FC236}">
                      <a16:creationId xmlns:a16="http://schemas.microsoft.com/office/drawing/2014/main" id="{63A3FB86-26B8-5F54-3DAC-C9B44806DF15}"/>
                    </a:ext>
                  </a:extLst>
                </p:cNvPr>
                <p:cNvPicPr/>
                <p:nvPr/>
              </p:nvPicPr>
              <p:blipFill>
                <a:blip r:embed="rId6"/>
                <a:stretch>
                  <a:fillRect/>
                </a:stretch>
              </p:blipFill>
              <p:spPr>
                <a:xfrm>
                  <a:off x="2456417" y="4667323"/>
                  <a:ext cx="46008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筆跡 12">
                  <a:extLst>
                    <a:ext uri="{FF2B5EF4-FFF2-40B4-BE49-F238E27FC236}">
                      <a16:creationId xmlns:a16="http://schemas.microsoft.com/office/drawing/2014/main" id="{2619F497-410B-E76B-DD1A-51AD14951140}"/>
                    </a:ext>
                  </a:extLst>
                </p14:cNvPr>
                <p14:cNvContentPartPr/>
                <p14:nvPr/>
              </p14:nvContentPartPr>
              <p14:xfrm>
                <a:off x="2141057" y="5046043"/>
                <a:ext cx="635400" cy="209160"/>
              </p14:xfrm>
            </p:contentPart>
          </mc:Choice>
          <mc:Fallback xmlns="">
            <p:pic>
              <p:nvPicPr>
                <p:cNvPr id="45" name="筆跡 44">
                  <a:extLst>
                    <a:ext uri="{FF2B5EF4-FFF2-40B4-BE49-F238E27FC236}">
                      <a16:creationId xmlns:a16="http://schemas.microsoft.com/office/drawing/2014/main" id="{9376A6CA-0BBD-55A3-F757-EF4449DD0DB9}"/>
                    </a:ext>
                  </a:extLst>
                </p:cNvPr>
                <p:cNvPicPr/>
                <p:nvPr/>
              </p:nvPicPr>
              <p:blipFill>
                <a:blip r:embed="rId8"/>
                <a:stretch>
                  <a:fillRect/>
                </a:stretch>
              </p:blipFill>
              <p:spPr>
                <a:xfrm>
                  <a:off x="2132057" y="5037403"/>
                  <a:ext cx="6530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筆跡 13">
                  <a:extLst>
                    <a:ext uri="{FF2B5EF4-FFF2-40B4-BE49-F238E27FC236}">
                      <a16:creationId xmlns:a16="http://schemas.microsoft.com/office/drawing/2014/main" id="{6AB69875-DF11-D328-CB40-37CD310D8895}"/>
                    </a:ext>
                  </a:extLst>
                </p14:cNvPr>
                <p14:cNvContentPartPr/>
                <p14:nvPr/>
              </p14:nvContentPartPr>
              <p14:xfrm>
                <a:off x="2268497" y="5312443"/>
                <a:ext cx="91440" cy="58320"/>
              </p14:xfrm>
            </p:contentPart>
          </mc:Choice>
          <mc:Fallback xmlns="">
            <p:pic>
              <p:nvPicPr>
                <p:cNvPr id="48" name="筆跡 47">
                  <a:extLst>
                    <a:ext uri="{FF2B5EF4-FFF2-40B4-BE49-F238E27FC236}">
                      <a16:creationId xmlns:a16="http://schemas.microsoft.com/office/drawing/2014/main" id="{4C74F0F4-8405-2F70-9D39-2B441D2B6544}"/>
                    </a:ext>
                  </a:extLst>
                </p:cNvPr>
                <p:cNvPicPr/>
                <p:nvPr/>
              </p:nvPicPr>
              <p:blipFill>
                <a:blip r:embed="rId10"/>
                <a:stretch>
                  <a:fillRect/>
                </a:stretch>
              </p:blipFill>
              <p:spPr>
                <a:xfrm>
                  <a:off x="2259497" y="5303803"/>
                  <a:ext cx="1090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筆跡 14">
                  <a:extLst>
                    <a:ext uri="{FF2B5EF4-FFF2-40B4-BE49-F238E27FC236}">
                      <a16:creationId xmlns:a16="http://schemas.microsoft.com/office/drawing/2014/main" id="{64B0D53B-9C6F-36C4-FF6F-A1CBDF5318A8}"/>
                    </a:ext>
                  </a:extLst>
                </p14:cNvPr>
                <p14:cNvContentPartPr/>
                <p14:nvPr/>
              </p14:nvContentPartPr>
              <p14:xfrm>
                <a:off x="2268497" y="5393443"/>
                <a:ext cx="73440" cy="54000"/>
              </p14:xfrm>
            </p:contentPart>
          </mc:Choice>
          <mc:Fallback xmlns="">
            <p:pic>
              <p:nvPicPr>
                <p:cNvPr id="49" name="筆跡 48">
                  <a:extLst>
                    <a:ext uri="{FF2B5EF4-FFF2-40B4-BE49-F238E27FC236}">
                      <a16:creationId xmlns:a16="http://schemas.microsoft.com/office/drawing/2014/main" id="{7DD92588-450F-42B7-41F0-817AF57EE204}"/>
                    </a:ext>
                  </a:extLst>
                </p:cNvPr>
                <p:cNvPicPr/>
                <p:nvPr/>
              </p:nvPicPr>
              <p:blipFill>
                <a:blip r:embed="rId12"/>
                <a:stretch>
                  <a:fillRect/>
                </a:stretch>
              </p:blipFill>
              <p:spPr>
                <a:xfrm>
                  <a:off x="2259497" y="5384443"/>
                  <a:ext cx="910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筆跡 15">
                  <a:extLst>
                    <a:ext uri="{FF2B5EF4-FFF2-40B4-BE49-F238E27FC236}">
                      <a16:creationId xmlns:a16="http://schemas.microsoft.com/office/drawing/2014/main" id="{D7D3CAC3-00E1-102F-1D15-E2CAA7E01318}"/>
                    </a:ext>
                  </a:extLst>
                </p14:cNvPr>
                <p14:cNvContentPartPr/>
                <p14:nvPr/>
              </p14:nvContentPartPr>
              <p14:xfrm>
                <a:off x="2302697" y="5532403"/>
                <a:ext cx="48600" cy="30600"/>
              </p14:xfrm>
            </p:contentPart>
          </mc:Choice>
          <mc:Fallback xmlns="">
            <p:pic>
              <p:nvPicPr>
                <p:cNvPr id="50" name="筆跡 49">
                  <a:extLst>
                    <a:ext uri="{FF2B5EF4-FFF2-40B4-BE49-F238E27FC236}">
                      <a16:creationId xmlns:a16="http://schemas.microsoft.com/office/drawing/2014/main" id="{9A26A0A4-8B39-219E-0F86-2565C8C3A228}"/>
                    </a:ext>
                  </a:extLst>
                </p:cNvPr>
                <p:cNvPicPr/>
                <p:nvPr/>
              </p:nvPicPr>
              <p:blipFill>
                <a:blip r:embed="rId14"/>
                <a:stretch>
                  <a:fillRect/>
                </a:stretch>
              </p:blipFill>
              <p:spPr>
                <a:xfrm>
                  <a:off x="2294057" y="5523403"/>
                  <a:ext cx="6624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7" name="筆跡 16">
                <a:extLst>
                  <a:ext uri="{FF2B5EF4-FFF2-40B4-BE49-F238E27FC236}">
                    <a16:creationId xmlns:a16="http://schemas.microsoft.com/office/drawing/2014/main" id="{4D136EF8-8ED3-0ABD-1CEA-D8E509243889}"/>
                  </a:ext>
                </a:extLst>
              </p14:cNvPr>
              <p14:cNvContentPartPr/>
              <p14:nvPr/>
            </p14:nvContentPartPr>
            <p14:xfrm>
              <a:off x="1903826" y="6396009"/>
              <a:ext cx="317160" cy="284040"/>
            </p14:xfrm>
          </p:contentPart>
        </mc:Choice>
        <mc:Fallback xmlns="">
          <p:pic>
            <p:nvPicPr>
              <p:cNvPr id="17" name="筆跡 16">
                <a:extLst>
                  <a:ext uri="{FF2B5EF4-FFF2-40B4-BE49-F238E27FC236}">
                    <a16:creationId xmlns:a16="http://schemas.microsoft.com/office/drawing/2014/main" id="{4D136EF8-8ED3-0ABD-1CEA-D8E509243889}"/>
                  </a:ext>
                </a:extLst>
              </p:cNvPr>
              <p:cNvPicPr/>
              <p:nvPr/>
            </p:nvPicPr>
            <p:blipFill>
              <a:blip r:embed="rId16"/>
              <a:stretch>
                <a:fillRect/>
              </a:stretch>
            </p:blipFill>
            <p:spPr>
              <a:xfrm>
                <a:off x="1894826" y="6386998"/>
                <a:ext cx="334800" cy="301702"/>
              </a:xfrm>
              <a:prstGeom prst="rect">
                <a:avLst/>
              </a:prstGeom>
            </p:spPr>
          </p:pic>
        </mc:Fallback>
      </mc:AlternateContent>
      <p:cxnSp>
        <p:nvCxnSpPr>
          <p:cNvPr id="18" name="直線單箭頭接點 17">
            <a:extLst>
              <a:ext uri="{FF2B5EF4-FFF2-40B4-BE49-F238E27FC236}">
                <a16:creationId xmlns:a16="http://schemas.microsoft.com/office/drawing/2014/main" id="{F1B0B2AD-F3D3-3C78-3370-0F5823AA2B30}"/>
              </a:ext>
            </a:extLst>
          </p:cNvPr>
          <p:cNvCxnSpPr/>
          <p:nvPr/>
        </p:nvCxnSpPr>
        <p:spPr>
          <a:xfrm>
            <a:off x="3709764" y="5760969"/>
            <a:ext cx="6713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字方塊 18">
            <a:extLst>
              <a:ext uri="{FF2B5EF4-FFF2-40B4-BE49-F238E27FC236}">
                <a16:creationId xmlns:a16="http://schemas.microsoft.com/office/drawing/2014/main" id="{6EE61B85-9EB7-F718-6413-2BEEAC476AEC}"/>
              </a:ext>
            </a:extLst>
          </p:cNvPr>
          <p:cNvSpPr txBox="1"/>
          <p:nvPr/>
        </p:nvSpPr>
        <p:spPr>
          <a:xfrm>
            <a:off x="4435112" y="5542281"/>
            <a:ext cx="914400" cy="376175"/>
          </a:xfrm>
          <a:prstGeom prst="rect">
            <a:avLst/>
          </a:prstGeom>
          <a:noFill/>
        </p:spPr>
        <p:txBody>
          <a:bodyPr wrap="square" rtlCol="0">
            <a:spAutoFit/>
          </a:bodyPr>
          <a:lstStyle/>
          <a:p>
            <a:r>
              <a:rPr lang="en-US" altLang="zh-TW" dirty="0"/>
              <a:t>output</a:t>
            </a:r>
            <a:endParaRPr lang="zh-TW" altLang="en-US" dirty="0"/>
          </a:p>
        </p:txBody>
      </p:sp>
    </p:spTree>
    <p:extLst>
      <p:ext uri="{BB962C8B-B14F-4D97-AF65-F5344CB8AC3E}">
        <p14:creationId xmlns:p14="http://schemas.microsoft.com/office/powerpoint/2010/main" val="417046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9547D8-E0AC-42B8-B813-B6938B1274EA}"/>
              </a:ext>
            </a:extLst>
          </p:cNvPr>
          <p:cNvSpPr>
            <a:spLocks noGrp="1"/>
          </p:cNvSpPr>
          <p:nvPr>
            <p:ph type="title"/>
          </p:nvPr>
        </p:nvSpPr>
        <p:spPr>
          <a:xfrm>
            <a:off x="838200" y="206002"/>
            <a:ext cx="10515600" cy="805307"/>
          </a:xfrm>
        </p:spPr>
        <p:txBody>
          <a:bodyPr/>
          <a:lstStyle/>
          <a:p>
            <a:r>
              <a:rPr lang="en-US" altLang="zh-TW" dirty="0"/>
              <a:t>Scale data</a:t>
            </a:r>
            <a:endParaRPr lang="zh-TW" altLang="en-US" dirty="0"/>
          </a:p>
        </p:txBody>
      </p:sp>
      <p:graphicFrame>
        <p:nvGraphicFramePr>
          <p:cNvPr id="4" name="表格 3">
            <a:extLst>
              <a:ext uri="{FF2B5EF4-FFF2-40B4-BE49-F238E27FC236}">
                <a16:creationId xmlns:a16="http://schemas.microsoft.com/office/drawing/2014/main" id="{55596D01-2047-C432-DEC3-5A052DA7DBEB}"/>
              </a:ext>
            </a:extLst>
          </p:cNvPr>
          <p:cNvGraphicFramePr>
            <a:graphicFrameLocks noGrp="1"/>
          </p:cNvGraphicFramePr>
          <p:nvPr>
            <p:extLst>
              <p:ext uri="{D42A27DB-BD31-4B8C-83A1-F6EECF244321}">
                <p14:modId xmlns:p14="http://schemas.microsoft.com/office/powerpoint/2010/main" val="1788190443"/>
              </p:ext>
            </p:extLst>
          </p:nvPr>
        </p:nvGraphicFramePr>
        <p:xfrm>
          <a:off x="557784" y="1118700"/>
          <a:ext cx="8523240" cy="1463040"/>
        </p:xfrm>
        <a:graphic>
          <a:graphicData uri="http://schemas.openxmlformats.org/drawingml/2006/table">
            <a:tbl>
              <a:tblPr firstRow="1" bandRow="1">
                <a:tableStyleId>{8A107856-5554-42FB-B03E-39F5DBC370BA}</a:tableStyleId>
              </a:tblPr>
              <a:tblGrid>
                <a:gridCol w="774840">
                  <a:extLst>
                    <a:ext uri="{9D8B030D-6E8A-4147-A177-3AD203B41FA5}">
                      <a16:colId xmlns:a16="http://schemas.microsoft.com/office/drawing/2014/main" val="3038406640"/>
                    </a:ext>
                  </a:extLst>
                </a:gridCol>
                <a:gridCol w="774840">
                  <a:extLst>
                    <a:ext uri="{9D8B030D-6E8A-4147-A177-3AD203B41FA5}">
                      <a16:colId xmlns:a16="http://schemas.microsoft.com/office/drawing/2014/main" val="2940294203"/>
                    </a:ext>
                  </a:extLst>
                </a:gridCol>
                <a:gridCol w="774840">
                  <a:extLst>
                    <a:ext uri="{9D8B030D-6E8A-4147-A177-3AD203B41FA5}">
                      <a16:colId xmlns:a16="http://schemas.microsoft.com/office/drawing/2014/main" val="3108898870"/>
                    </a:ext>
                  </a:extLst>
                </a:gridCol>
                <a:gridCol w="774840">
                  <a:extLst>
                    <a:ext uri="{9D8B030D-6E8A-4147-A177-3AD203B41FA5}">
                      <a16:colId xmlns:a16="http://schemas.microsoft.com/office/drawing/2014/main" val="1243409615"/>
                    </a:ext>
                  </a:extLst>
                </a:gridCol>
                <a:gridCol w="774840">
                  <a:extLst>
                    <a:ext uri="{9D8B030D-6E8A-4147-A177-3AD203B41FA5}">
                      <a16:colId xmlns:a16="http://schemas.microsoft.com/office/drawing/2014/main" val="1443285474"/>
                    </a:ext>
                  </a:extLst>
                </a:gridCol>
                <a:gridCol w="774840">
                  <a:extLst>
                    <a:ext uri="{9D8B030D-6E8A-4147-A177-3AD203B41FA5}">
                      <a16:colId xmlns:a16="http://schemas.microsoft.com/office/drawing/2014/main" val="1835100916"/>
                    </a:ext>
                  </a:extLst>
                </a:gridCol>
                <a:gridCol w="774840">
                  <a:extLst>
                    <a:ext uri="{9D8B030D-6E8A-4147-A177-3AD203B41FA5}">
                      <a16:colId xmlns:a16="http://schemas.microsoft.com/office/drawing/2014/main" val="1278899461"/>
                    </a:ext>
                  </a:extLst>
                </a:gridCol>
                <a:gridCol w="774840">
                  <a:extLst>
                    <a:ext uri="{9D8B030D-6E8A-4147-A177-3AD203B41FA5}">
                      <a16:colId xmlns:a16="http://schemas.microsoft.com/office/drawing/2014/main" val="2755545296"/>
                    </a:ext>
                  </a:extLst>
                </a:gridCol>
                <a:gridCol w="774840">
                  <a:extLst>
                    <a:ext uri="{9D8B030D-6E8A-4147-A177-3AD203B41FA5}">
                      <a16:colId xmlns:a16="http://schemas.microsoft.com/office/drawing/2014/main" val="708253029"/>
                    </a:ext>
                  </a:extLst>
                </a:gridCol>
                <a:gridCol w="774840">
                  <a:extLst>
                    <a:ext uri="{9D8B030D-6E8A-4147-A177-3AD203B41FA5}">
                      <a16:colId xmlns:a16="http://schemas.microsoft.com/office/drawing/2014/main" val="3841102286"/>
                    </a:ext>
                  </a:extLst>
                </a:gridCol>
                <a:gridCol w="774840">
                  <a:extLst>
                    <a:ext uri="{9D8B030D-6E8A-4147-A177-3AD203B41FA5}">
                      <a16:colId xmlns:a16="http://schemas.microsoft.com/office/drawing/2014/main" val="504861994"/>
                    </a:ext>
                  </a:extLst>
                </a:gridCol>
              </a:tblGrid>
              <a:tr h="332096">
                <a:tc>
                  <a:txBody>
                    <a:bodyPr/>
                    <a:lstStyle/>
                    <a:p>
                      <a:endParaRPr lang="zh-TW" altLang="en-US" dirty="0"/>
                    </a:p>
                  </a:txBody>
                  <a:tcPr/>
                </a:tc>
                <a:tc>
                  <a:txBody>
                    <a:bodyPr/>
                    <a:lstStyle/>
                    <a:p>
                      <a:r>
                        <a:rPr lang="en-US" altLang="zh-TW" dirty="0"/>
                        <a:t>0.01s</a:t>
                      </a:r>
                      <a:endParaRPr lang="zh-TW" altLang="en-US" dirty="0"/>
                    </a:p>
                  </a:txBody>
                  <a:tcPr/>
                </a:tc>
                <a:tc>
                  <a:txBody>
                    <a:bodyPr/>
                    <a:lstStyle/>
                    <a:p>
                      <a:r>
                        <a:rPr lang="en-US" altLang="zh-TW" dirty="0"/>
                        <a:t>0.02s</a:t>
                      </a:r>
                      <a:endParaRPr lang="zh-TW" altLang="en-US" dirty="0"/>
                    </a:p>
                  </a:txBody>
                  <a:tcPr/>
                </a:tc>
                <a:tc>
                  <a:txBody>
                    <a:bodyPr/>
                    <a:lstStyle/>
                    <a:p>
                      <a:r>
                        <a:rPr lang="en-US" altLang="zh-TW" dirty="0"/>
                        <a:t>0.03s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0.04s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0.05s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0.06s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0.07s</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 s</a:t>
                      </a:r>
                      <a:endParaRPr lang="zh-TW" altLang="en-US" dirty="0"/>
                    </a:p>
                  </a:txBody>
                  <a:tcPr/>
                </a:tc>
                <a:extLst>
                  <a:ext uri="{0D108BD9-81ED-4DB2-BD59-A6C34878D82A}">
                    <a16:rowId xmlns:a16="http://schemas.microsoft.com/office/drawing/2014/main" val="580453494"/>
                  </a:ext>
                </a:extLst>
              </a:tr>
              <a:tr h="332096">
                <a:tc>
                  <a:txBody>
                    <a:bodyPr/>
                    <a:lstStyle/>
                    <a:p>
                      <a:r>
                        <a:rPr lang="en-US" altLang="zh-TW" dirty="0"/>
                        <a:t>x</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90954610"/>
                  </a:ext>
                </a:extLst>
              </a:tr>
              <a:tr h="332096">
                <a:tc>
                  <a:txBody>
                    <a:bodyPr/>
                    <a:lstStyle/>
                    <a:p>
                      <a:r>
                        <a:rPr lang="en-US" altLang="zh-TW" dirty="0"/>
                        <a:t>y</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31547050"/>
                  </a:ext>
                </a:extLst>
              </a:tr>
              <a:tr h="332096">
                <a:tc>
                  <a:txBody>
                    <a:bodyPr/>
                    <a:lstStyle/>
                    <a:p>
                      <a:r>
                        <a:rPr lang="en-US" altLang="zh-TW" dirty="0"/>
                        <a:t>z</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633709205"/>
                  </a:ext>
                </a:extLst>
              </a:tr>
            </a:tbl>
          </a:graphicData>
        </a:graphic>
      </p:graphicFrame>
      <p:sp>
        <p:nvSpPr>
          <p:cNvPr id="5" name="橢圓 4">
            <a:extLst>
              <a:ext uri="{FF2B5EF4-FFF2-40B4-BE49-F238E27FC236}">
                <a16:creationId xmlns:a16="http://schemas.microsoft.com/office/drawing/2014/main" id="{3B85355F-4D5D-CF39-2095-35DC2D0268F9}"/>
              </a:ext>
            </a:extLst>
          </p:cNvPr>
          <p:cNvSpPr/>
          <p:nvPr/>
        </p:nvSpPr>
        <p:spPr>
          <a:xfrm>
            <a:off x="2833378" y="4941753"/>
            <a:ext cx="1430085" cy="139181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2CB4AAF9-A280-3D9E-EB4D-273A6EAFA2E0}"/>
              </a:ext>
            </a:extLst>
          </p:cNvPr>
          <p:cNvSpPr txBox="1"/>
          <p:nvPr/>
        </p:nvSpPr>
        <p:spPr>
          <a:xfrm>
            <a:off x="1549438" y="4402939"/>
            <a:ext cx="1193039" cy="338554"/>
          </a:xfrm>
          <a:prstGeom prst="rect">
            <a:avLst/>
          </a:prstGeom>
          <a:noFill/>
        </p:spPr>
        <p:txBody>
          <a:bodyPr wrap="square" rtlCol="0">
            <a:spAutoFit/>
          </a:bodyPr>
          <a:lstStyle/>
          <a:p>
            <a:r>
              <a:rPr lang="en-US" altLang="zh-TW" sz="1600" dirty="0"/>
              <a:t>Input[1]</a:t>
            </a:r>
            <a:endParaRPr lang="zh-TW" altLang="en-US" sz="1600" dirty="0"/>
          </a:p>
        </p:txBody>
      </p:sp>
      <p:sp>
        <p:nvSpPr>
          <p:cNvPr id="21" name="文字方塊 20">
            <a:extLst>
              <a:ext uri="{FF2B5EF4-FFF2-40B4-BE49-F238E27FC236}">
                <a16:creationId xmlns:a16="http://schemas.microsoft.com/office/drawing/2014/main" id="{C352D2E6-ED1B-2361-6803-F017DAC67E95}"/>
              </a:ext>
            </a:extLst>
          </p:cNvPr>
          <p:cNvSpPr txBox="1"/>
          <p:nvPr/>
        </p:nvSpPr>
        <p:spPr>
          <a:xfrm>
            <a:off x="1240153" y="4820909"/>
            <a:ext cx="1193039" cy="338554"/>
          </a:xfrm>
          <a:prstGeom prst="rect">
            <a:avLst/>
          </a:prstGeom>
          <a:noFill/>
        </p:spPr>
        <p:txBody>
          <a:bodyPr wrap="square">
            <a:spAutoFit/>
          </a:bodyPr>
          <a:lstStyle/>
          <a:p>
            <a:r>
              <a:rPr lang="en-US" altLang="zh-TW" sz="1600" dirty="0"/>
              <a:t>Input[2]</a:t>
            </a:r>
            <a:endParaRPr lang="zh-TW" altLang="en-US" sz="1600" dirty="0"/>
          </a:p>
        </p:txBody>
      </p:sp>
      <p:sp>
        <p:nvSpPr>
          <p:cNvPr id="22" name="文字方塊 21">
            <a:extLst>
              <a:ext uri="{FF2B5EF4-FFF2-40B4-BE49-F238E27FC236}">
                <a16:creationId xmlns:a16="http://schemas.microsoft.com/office/drawing/2014/main" id="{0DCE3F00-1279-0418-5218-AA612C90BFED}"/>
              </a:ext>
            </a:extLst>
          </p:cNvPr>
          <p:cNvSpPr txBox="1"/>
          <p:nvPr/>
        </p:nvSpPr>
        <p:spPr>
          <a:xfrm>
            <a:off x="1211833" y="5782688"/>
            <a:ext cx="1193039" cy="338554"/>
          </a:xfrm>
          <a:prstGeom prst="rect">
            <a:avLst/>
          </a:prstGeom>
          <a:noFill/>
        </p:spPr>
        <p:txBody>
          <a:bodyPr wrap="square">
            <a:spAutoFit/>
          </a:bodyPr>
          <a:lstStyle/>
          <a:p>
            <a:r>
              <a:rPr lang="en-US" altLang="zh-TW" sz="1600" dirty="0"/>
              <a:t>Input[149]</a:t>
            </a:r>
            <a:endParaRPr lang="zh-TW" altLang="en-US" sz="1600" dirty="0"/>
          </a:p>
        </p:txBody>
      </p:sp>
      <p:sp>
        <p:nvSpPr>
          <p:cNvPr id="23" name="文字方塊 22">
            <a:extLst>
              <a:ext uri="{FF2B5EF4-FFF2-40B4-BE49-F238E27FC236}">
                <a16:creationId xmlns:a16="http://schemas.microsoft.com/office/drawing/2014/main" id="{B9204008-26BF-0725-1BEA-0D34EE2C9CCD}"/>
              </a:ext>
            </a:extLst>
          </p:cNvPr>
          <p:cNvSpPr txBox="1"/>
          <p:nvPr/>
        </p:nvSpPr>
        <p:spPr>
          <a:xfrm>
            <a:off x="1471296" y="6321480"/>
            <a:ext cx="1193039" cy="338554"/>
          </a:xfrm>
          <a:prstGeom prst="rect">
            <a:avLst/>
          </a:prstGeom>
          <a:noFill/>
        </p:spPr>
        <p:txBody>
          <a:bodyPr wrap="square">
            <a:spAutoFit/>
          </a:bodyPr>
          <a:lstStyle/>
          <a:p>
            <a:r>
              <a:rPr lang="en-US" altLang="zh-TW" sz="1600" dirty="0"/>
              <a:t>Input[150]</a:t>
            </a:r>
            <a:endParaRPr lang="zh-TW" altLang="en-US" sz="1600" dirty="0"/>
          </a:p>
        </p:txBody>
      </p:sp>
      <p:sp>
        <p:nvSpPr>
          <p:cNvPr id="27" name="文字方塊 26">
            <a:extLst>
              <a:ext uri="{FF2B5EF4-FFF2-40B4-BE49-F238E27FC236}">
                <a16:creationId xmlns:a16="http://schemas.microsoft.com/office/drawing/2014/main" id="{CD032C38-D10A-64F1-22F0-E5281A828A01}"/>
              </a:ext>
            </a:extLst>
          </p:cNvPr>
          <p:cNvSpPr txBox="1"/>
          <p:nvPr/>
        </p:nvSpPr>
        <p:spPr>
          <a:xfrm>
            <a:off x="3740722" y="524430"/>
            <a:ext cx="7466774" cy="400110"/>
          </a:xfrm>
          <a:prstGeom prst="rect">
            <a:avLst/>
          </a:prstGeom>
          <a:noFill/>
        </p:spPr>
        <p:txBody>
          <a:bodyPr wrap="square">
            <a:spAutoFit/>
          </a:bodyPr>
          <a:lstStyle/>
          <a:p>
            <a:r>
              <a:rPr lang="zh-TW" altLang="en-US" sz="2000" dirty="0">
                <a:latin typeface="標楷體" panose="03000509000000000000" pitchFamily="65" charset="-120"/>
                <a:ea typeface="標楷體" panose="03000509000000000000" pitchFamily="65" charset="-120"/>
              </a:rPr>
              <a:t>因每次取的資料長度不同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因每次完成動作的時間不完全相同</a:t>
            </a:r>
            <a:r>
              <a:rPr lang="en-US" altLang="zh-TW" sz="2000" dirty="0">
                <a:latin typeface="標楷體" panose="03000509000000000000" pitchFamily="65" charset="-120"/>
                <a:ea typeface="標楷體" panose="03000509000000000000" pitchFamily="65" charset="-120"/>
              </a:rPr>
              <a:t>)</a:t>
            </a:r>
          </a:p>
        </p:txBody>
      </p:sp>
      <p:sp>
        <p:nvSpPr>
          <p:cNvPr id="28" name="文字方塊 27">
            <a:extLst>
              <a:ext uri="{FF2B5EF4-FFF2-40B4-BE49-F238E27FC236}">
                <a16:creationId xmlns:a16="http://schemas.microsoft.com/office/drawing/2014/main" id="{79F6D2CB-C3B9-927C-FDF5-29655B0CA63D}"/>
              </a:ext>
            </a:extLst>
          </p:cNvPr>
          <p:cNvSpPr txBox="1"/>
          <p:nvPr/>
        </p:nvSpPr>
        <p:spPr>
          <a:xfrm>
            <a:off x="3950209" y="2775490"/>
            <a:ext cx="668144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利用</a:t>
            </a:r>
            <a:r>
              <a:rPr lang="zh-TW" altLang="en-US" sz="2000" b="1" dirty="0">
                <a:latin typeface="標楷體" panose="03000509000000000000" pitchFamily="65" charset="-120"/>
                <a:ea typeface="標楷體" panose="03000509000000000000" pitchFamily="65" charset="-120"/>
              </a:rPr>
              <a:t>線性插值法   </a:t>
            </a:r>
            <a:r>
              <a:rPr lang="zh-TW" altLang="en-US" sz="2000" dirty="0">
                <a:latin typeface="標楷體" panose="03000509000000000000" pitchFamily="65" charset="-120"/>
                <a:ea typeface="標楷體" panose="03000509000000000000" pitchFamily="65" charset="-120"/>
              </a:rPr>
              <a:t>把任意長度陣列轉成固定長度的陣列</a:t>
            </a:r>
          </a:p>
        </p:txBody>
      </p:sp>
      <p:sp>
        <p:nvSpPr>
          <p:cNvPr id="30" name="文字方塊 29">
            <a:extLst>
              <a:ext uri="{FF2B5EF4-FFF2-40B4-BE49-F238E27FC236}">
                <a16:creationId xmlns:a16="http://schemas.microsoft.com/office/drawing/2014/main" id="{05705333-D1C2-F6CA-516E-589D9B3D01AB}"/>
              </a:ext>
            </a:extLst>
          </p:cNvPr>
          <p:cNvSpPr txBox="1"/>
          <p:nvPr/>
        </p:nvSpPr>
        <p:spPr>
          <a:xfrm>
            <a:off x="292608" y="3748998"/>
            <a:ext cx="6096000" cy="400110"/>
          </a:xfrm>
          <a:prstGeom prst="rect">
            <a:avLst/>
          </a:prstGeom>
          <a:noFill/>
        </p:spPr>
        <p:txBody>
          <a:bodyPr wrap="square">
            <a:spAutoFit/>
          </a:bodyPr>
          <a:lstStyle/>
          <a:p>
            <a:r>
              <a:rPr lang="zh-TW" altLang="en-US" sz="2000" dirty="0">
                <a:latin typeface="標楷體" panose="03000509000000000000" pitchFamily="65" charset="-120"/>
                <a:ea typeface="標楷體" panose="03000509000000000000" pitchFamily="65" charset="-120"/>
              </a:rPr>
              <a:t>每個</a:t>
            </a:r>
            <a:r>
              <a:rPr lang="en-US" altLang="zh-TW" sz="2000" dirty="0">
                <a:latin typeface="標楷體" panose="03000509000000000000" pitchFamily="65" charset="-120"/>
                <a:ea typeface="標楷體" panose="03000509000000000000" pitchFamily="65" charset="-120"/>
              </a:rPr>
              <a:t>sample</a:t>
            </a:r>
            <a:r>
              <a:rPr lang="zh-TW" altLang="en-US" sz="2000" dirty="0">
                <a:latin typeface="標楷體" panose="03000509000000000000" pitchFamily="65" charset="-120"/>
                <a:ea typeface="標楷體" panose="03000509000000000000" pitchFamily="65" charset="-120"/>
              </a:rPr>
              <a:t>固定長度共</a:t>
            </a:r>
            <a:r>
              <a:rPr lang="en-US" altLang="zh-TW" sz="2000" dirty="0">
                <a:latin typeface="標楷體" panose="03000509000000000000" pitchFamily="65" charset="-120"/>
                <a:ea typeface="標楷體" panose="03000509000000000000" pitchFamily="65" charset="-120"/>
              </a:rPr>
              <a:t>50*3=150</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feature</a:t>
            </a:r>
            <a:endParaRPr lang="zh-TW" altLang="en-US" sz="2000" dirty="0">
              <a:latin typeface="標楷體" panose="03000509000000000000" pitchFamily="65" charset="-120"/>
              <a:ea typeface="標楷體" panose="03000509000000000000" pitchFamily="65" charset="-120"/>
            </a:endParaRPr>
          </a:p>
        </p:txBody>
      </p:sp>
      <p:graphicFrame>
        <p:nvGraphicFramePr>
          <p:cNvPr id="31" name="表格 30">
            <a:extLst>
              <a:ext uri="{FF2B5EF4-FFF2-40B4-BE49-F238E27FC236}">
                <a16:creationId xmlns:a16="http://schemas.microsoft.com/office/drawing/2014/main" id="{4B4DB97F-E835-B8F3-6D90-B73C4A4347A2}"/>
              </a:ext>
            </a:extLst>
          </p:cNvPr>
          <p:cNvGraphicFramePr>
            <a:graphicFrameLocks noGrp="1"/>
          </p:cNvGraphicFramePr>
          <p:nvPr>
            <p:extLst>
              <p:ext uri="{D42A27DB-BD31-4B8C-83A1-F6EECF244321}">
                <p14:modId xmlns:p14="http://schemas.microsoft.com/office/powerpoint/2010/main" val="3322244848"/>
              </p:ext>
            </p:extLst>
          </p:nvPr>
        </p:nvGraphicFramePr>
        <p:xfrm>
          <a:off x="6096000" y="3444507"/>
          <a:ext cx="5629655" cy="1463040"/>
        </p:xfrm>
        <a:graphic>
          <a:graphicData uri="http://schemas.openxmlformats.org/drawingml/2006/table">
            <a:tbl>
              <a:tblPr firstRow="1" bandRow="1">
                <a:tableStyleId>{8A107856-5554-42FB-B03E-39F5DBC370BA}</a:tableStyleId>
              </a:tblPr>
              <a:tblGrid>
                <a:gridCol w="393898">
                  <a:extLst>
                    <a:ext uri="{9D8B030D-6E8A-4147-A177-3AD203B41FA5}">
                      <a16:colId xmlns:a16="http://schemas.microsoft.com/office/drawing/2014/main" val="3038406640"/>
                    </a:ext>
                  </a:extLst>
                </a:gridCol>
                <a:gridCol w="938784">
                  <a:extLst>
                    <a:ext uri="{9D8B030D-6E8A-4147-A177-3AD203B41FA5}">
                      <a16:colId xmlns:a16="http://schemas.microsoft.com/office/drawing/2014/main" val="2940294203"/>
                    </a:ext>
                  </a:extLst>
                </a:gridCol>
                <a:gridCol w="926592">
                  <a:extLst>
                    <a:ext uri="{9D8B030D-6E8A-4147-A177-3AD203B41FA5}">
                      <a16:colId xmlns:a16="http://schemas.microsoft.com/office/drawing/2014/main" val="3108898870"/>
                    </a:ext>
                  </a:extLst>
                </a:gridCol>
                <a:gridCol w="902208">
                  <a:extLst>
                    <a:ext uri="{9D8B030D-6E8A-4147-A177-3AD203B41FA5}">
                      <a16:colId xmlns:a16="http://schemas.microsoft.com/office/drawing/2014/main" val="1243409615"/>
                    </a:ext>
                  </a:extLst>
                </a:gridCol>
                <a:gridCol w="890016">
                  <a:extLst>
                    <a:ext uri="{9D8B030D-6E8A-4147-A177-3AD203B41FA5}">
                      <a16:colId xmlns:a16="http://schemas.microsoft.com/office/drawing/2014/main" val="1443285474"/>
                    </a:ext>
                  </a:extLst>
                </a:gridCol>
                <a:gridCol w="560832">
                  <a:extLst>
                    <a:ext uri="{9D8B030D-6E8A-4147-A177-3AD203B41FA5}">
                      <a16:colId xmlns:a16="http://schemas.microsoft.com/office/drawing/2014/main" val="2755545296"/>
                    </a:ext>
                  </a:extLst>
                </a:gridCol>
                <a:gridCol w="1017325">
                  <a:extLst>
                    <a:ext uri="{9D8B030D-6E8A-4147-A177-3AD203B41FA5}">
                      <a16:colId xmlns:a16="http://schemas.microsoft.com/office/drawing/2014/main" val="2254293221"/>
                    </a:ext>
                  </a:extLst>
                </a:gridCol>
              </a:tblGrid>
              <a:tr h="332096">
                <a:tc>
                  <a:txBody>
                    <a:bodyPr/>
                    <a:lstStyle/>
                    <a:p>
                      <a:endParaRPr lang="zh-TW" altLang="en-US" dirty="0"/>
                    </a:p>
                  </a:txBody>
                  <a:tcPr/>
                </a:tc>
                <a:tc>
                  <a:txBody>
                    <a:bodyPr/>
                    <a:lstStyle/>
                    <a:p>
                      <a:r>
                        <a:rPr lang="en-US" altLang="zh-TW" dirty="0"/>
                        <a:t>Index 1 </a:t>
                      </a:r>
                      <a:endParaRPr lang="zh-TW" altLang="en-US" dirty="0"/>
                    </a:p>
                  </a:txBody>
                  <a:tcPr/>
                </a:tc>
                <a:tc>
                  <a:txBody>
                    <a:bodyPr/>
                    <a:lstStyle/>
                    <a:p>
                      <a:r>
                        <a:rPr lang="en-US" altLang="zh-TW" dirty="0"/>
                        <a:t>Index 2 </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Index 3 </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Index 4 </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Index 50 </a:t>
                      </a:r>
                      <a:endParaRPr lang="zh-TW" altLang="en-US" dirty="0"/>
                    </a:p>
                  </a:txBody>
                  <a:tcPr/>
                </a:tc>
                <a:extLst>
                  <a:ext uri="{0D108BD9-81ED-4DB2-BD59-A6C34878D82A}">
                    <a16:rowId xmlns:a16="http://schemas.microsoft.com/office/drawing/2014/main" val="580453494"/>
                  </a:ext>
                </a:extLst>
              </a:tr>
              <a:tr h="332096">
                <a:tc>
                  <a:txBody>
                    <a:bodyPr/>
                    <a:lstStyle/>
                    <a:p>
                      <a:r>
                        <a:rPr lang="en-US" altLang="zh-TW" dirty="0"/>
                        <a:t>x</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90954610"/>
                  </a:ext>
                </a:extLst>
              </a:tr>
              <a:tr h="332096">
                <a:tc>
                  <a:txBody>
                    <a:bodyPr/>
                    <a:lstStyle/>
                    <a:p>
                      <a:r>
                        <a:rPr lang="en-US" altLang="zh-TW" dirty="0"/>
                        <a:t>y</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31547050"/>
                  </a:ext>
                </a:extLst>
              </a:tr>
              <a:tr h="332096">
                <a:tc>
                  <a:txBody>
                    <a:bodyPr/>
                    <a:lstStyle/>
                    <a:p>
                      <a:r>
                        <a:rPr lang="en-US" altLang="zh-TW" dirty="0"/>
                        <a:t>z</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63370920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7" name="筆跡 46">
                <a:extLst>
                  <a:ext uri="{FF2B5EF4-FFF2-40B4-BE49-F238E27FC236}">
                    <a16:creationId xmlns:a16="http://schemas.microsoft.com/office/drawing/2014/main" id="{8EACA11F-C777-395E-189B-88EFCED6A465}"/>
                  </a:ext>
                </a:extLst>
              </p14:cNvPr>
              <p14:cNvContentPartPr/>
              <p14:nvPr/>
            </p14:nvContentPartPr>
            <p14:xfrm>
              <a:off x="2314217" y="5823643"/>
              <a:ext cx="452880" cy="125640"/>
            </p14:xfrm>
          </p:contentPart>
        </mc:Choice>
        <mc:Fallback xmlns="">
          <p:pic>
            <p:nvPicPr>
              <p:cNvPr id="47" name="筆跡 46">
                <a:extLst>
                  <a:ext uri="{FF2B5EF4-FFF2-40B4-BE49-F238E27FC236}">
                    <a16:creationId xmlns:a16="http://schemas.microsoft.com/office/drawing/2014/main" id="{8EACA11F-C777-395E-189B-88EFCED6A465}"/>
                  </a:ext>
                </a:extLst>
              </p:cNvPr>
              <p:cNvPicPr/>
              <p:nvPr/>
            </p:nvPicPr>
            <p:blipFill>
              <a:blip r:embed="rId4"/>
              <a:stretch>
                <a:fillRect/>
              </a:stretch>
            </p:blipFill>
            <p:spPr>
              <a:xfrm>
                <a:off x="2305577" y="5814643"/>
                <a:ext cx="470520" cy="143280"/>
              </a:xfrm>
              <a:prstGeom prst="rect">
                <a:avLst/>
              </a:prstGeom>
            </p:spPr>
          </p:pic>
        </mc:Fallback>
      </mc:AlternateContent>
      <p:grpSp>
        <p:nvGrpSpPr>
          <p:cNvPr id="52" name="群組 51">
            <a:extLst>
              <a:ext uri="{FF2B5EF4-FFF2-40B4-BE49-F238E27FC236}">
                <a16:creationId xmlns:a16="http://schemas.microsoft.com/office/drawing/2014/main" id="{BDE79015-DF1D-8A11-7CD7-3852BC2FC4EE}"/>
              </a:ext>
            </a:extLst>
          </p:cNvPr>
          <p:cNvGrpSpPr/>
          <p:nvPr/>
        </p:nvGrpSpPr>
        <p:grpSpPr>
          <a:xfrm>
            <a:off x="2141057" y="4675963"/>
            <a:ext cx="766440" cy="887040"/>
            <a:chOff x="2141057" y="4675963"/>
            <a:chExt cx="766440" cy="887040"/>
          </a:xfrm>
        </p:grpSpPr>
        <mc:AlternateContent xmlns:mc="http://schemas.openxmlformats.org/markup-compatibility/2006" xmlns:p14="http://schemas.microsoft.com/office/powerpoint/2010/main">
          <mc:Choice Requires="p14">
            <p:contentPart p14:bwMode="auto" r:id="rId5">
              <p14:nvContentPartPr>
                <p14:cNvPr id="44" name="筆跡 43">
                  <a:extLst>
                    <a:ext uri="{FF2B5EF4-FFF2-40B4-BE49-F238E27FC236}">
                      <a16:creationId xmlns:a16="http://schemas.microsoft.com/office/drawing/2014/main" id="{63A3FB86-26B8-5F54-3DAC-C9B44806DF15}"/>
                    </a:ext>
                  </a:extLst>
                </p14:cNvPr>
                <p14:cNvContentPartPr/>
                <p14:nvPr/>
              </p14:nvContentPartPr>
              <p14:xfrm>
                <a:off x="2465057" y="4675963"/>
                <a:ext cx="442440" cy="413280"/>
              </p14:xfrm>
            </p:contentPart>
          </mc:Choice>
          <mc:Fallback xmlns="">
            <p:pic>
              <p:nvPicPr>
                <p:cNvPr id="44" name="筆跡 43">
                  <a:extLst>
                    <a:ext uri="{FF2B5EF4-FFF2-40B4-BE49-F238E27FC236}">
                      <a16:creationId xmlns:a16="http://schemas.microsoft.com/office/drawing/2014/main" id="{63A3FB86-26B8-5F54-3DAC-C9B44806DF15}"/>
                    </a:ext>
                  </a:extLst>
                </p:cNvPr>
                <p:cNvPicPr/>
                <p:nvPr/>
              </p:nvPicPr>
              <p:blipFill>
                <a:blip r:embed="rId6"/>
                <a:stretch>
                  <a:fillRect/>
                </a:stretch>
              </p:blipFill>
              <p:spPr>
                <a:xfrm>
                  <a:off x="2456417" y="4667323"/>
                  <a:ext cx="46008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筆跡 44">
                  <a:extLst>
                    <a:ext uri="{FF2B5EF4-FFF2-40B4-BE49-F238E27FC236}">
                      <a16:creationId xmlns:a16="http://schemas.microsoft.com/office/drawing/2014/main" id="{9376A6CA-0BBD-55A3-F757-EF4449DD0DB9}"/>
                    </a:ext>
                  </a:extLst>
                </p14:cNvPr>
                <p14:cNvContentPartPr/>
                <p14:nvPr/>
              </p14:nvContentPartPr>
              <p14:xfrm>
                <a:off x="2141057" y="5046043"/>
                <a:ext cx="635400" cy="209160"/>
              </p14:xfrm>
            </p:contentPart>
          </mc:Choice>
          <mc:Fallback xmlns="">
            <p:pic>
              <p:nvPicPr>
                <p:cNvPr id="45" name="筆跡 44">
                  <a:extLst>
                    <a:ext uri="{FF2B5EF4-FFF2-40B4-BE49-F238E27FC236}">
                      <a16:creationId xmlns:a16="http://schemas.microsoft.com/office/drawing/2014/main" id="{9376A6CA-0BBD-55A3-F757-EF4449DD0DB9}"/>
                    </a:ext>
                  </a:extLst>
                </p:cNvPr>
                <p:cNvPicPr/>
                <p:nvPr/>
              </p:nvPicPr>
              <p:blipFill>
                <a:blip r:embed="rId8"/>
                <a:stretch>
                  <a:fillRect/>
                </a:stretch>
              </p:blipFill>
              <p:spPr>
                <a:xfrm>
                  <a:off x="2132057" y="5037403"/>
                  <a:ext cx="6530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筆跡 47">
                  <a:extLst>
                    <a:ext uri="{FF2B5EF4-FFF2-40B4-BE49-F238E27FC236}">
                      <a16:creationId xmlns:a16="http://schemas.microsoft.com/office/drawing/2014/main" id="{4C74F0F4-8405-2F70-9D39-2B441D2B6544}"/>
                    </a:ext>
                  </a:extLst>
                </p14:cNvPr>
                <p14:cNvContentPartPr/>
                <p14:nvPr/>
              </p14:nvContentPartPr>
              <p14:xfrm>
                <a:off x="2268497" y="5312443"/>
                <a:ext cx="91440" cy="58320"/>
              </p14:xfrm>
            </p:contentPart>
          </mc:Choice>
          <mc:Fallback xmlns="">
            <p:pic>
              <p:nvPicPr>
                <p:cNvPr id="48" name="筆跡 47">
                  <a:extLst>
                    <a:ext uri="{FF2B5EF4-FFF2-40B4-BE49-F238E27FC236}">
                      <a16:creationId xmlns:a16="http://schemas.microsoft.com/office/drawing/2014/main" id="{4C74F0F4-8405-2F70-9D39-2B441D2B6544}"/>
                    </a:ext>
                  </a:extLst>
                </p:cNvPr>
                <p:cNvPicPr/>
                <p:nvPr/>
              </p:nvPicPr>
              <p:blipFill>
                <a:blip r:embed="rId10"/>
                <a:stretch>
                  <a:fillRect/>
                </a:stretch>
              </p:blipFill>
              <p:spPr>
                <a:xfrm>
                  <a:off x="2259497" y="5303803"/>
                  <a:ext cx="1090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筆跡 48">
                  <a:extLst>
                    <a:ext uri="{FF2B5EF4-FFF2-40B4-BE49-F238E27FC236}">
                      <a16:creationId xmlns:a16="http://schemas.microsoft.com/office/drawing/2014/main" id="{7DD92588-450F-42B7-41F0-817AF57EE204}"/>
                    </a:ext>
                  </a:extLst>
                </p14:cNvPr>
                <p14:cNvContentPartPr/>
                <p14:nvPr/>
              </p14:nvContentPartPr>
              <p14:xfrm>
                <a:off x="2268497" y="5393443"/>
                <a:ext cx="73440" cy="54000"/>
              </p14:xfrm>
            </p:contentPart>
          </mc:Choice>
          <mc:Fallback xmlns="">
            <p:pic>
              <p:nvPicPr>
                <p:cNvPr id="49" name="筆跡 48">
                  <a:extLst>
                    <a:ext uri="{FF2B5EF4-FFF2-40B4-BE49-F238E27FC236}">
                      <a16:creationId xmlns:a16="http://schemas.microsoft.com/office/drawing/2014/main" id="{7DD92588-450F-42B7-41F0-817AF57EE204}"/>
                    </a:ext>
                  </a:extLst>
                </p:cNvPr>
                <p:cNvPicPr/>
                <p:nvPr/>
              </p:nvPicPr>
              <p:blipFill>
                <a:blip r:embed="rId12"/>
                <a:stretch>
                  <a:fillRect/>
                </a:stretch>
              </p:blipFill>
              <p:spPr>
                <a:xfrm>
                  <a:off x="2259497" y="5384443"/>
                  <a:ext cx="910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筆跡 49">
                  <a:extLst>
                    <a:ext uri="{FF2B5EF4-FFF2-40B4-BE49-F238E27FC236}">
                      <a16:creationId xmlns:a16="http://schemas.microsoft.com/office/drawing/2014/main" id="{9A26A0A4-8B39-219E-0F86-2565C8C3A228}"/>
                    </a:ext>
                  </a:extLst>
                </p14:cNvPr>
                <p14:cNvContentPartPr/>
                <p14:nvPr/>
              </p14:nvContentPartPr>
              <p14:xfrm>
                <a:off x="2302697" y="5532403"/>
                <a:ext cx="48600" cy="30600"/>
              </p14:xfrm>
            </p:contentPart>
          </mc:Choice>
          <mc:Fallback xmlns="">
            <p:pic>
              <p:nvPicPr>
                <p:cNvPr id="50" name="筆跡 49">
                  <a:extLst>
                    <a:ext uri="{FF2B5EF4-FFF2-40B4-BE49-F238E27FC236}">
                      <a16:creationId xmlns:a16="http://schemas.microsoft.com/office/drawing/2014/main" id="{9A26A0A4-8B39-219E-0F86-2565C8C3A228}"/>
                    </a:ext>
                  </a:extLst>
                </p:cNvPr>
                <p:cNvPicPr/>
                <p:nvPr/>
              </p:nvPicPr>
              <p:blipFill>
                <a:blip r:embed="rId14"/>
                <a:stretch>
                  <a:fillRect/>
                </a:stretch>
              </p:blipFill>
              <p:spPr>
                <a:xfrm>
                  <a:off x="2294057" y="5523403"/>
                  <a:ext cx="6624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51" name="筆跡 50">
                <a:extLst>
                  <a:ext uri="{FF2B5EF4-FFF2-40B4-BE49-F238E27FC236}">
                    <a16:creationId xmlns:a16="http://schemas.microsoft.com/office/drawing/2014/main" id="{4976D024-EED5-BFC9-CC84-2225034376C5}"/>
                  </a:ext>
                </a:extLst>
              </p14:cNvPr>
              <p14:cNvContentPartPr/>
              <p14:nvPr/>
            </p14:nvContentPartPr>
            <p14:xfrm>
              <a:off x="2604017" y="6198043"/>
              <a:ext cx="317160" cy="284040"/>
            </p14:xfrm>
          </p:contentPart>
        </mc:Choice>
        <mc:Fallback xmlns="">
          <p:pic>
            <p:nvPicPr>
              <p:cNvPr id="51" name="筆跡 50">
                <a:extLst>
                  <a:ext uri="{FF2B5EF4-FFF2-40B4-BE49-F238E27FC236}">
                    <a16:creationId xmlns:a16="http://schemas.microsoft.com/office/drawing/2014/main" id="{4976D024-EED5-BFC9-CC84-2225034376C5}"/>
                  </a:ext>
                </a:extLst>
              </p:cNvPr>
              <p:cNvPicPr/>
              <p:nvPr/>
            </p:nvPicPr>
            <p:blipFill>
              <a:blip r:embed="rId16"/>
              <a:stretch>
                <a:fillRect/>
              </a:stretch>
            </p:blipFill>
            <p:spPr>
              <a:xfrm>
                <a:off x="2595377" y="6189403"/>
                <a:ext cx="334800" cy="301680"/>
              </a:xfrm>
              <a:prstGeom prst="rect">
                <a:avLst/>
              </a:prstGeom>
            </p:spPr>
          </p:pic>
        </mc:Fallback>
      </mc:AlternateContent>
      <p:sp>
        <p:nvSpPr>
          <p:cNvPr id="56" name="箭號: 彎曲 55">
            <a:extLst>
              <a:ext uri="{FF2B5EF4-FFF2-40B4-BE49-F238E27FC236}">
                <a16:creationId xmlns:a16="http://schemas.microsoft.com/office/drawing/2014/main" id="{82BD6419-48F8-DD49-9BFB-49D7442F4DBB}"/>
              </a:ext>
            </a:extLst>
          </p:cNvPr>
          <p:cNvSpPr/>
          <p:nvPr/>
        </p:nvSpPr>
        <p:spPr>
          <a:xfrm rot="5400000">
            <a:off x="9655967" y="1659906"/>
            <a:ext cx="1794332" cy="1601333"/>
          </a:xfrm>
          <a:prstGeom prst="ben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solidFill>
                <a:schemeClr val="tx1"/>
              </a:solidFill>
            </a:endParaRPr>
          </a:p>
        </p:txBody>
      </p:sp>
      <p:cxnSp>
        <p:nvCxnSpPr>
          <p:cNvPr id="58" name="直線單箭頭接點 57">
            <a:extLst>
              <a:ext uri="{FF2B5EF4-FFF2-40B4-BE49-F238E27FC236}">
                <a16:creationId xmlns:a16="http://schemas.microsoft.com/office/drawing/2014/main" id="{CE0BDB97-A294-667A-BD04-62EC90AB7010}"/>
              </a:ext>
            </a:extLst>
          </p:cNvPr>
          <p:cNvCxnSpPr/>
          <p:nvPr/>
        </p:nvCxnSpPr>
        <p:spPr>
          <a:xfrm>
            <a:off x="4409955" y="5563003"/>
            <a:ext cx="6713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文字方塊 58">
            <a:extLst>
              <a:ext uri="{FF2B5EF4-FFF2-40B4-BE49-F238E27FC236}">
                <a16:creationId xmlns:a16="http://schemas.microsoft.com/office/drawing/2014/main" id="{EF33F158-9D7F-1242-76C9-D8A5674BE284}"/>
              </a:ext>
            </a:extLst>
          </p:cNvPr>
          <p:cNvSpPr txBox="1"/>
          <p:nvPr/>
        </p:nvSpPr>
        <p:spPr>
          <a:xfrm>
            <a:off x="5135303" y="5344315"/>
            <a:ext cx="914400" cy="376175"/>
          </a:xfrm>
          <a:prstGeom prst="rect">
            <a:avLst/>
          </a:prstGeom>
          <a:noFill/>
        </p:spPr>
        <p:txBody>
          <a:bodyPr wrap="square" rtlCol="0">
            <a:spAutoFit/>
          </a:bodyPr>
          <a:lstStyle/>
          <a:p>
            <a:r>
              <a:rPr lang="en-US" altLang="zh-TW" dirty="0"/>
              <a:t>output</a:t>
            </a:r>
            <a:endParaRPr lang="zh-TW" altLang="en-US" dirty="0"/>
          </a:p>
        </p:txBody>
      </p:sp>
      <mc:AlternateContent xmlns:mc="http://schemas.openxmlformats.org/markup-compatibility/2006" xmlns:p14="http://schemas.microsoft.com/office/powerpoint/2010/main">
        <mc:Choice Requires="p14">
          <p:contentPart p14:bwMode="auto" r:id="rId17">
            <p14:nvContentPartPr>
              <p14:cNvPr id="61" name="筆跡 60">
                <a:extLst>
                  <a:ext uri="{FF2B5EF4-FFF2-40B4-BE49-F238E27FC236}">
                    <a16:creationId xmlns:a16="http://schemas.microsoft.com/office/drawing/2014/main" id="{84CBE115-1D12-597C-412B-A8080B10BF53}"/>
                  </a:ext>
                </a:extLst>
              </p14:cNvPr>
              <p14:cNvContentPartPr/>
              <p14:nvPr/>
            </p14:nvContentPartPr>
            <p14:xfrm>
              <a:off x="8215008" y="995742"/>
              <a:ext cx="1063766" cy="608803"/>
            </p14:xfrm>
          </p:contentPart>
        </mc:Choice>
        <mc:Fallback xmlns="">
          <p:pic>
            <p:nvPicPr>
              <p:cNvPr id="61" name="筆跡 60">
                <a:extLst>
                  <a:ext uri="{FF2B5EF4-FFF2-40B4-BE49-F238E27FC236}">
                    <a16:creationId xmlns:a16="http://schemas.microsoft.com/office/drawing/2014/main" id="{84CBE115-1D12-597C-412B-A8080B10BF53}"/>
                  </a:ext>
                </a:extLst>
              </p:cNvPr>
              <p:cNvPicPr/>
              <p:nvPr/>
            </p:nvPicPr>
            <p:blipFill>
              <a:blip r:embed="rId18"/>
              <a:stretch>
                <a:fillRect/>
              </a:stretch>
            </p:blipFill>
            <p:spPr>
              <a:xfrm>
                <a:off x="8206368" y="986741"/>
                <a:ext cx="1081405" cy="626444"/>
              </a:xfrm>
              <a:prstGeom prst="rect">
                <a:avLst/>
              </a:prstGeom>
            </p:spPr>
          </p:pic>
        </mc:Fallback>
      </mc:AlternateContent>
    </p:spTree>
    <p:extLst>
      <p:ext uri="{BB962C8B-B14F-4D97-AF65-F5344CB8AC3E}">
        <p14:creationId xmlns:p14="http://schemas.microsoft.com/office/powerpoint/2010/main" val="414406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1D991E-3106-3809-990A-3105D5A88175}"/>
              </a:ext>
            </a:extLst>
          </p:cNvPr>
          <p:cNvSpPr>
            <a:spLocks noGrp="1"/>
          </p:cNvSpPr>
          <p:nvPr>
            <p:ph type="title"/>
          </p:nvPr>
        </p:nvSpPr>
        <p:spPr>
          <a:xfrm>
            <a:off x="838200" y="365125"/>
            <a:ext cx="10515600" cy="722895"/>
          </a:xfrm>
        </p:spPr>
        <p:txBody>
          <a:bodyPr/>
          <a:lstStyle/>
          <a:p>
            <a:r>
              <a:rPr lang="zh-TW" altLang="en-US" dirty="0"/>
              <a:t>訓練的程式</a:t>
            </a:r>
          </a:p>
        </p:txBody>
      </p:sp>
      <p:pic>
        <p:nvPicPr>
          <p:cNvPr id="5" name="內容版面配置區 4">
            <a:extLst>
              <a:ext uri="{FF2B5EF4-FFF2-40B4-BE49-F238E27FC236}">
                <a16:creationId xmlns:a16="http://schemas.microsoft.com/office/drawing/2014/main" id="{327B8BEF-E61E-B192-6441-5DBFD7C10EDF}"/>
              </a:ext>
            </a:extLst>
          </p:cNvPr>
          <p:cNvPicPr>
            <a:picLocks noGrp="1" noChangeAspect="1"/>
          </p:cNvPicPr>
          <p:nvPr>
            <p:ph idx="1"/>
          </p:nvPr>
        </p:nvPicPr>
        <p:blipFill>
          <a:blip r:embed="rId3"/>
          <a:stretch>
            <a:fillRect/>
          </a:stretch>
        </p:blipFill>
        <p:spPr>
          <a:xfrm>
            <a:off x="363638" y="1362511"/>
            <a:ext cx="4480026" cy="1299666"/>
          </a:xfrm>
        </p:spPr>
      </p:pic>
      <p:pic>
        <p:nvPicPr>
          <p:cNvPr id="8" name="圖片 7">
            <a:extLst>
              <a:ext uri="{FF2B5EF4-FFF2-40B4-BE49-F238E27FC236}">
                <a16:creationId xmlns:a16="http://schemas.microsoft.com/office/drawing/2014/main" id="{72E186B6-2578-A81D-CE90-1BA4B4F62DBB}"/>
              </a:ext>
            </a:extLst>
          </p:cNvPr>
          <p:cNvPicPr>
            <a:picLocks noChangeAspect="1"/>
          </p:cNvPicPr>
          <p:nvPr/>
        </p:nvPicPr>
        <p:blipFill>
          <a:blip r:embed="rId4"/>
          <a:stretch>
            <a:fillRect/>
          </a:stretch>
        </p:blipFill>
        <p:spPr>
          <a:xfrm>
            <a:off x="5322986" y="1276472"/>
            <a:ext cx="2154784" cy="722895"/>
          </a:xfrm>
          <a:prstGeom prst="rect">
            <a:avLst/>
          </a:prstGeom>
        </p:spPr>
      </p:pic>
      <p:pic>
        <p:nvPicPr>
          <p:cNvPr id="9" name="圖片 8">
            <a:extLst>
              <a:ext uri="{FF2B5EF4-FFF2-40B4-BE49-F238E27FC236}">
                <a16:creationId xmlns:a16="http://schemas.microsoft.com/office/drawing/2014/main" id="{D8D0642B-BA57-223F-A229-B4062F562512}"/>
              </a:ext>
            </a:extLst>
          </p:cNvPr>
          <p:cNvPicPr>
            <a:picLocks noChangeAspect="1"/>
          </p:cNvPicPr>
          <p:nvPr/>
        </p:nvPicPr>
        <p:blipFill>
          <a:blip r:embed="rId5"/>
          <a:stretch>
            <a:fillRect/>
          </a:stretch>
        </p:blipFill>
        <p:spPr>
          <a:xfrm>
            <a:off x="7702449" y="365125"/>
            <a:ext cx="2529571" cy="2447264"/>
          </a:xfrm>
          <a:prstGeom prst="rect">
            <a:avLst/>
          </a:prstGeom>
        </p:spPr>
      </p:pic>
      <p:pic>
        <p:nvPicPr>
          <p:cNvPr id="13" name="圖片 12">
            <a:extLst>
              <a:ext uri="{FF2B5EF4-FFF2-40B4-BE49-F238E27FC236}">
                <a16:creationId xmlns:a16="http://schemas.microsoft.com/office/drawing/2014/main" id="{FF7959D1-14F5-2C22-69EB-407B6E0269FE}"/>
              </a:ext>
            </a:extLst>
          </p:cNvPr>
          <p:cNvPicPr>
            <a:picLocks noChangeAspect="1"/>
          </p:cNvPicPr>
          <p:nvPr/>
        </p:nvPicPr>
        <p:blipFill>
          <a:blip r:embed="rId6"/>
          <a:stretch>
            <a:fillRect/>
          </a:stretch>
        </p:blipFill>
        <p:spPr>
          <a:xfrm>
            <a:off x="363638" y="3670657"/>
            <a:ext cx="6828482" cy="2903762"/>
          </a:xfrm>
          <a:prstGeom prst="rect">
            <a:avLst/>
          </a:prstGeom>
        </p:spPr>
      </p:pic>
      <p:sp>
        <p:nvSpPr>
          <p:cNvPr id="14" name="文字方塊 13">
            <a:extLst>
              <a:ext uri="{FF2B5EF4-FFF2-40B4-BE49-F238E27FC236}">
                <a16:creationId xmlns:a16="http://schemas.microsoft.com/office/drawing/2014/main" id="{C7AF2A9B-C448-0658-7FAB-B78720215D7F}"/>
              </a:ext>
            </a:extLst>
          </p:cNvPr>
          <p:cNvSpPr txBox="1"/>
          <p:nvPr/>
        </p:nvSpPr>
        <p:spPr>
          <a:xfrm>
            <a:off x="636606" y="3187343"/>
            <a:ext cx="8141634" cy="400110"/>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Neuron </a:t>
            </a:r>
            <a:r>
              <a:rPr lang="zh-TW" altLang="en-US" sz="2000" dirty="0">
                <a:latin typeface="標楷體" panose="03000509000000000000" pitchFamily="65" charset="-120"/>
                <a:ea typeface="標楷體" panose="03000509000000000000" pitchFamily="65" charset="-120"/>
              </a:rPr>
              <a:t>是計算</a:t>
            </a:r>
            <a:r>
              <a:rPr lang="en-US" altLang="zh-TW" sz="2000" dirty="0">
                <a:latin typeface="標楷體" panose="03000509000000000000" pitchFamily="65" charset="-120"/>
                <a:ea typeface="標楷體" panose="03000509000000000000" pitchFamily="65" charset="-120"/>
              </a:rPr>
              <a:t>output  </a:t>
            </a:r>
            <a:r>
              <a:rPr lang="zh-TW" altLang="en-US" sz="2000" dirty="0">
                <a:latin typeface="標楷體" panose="03000509000000000000" pitchFamily="65" charset="-120"/>
                <a:ea typeface="標楷體" panose="03000509000000000000" pitchFamily="65" charset="-120"/>
              </a:rPr>
              <a:t>會把每個參數乘上</a:t>
            </a: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並放進</a:t>
            </a:r>
            <a:r>
              <a:rPr lang="en-US" altLang="zh-TW" sz="2000" dirty="0">
                <a:latin typeface="標楷體" panose="03000509000000000000" pitchFamily="65" charset="-120"/>
                <a:ea typeface="標楷體" panose="03000509000000000000" pitchFamily="65" charset="-120"/>
              </a:rPr>
              <a:t>sigmoid</a:t>
            </a:r>
            <a:r>
              <a:rPr lang="zh-TW" altLang="en-US" sz="2000" dirty="0">
                <a:latin typeface="標楷體" panose="03000509000000000000" pitchFamily="65" charset="-120"/>
                <a:ea typeface="標楷體" panose="03000509000000000000" pitchFamily="65" charset="-120"/>
              </a:rPr>
              <a:t>函數</a:t>
            </a:r>
          </a:p>
        </p:txBody>
      </p:sp>
      <p:pic>
        <p:nvPicPr>
          <p:cNvPr id="3" name="Picture 2">
            <a:extLst>
              <a:ext uri="{FF2B5EF4-FFF2-40B4-BE49-F238E27FC236}">
                <a16:creationId xmlns:a16="http://schemas.microsoft.com/office/drawing/2014/main" id="{C3F831BD-D2FF-6EE9-ED18-5C6A13C07F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5122" y="4049178"/>
            <a:ext cx="5397813" cy="270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4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86B2B81-B7F8-EBA2-673C-B0EB789968D6}"/>
              </a:ext>
            </a:extLst>
          </p:cNvPr>
          <p:cNvPicPr>
            <a:picLocks noChangeAspect="1"/>
          </p:cNvPicPr>
          <p:nvPr/>
        </p:nvPicPr>
        <p:blipFill>
          <a:blip r:embed="rId3"/>
          <a:stretch>
            <a:fillRect/>
          </a:stretch>
        </p:blipFill>
        <p:spPr>
          <a:xfrm>
            <a:off x="87562" y="320073"/>
            <a:ext cx="8304084" cy="2212990"/>
          </a:xfrm>
          <a:prstGeom prst="rect">
            <a:avLst/>
          </a:prstGeom>
        </p:spPr>
      </p:pic>
      <p:pic>
        <p:nvPicPr>
          <p:cNvPr id="7" name="圖片 6">
            <a:extLst>
              <a:ext uri="{FF2B5EF4-FFF2-40B4-BE49-F238E27FC236}">
                <a16:creationId xmlns:a16="http://schemas.microsoft.com/office/drawing/2014/main" id="{2C665B10-4BB6-B92D-32F6-BD802DAA283F}"/>
              </a:ext>
            </a:extLst>
          </p:cNvPr>
          <p:cNvPicPr>
            <a:picLocks noChangeAspect="1"/>
          </p:cNvPicPr>
          <p:nvPr/>
        </p:nvPicPr>
        <p:blipFill>
          <a:blip r:embed="rId4"/>
          <a:stretch>
            <a:fillRect/>
          </a:stretch>
        </p:blipFill>
        <p:spPr>
          <a:xfrm>
            <a:off x="4980383" y="2655005"/>
            <a:ext cx="6822525" cy="4072359"/>
          </a:xfrm>
          <a:prstGeom prst="rect">
            <a:avLst/>
          </a:prstGeom>
        </p:spPr>
      </p:pic>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4260EE9E-06F8-83B1-0C85-533C8BD5B51F}"/>
                  </a:ext>
                </a:extLst>
              </p:cNvPr>
              <p:cNvSpPr txBox="1"/>
              <p:nvPr/>
            </p:nvSpPr>
            <p:spPr>
              <a:xfrm>
                <a:off x="345936" y="4155396"/>
                <a:ext cx="4204262" cy="2807692"/>
              </a:xfrm>
              <a:prstGeom prst="rect">
                <a:avLst/>
              </a:prstGeom>
              <a:noFill/>
            </p:spPr>
            <p:txBody>
              <a:bodyPr wrap="square">
                <a:spAutoFit/>
              </a:bodyPr>
              <a:lstStyle/>
              <a:p>
                <a:r>
                  <a:rPr lang="zh-TW" altLang="en-US" dirty="0"/>
                  <a:t>計算</a:t>
                </a:r>
                <a:r>
                  <a:rPr lang="en-US" altLang="zh-TW" dirty="0"/>
                  <a:t>loss</a:t>
                </a:r>
                <a:r>
                  <a:rPr lang="zh-TW" altLang="en-US" dirty="0"/>
                  <a:t>對</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𝑖</m:t>
                        </m:r>
                      </m:sub>
                    </m:sSub>
                  </m:oMath>
                </a14:m>
                <a:r>
                  <a:rPr lang="zh-TW" altLang="en-US" dirty="0"/>
                  <a:t>的梯度  </a:t>
                </a:r>
                <a14:m>
                  <m:oMath xmlns:m="http://schemas.openxmlformats.org/officeDocument/2006/math">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 </m:t>
                        </m:r>
                        <m:r>
                          <a:rPr lang="en-US" altLang="zh-TW" b="0" i="1" smtClean="0">
                            <a:latin typeface="Cambria Math" panose="02040503050406030204" pitchFamily="18" charset="0"/>
                          </a:rPr>
                          <m:t>𝐿𝑜𝑠𝑠</m:t>
                        </m:r>
                        <m:r>
                          <a:rPr lang="en-US" altLang="zh-TW" b="0" i="1" smtClean="0">
                            <a:latin typeface="Cambria Math" panose="02040503050406030204" pitchFamily="18" charset="0"/>
                          </a:rPr>
                          <m:t>(</m:t>
                        </m:r>
                        <m:r>
                          <a:rPr lang="en-US" altLang="zh-TW" b="0" i="1" smtClean="0">
                            <a:latin typeface="Cambria Math" panose="02040503050406030204" pitchFamily="18" charset="0"/>
                          </a:rPr>
                          <m:t>𝑤</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m:t>
                        </m:r>
                        <m:r>
                          <a:rPr lang="zh-TW" altLang="en-US" i="1">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den>
                    </m:f>
                  </m:oMath>
                </a14:m>
                <a:r>
                  <a:rPr lang="zh-TW" altLang="en-US" dirty="0"/>
                  <a:t>  </a:t>
                </a:r>
                <a:r>
                  <a:rPr lang="en-US" altLang="zh-TW" dirty="0"/>
                  <a:t>:</a:t>
                </a:r>
              </a:p>
              <a:p>
                <a:endParaRPr lang="en-US" altLang="zh-TW" dirty="0"/>
              </a:p>
              <a:p>
                <a:r>
                  <a:rPr lang="zh-TW" altLang="en-US" dirty="0"/>
                  <a:t>經過</a:t>
                </a:r>
                <a:r>
                  <a:rPr lang="en-US" altLang="zh-TW" dirty="0"/>
                  <a:t>chain rule </a:t>
                </a:r>
                <a:r>
                  <a:rPr lang="zh-TW" altLang="en-US" dirty="0"/>
                  <a:t>一系列推導可以簡化成</a:t>
                </a:r>
                <a:endParaRPr lang="en-US" altLang="zh-TW" dirty="0"/>
              </a:p>
              <a:p>
                <a:endParaRPr lang="en-US" altLang="zh-TW" dirty="0"/>
              </a:p>
              <a:p>
                <a14:m>
                  <m:oMath xmlns:m="http://schemas.openxmlformats.org/officeDocument/2006/math">
                    <m:f>
                      <m:fPr>
                        <m:ctrlPr>
                          <a:rPr lang="en-US" altLang="zh-TW" sz="1800" b="0" i="1" smtClean="0">
                            <a:latin typeface="Cambria Math" panose="02040503050406030204" pitchFamily="18" charset="0"/>
                          </a:rPr>
                        </m:ctrlPr>
                      </m:fPr>
                      <m:num>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 </m:t>
                        </m:r>
                        <m:r>
                          <a:rPr lang="en-US" altLang="zh-TW" sz="1800" b="0" i="1" smtClean="0">
                            <a:latin typeface="Cambria Math" panose="02040503050406030204" pitchFamily="18" charset="0"/>
                          </a:rPr>
                          <m:t>𝐿𝑜𝑠𝑠</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𝑤</m:t>
                        </m:r>
                        <m:r>
                          <a:rPr lang="en-US" altLang="zh-TW" sz="1800" b="0" i="1" smtClean="0">
                            <a:latin typeface="Cambria Math" panose="02040503050406030204" pitchFamily="18" charset="0"/>
                          </a:rPr>
                          <m:t>)</m:t>
                        </m:r>
                      </m:num>
                      <m:den>
                        <m:r>
                          <a:rPr lang="en-US" altLang="zh-TW" sz="1800" b="0" i="1" smtClean="0">
                            <a:latin typeface="Cambria Math" panose="02040503050406030204" pitchFamily="18" charset="0"/>
                          </a:rPr>
                          <m:t>𝜕</m:t>
                        </m:r>
                        <m:r>
                          <a:rPr lang="zh-TW" altLang="en-US" sz="1800" i="1">
                            <a:latin typeface="Cambria Math" panose="02040503050406030204" pitchFamily="18" charset="0"/>
                          </a:rPr>
                          <m:t> </m:t>
                        </m:r>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𝑤</m:t>
                            </m:r>
                          </m:e>
                          <m:sub>
                            <m:r>
                              <a:rPr lang="en-US" altLang="zh-TW" sz="1800" b="0" i="1" smtClean="0">
                                <a:latin typeface="Cambria Math" panose="02040503050406030204" pitchFamily="18" charset="0"/>
                              </a:rPr>
                              <m:t>𝑖</m:t>
                            </m:r>
                          </m:sub>
                        </m:sSub>
                      </m:den>
                    </m:f>
                  </m:oMath>
                </a14:m>
                <a:r>
                  <a:rPr lang="en-US" altLang="zh-TW" dirty="0"/>
                  <a:t> =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 </m:t>
                        </m:r>
                        <m:r>
                          <a:rPr lang="en-US" altLang="zh-TW" b="0" i="1" smtClean="0">
                            <a:latin typeface="Cambria Math" panose="02040503050406030204" pitchFamily="18" charset="0"/>
                          </a:rPr>
                          <m:t>𝑥</m:t>
                        </m:r>
                      </m:e>
                      <m:sub>
                        <m:r>
                          <a:rPr lang="en-US" altLang="zh-TW" i="1">
                            <a:latin typeface="Cambria Math" panose="02040503050406030204" pitchFamily="18" charset="0"/>
                          </a:rPr>
                          <m:t>𝑖</m:t>
                        </m:r>
                      </m:sub>
                    </m:sSub>
                  </m:oMath>
                </a14:m>
                <a:r>
                  <a:rPr lang="en-US" altLang="zh-TW" dirty="0"/>
                  <a:t> * (</a:t>
                </a:r>
                <a14:m>
                  <m:oMath xmlns:m="http://schemas.openxmlformats.org/officeDocument/2006/math">
                    <m:sSub>
                      <m:sSubPr>
                        <m:ctrlPr>
                          <a:rPr lang="en-US" altLang="zh-TW" i="1">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m:t>
                        </m:r>
                      </m:sub>
                    </m:sSub>
                  </m:oMath>
                </a14:m>
                <a:r>
                  <a:rPr lang="en-US" altLang="zh-TW" dirty="0"/>
                  <a:t> )</a:t>
                </a:r>
              </a:p>
              <a:p>
                <a:endParaRPr lang="en-US" altLang="zh-TW" dirty="0"/>
              </a:p>
              <a:p>
                <a14:m>
                  <m:oMath xmlns:m="http://schemas.openxmlformats.org/officeDocument/2006/math">
                    <m:f>
                      <m:fPr>
                        <m:ctrlPr>
                          <a:rPr lang="en-US" altLang="zh-TW" sz="1800" b="0" i="1" smtClean="0">
                            <a:latin typeface="Cambria Math" panose="02040503050406030204" pitchFamily="18" charset="0"/>
                          </a:rPr>
                        </m:ctrlPr>
                      </m:fPr>
                      <m:num>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 </m:t>
                        </m:r>
                        <m:r>
                          <a:rPr lang="en-US" altLang="zh-TW" sz="1800" b="0" i="1" smtClean="0">
                            <a:latin typeface="Cambria Math" panose="02040503050406030204" pitchFamily="18" charset="0"/>
                          </a:rPr>
                          <m:t>𝐿𝑜𝑠𝑠</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𝑤</m:t>
                        </m:r>
                        <m:r>
                          <a:rPr lang="en-US" altLang="zh-TW" sz="1800" b="0" i="1" smtClean="0">
                            <a:latin typeface="Cambria Math" panose="02040503050406030204" pitchFamily="18" charset="0"/>
                          </a:rPr>
                          <m:t>)</m:t>
                        </m:r>
                      </m:num>
                      <m:den>
                        <m:r>
                          <a:rPr lang="en-US" altLang="zh-TW" sz="1800" b="0" i="1" smtClean="0">
                            <a:latin typeface="Cambria Math" panose="02040503050406030204" pitchFamily="18" charset="0"/>
                          </a:rPr>
                          <m:t>𝜕</m:t>
                        </m:r>
                        <m:r>
                          <a:rPr lang="zh-TW" altLang="en-US" sz="1800" i="1">
                            <a:latin typeface="Cambria Math" panose="02040503050406030204" pitchFamily="18" charset="0"/>
                          </a:rPr>
                          <m:t> </m:t>
                        </m:r>
                        <m:r>
                          <a:rPr lang="en-US" altLang="zh-TW" sz="1800" b="0" i="1" smtClean="0">
                            <a:latin typeface="Cambria Math" panose="02040503050406030204" pitchFamily="18" charset="0"/>
                          </a:rPr>
                          <m:t>𝑏</m:t>
                        </m:r>
                      </m:den>
                    </m:f>
                  </m:oMath>
                </a14:m>
                <a:r>
                  <a:rPr lang="en-US" altLang="zh-TW" dirty="0"/>
                  <a:t> = (</a:t>
                </a:r>
                <a14:m>
                  <m:oMath xmlns:m="http://schemas.openxmlformats.org/officeDocument/2006/math">
                    <m:sSub>
                      <m:sSubPr>
                        <m:ctrlPr>
                          <a:rPr lang="en-US" altLang="zh-TW" i="1">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𝑡</m:t>
                        </m:r>
                      </m:sub>
                    </m:sSub>
                  </m:oMath>
                </a14:m>
                <a:r>
                  <a:rPr lang="en-US" altLang="zh-TW" dirty="0"/>
                  <a:t> )</a:t>
                </a:r>
              </a:p>
              <a:p>
                <a:endParaRPr lang="en-US" altLang="zh-TW" dirty="0"/>
              </a:p>
            </p:txBody>
          </p:sp>
        </mc:Choice>
        <mc:Fallback xmlns="">
          <p:sp>
            <p:nvSpPr>
              <p:cNvPr id="10" name="文字方塊 9">
                <a:extLst>
                  <a:ext uri="{FF2B5EF4-FFF2-40B4-BE49-F238E27FC236}">
                    <a16:creationId xmlns:a16="http://schemas.microsoft.com/office/drawing/2014/main" id="{4260EE9E-06F8-83B1-0C85-533C8BD5B51F}"/>
                  </a:ext>
                </a:extLst>
              </p:cNvPr>
              <p:cNvSpPr txBox="1">
                <a:spLocks noRot="1" noChangeAspect="1" noMove="1" noResize="1" noEditPoints="1" noAdjustHandles="1" noChangeArrowheads="1" noChangeShapeType="1" noTextEdit="1"/>
              </p:cNvSpPr>
              <p:nvPr/>
            </p:nvSpPr>
            <p:spPr>
              <a:xfrm>
                <a:off x="345936" y="4155396"/>
                <a:ext cx="4204262" cy="2807692"/>
              </a:xfrm>
              <a:prstGeom prst="rect">
                <a:avLst/>
              </a:prstGeom>
              <a:blipFill>
                <a:blip r:embed="rId5"/>
                <a:stretch>
                  <a:fillRect l="-1306"/>
                </a:stretch>
              </a:blipFill>
            </p:spPr>
            <p:txBody>
              <a:bodyPr/>
              <a:lstStyle/>
              <a:p>
                <a:r>
                  <a:rPr lang="zh-TW" altLang="en-US">
                    <a:noFill/>
                  </a:rPr>
                  <a:t> </a:t>
                </a:r>
              </a:p>
            </p:txBody>
          </p:sp>
        </mc:Fallback>
      </mc:AlternateContent>
      <p:pic>
        <p:nvPicPr>
          <p:cNvPr id="11" name="內容版面配置區 4">
            <a:extLst>
              <a:ext uri="{FF2B5EF4-FFF2-40B4-BE49-F238E27FC236}">
                <a16:creationId xmlns:a16="http://schemas.microsoft.com/office/drawing/2014/main" id="{7FD9BF54-7D27-A5E4-9D05-2A635AD7147C}"/>
              </a:ext>
            </a:extLst>
          </p:cNvPr>
          <p:cNvPicPr>
            <a:picLocks noChangeAspect="1"/>
          </p:cNvPicPr>
          <p:nvPr/>
        </p:nvPicPr>
        <p:blipFill>
          <a:blip r:embed="rId6"/>
          <a:stretch>
            <a:fillRect/>
          </a:stretch>
        </p:blipFill>
        <p:spPr>
          <a:xfrm>
            <a:off x="5145810" y="1595514"/>
            <a:ext cx="5618869" cy="937549"/>
          </a:xfrm>
          <a:prstGeom prst="rect">
            <a:avLst/>
          </a:prstGeom>
        </p:spPr>
      </p:pic>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B8132509-302F-F5A6-4287-0E6BF36C8196}"/>
                  </a:ext>
                </a:extLst>
              </p:cNvPr>
              <p:cNvSpPr txBox="1"/>
              <p:nvPr/>
            </p:nvSpPr>
            <p:spPr>
              <a:xfrm>
                <a:off x="-84250" y="3379380"/>
                <a:ext cx="5339788" cy="7305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梯度下降法</m:t>
                      </m:r>
                      <m:r>
                        <a:rPr lang="zh-TW" altLang="en-US" sz="2000" i="1">
                          <a:latin typeface="Cambria Math" panose="02040503050406030204" pitchFamily="18" charset="0"/>
                        </a:rPr>
                        <m:t> </m:t>
                      </m:r>
                      <m:r>
                        <a:rPr lang="zh-TW" altLang="en-US" sz="2000" i="1" smtClean="0">
                          <a:latin typeface="Cambria Math" panose="02040503050406030204" pitchFamily="18" charset="0"/>
                        </a:rPr>
                        <m:t> </m:t>
                      </m:r>
                      <m:r>
                        <a:rPr lang="zh-TW" altLang="en-US" sz="2000" i="1">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𝑙𝑟</m:t>
                      </m:r>
                      <m:r>
                        <a:rPr lang="en-US" altLang="zh-TW" sz="2000" b="0" i="1" smtClean="0">
                          <a:latin typeface="Cambria Math" panose="02040503050406030204" pitchFamily="18" charset="0"/>
                        </a:rPr>
                        <m:t> ∗ </m:t>
                      </m:r>
                      <m:f>
                        <m:fPr>
                          <m:ctrlPr>
                            <a:rPr lang="en-US" altLang="zh-TW" sz="2000" b="0" i="1" smtClean="0">
                              <a:latin typeface="Cambria Math" panose="02040503050406030204" pitchFamily="18" charset="0"/>
                            </a:rPr>
                          </m:ctrlPr>
                        </m:fPr>
                        <m:num>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𝐿𝑜𝑠𝑠</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𝑤</m:t>
                          </m:r>
                          <m:r>
                            <a:rPr lang="en-US" altLang="zh-TW" sz="2000" b="0" i="1" smtClean="0">
                              <a:latin typeface="Cambria Math" panose="02040503050406030204" pitchFamily="18" charset="0"/>
                            </a:rPr>
                            <m:t>)</m:t>
                          </m:r>
                        </m:num>
                        <m:den>
                          <m:r>
                            <a:rPr lang="en-US" altLang="zh-TW" sz="2000" b="0" i="1" smtClean="0">
                              <a:latin typeface="Cambria Math" panose="02040503050406030204" pitchFamily="18" charset="0"/>
                            </a:rPr>
                            <m:t>𝜕</m:t>
                          </m:r>
                          <m:r>
                            <a:rPr lang="zh-TW" altLang="en-US" sz="2000" i="1">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𝑖</m:t>
                              </m:r>
                            </m:sub>
                          </m:sSub>
                        </m:den>
                      </m:f>
                    </m:oMath>
                  </m:oMathPara>
                </a14:m>
                <a:endParaRPr lang="zh-TW" altLang="en-US" sz="2000" dirty="0"/>
              </a:p>
            </p:txBody>
          </p:sp>
        </mc:Choice>
        <mc:Fallback xmlns="">
          <p:sp>
            <p:nvSpPr>
              <p:cNvPr id="13" name="文字方塊 12">
                <a:extLst>
                  <a:ext uri="{FF2B5EF4-FFF2-40B4-BE49-F238E27FC236}">
                    <a16:creationId xmlns:a16="http://schemas.microsoft.com/office/drawing/2014/main" id="{B8132509-302F-F5A6-4287-0E6BF36C8196}"/>
                  </a:ext>
                </a:extLst>
              </p:cNvPr>
              <p:cNvSpPr txBox="1">
                <a:spLocks noRot="1" noChangeAspect="1" noMove="1" noResize="1" noEditPoints="1" noAdjustHandles="1" noChangeArrowheads="1" noChangeShapeType="1" noTextEdit="1"/>
              </p:cNvSpPr>
              <p:nvPr/>
            </p:nvSpPr>
            <p:spPr>
              <a:xfrm>
                <a:off x="-84250" y="3379380"/>
                <a:ext cx="5339788" cy="730521"/>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6040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82BA8-4EDC-879D-B3F4-691401901DF8}"/>
              </a:ext>
            </a:extLst>
          </p:cNvPr>
          <p:cNvSpPr>
            <a:spLocks noGrp="1"/>
          </p:cNvSpPr>
          <p:nvPr>
            <p:ph type="title"/>
          </p:nvPr>
        </p:nvSpPr>
        <p:spPr>
          <a:xfrm>
            <a:off x="838200" y="365126"/>
            <a:ext cx="10515600" cy="817632"/>
          </a:xfrm>
        </p:spPr>
        <p:txBody>
          <a:bodyPr/>
          <a:lstStyle/>
          <a:p>
            <a:r>
              <a:rPr lang="zh-TW" altLang="en-US" b="1" dirty="0">
                <a:latin typeface="標楷體" panose="03000509000000000000" pitchFamily="65" charset="-120"/>
                <a:ea typeface="標楷體" panose="03000509000000000000" pitchFamily="65" charset="-120"/>
              </a:rPr>
              <a:t>感知器</a:t>
            </a:r>
            <a:r>
              <a:rPr lang="en-US" altLang="zh-TW" sz="4400" b="1" i="0" dirty="0">
                <a:solidFill>
                  <a:srgbClr val="000000"/>
                </a:solidFill>
                <a:effectLst/>
                <a:latin typeface="標楷體" panose="03000509000000000000" pitchFamily="65" charset="-120"/>
                <a:ea typeface="標楷體" panose="03000509000000000000" pitchFamily="65" charset="-120"/>
              </a:rPr>
              <a:t>Perceptron</a:t>
            </a:r>
            <a:r>
              <a:rPr lang="zh-TW" altLang="en-US" b="1" dirty="0">
                <a:latin typeface="標楷體" panose="03000509000000000000" pitchFamily="65" charset="-120"/>
                <a:ea typeface="標楷體" panose="03000509000000000000" pitchFamily="65" charset="-120"/>
              </a:rPr>
              <a:t>的原理</a:t>
            </a:r>
          </a:p>
        </p:txBody>
      </p:sp>
      <p:sp>
        <p:nvSpPr>
          <p:cNvPr id="3" name="內容版面配置區 2">
            <a:extLst>
              <a:ext uri="{FF2B5EF4-FFF2-40B4-BE49-F238E27FC236}">
                <a16:creationId xmlns:a16="http://schemas.microsoft.com/office/drawing/2014/main" id="{A8CFB594-F665-6667-84BC-B23D70FCE37A}"/>
              </a:ext>
            </a:extLst>
          </p:cNvPr>
          <p:cNvSpPr>
            <a:spLocks noGrp="1"/>
          </p:cNvSpPr>
          <p:nvPr>
            <p:ph idx="1"/>
          </p:nvPr>
        </p:nvSpPr>
        <p:spPr>
          <a:xfrm>
            <a:off x="456016" y="2686297"/>
            <a:ext cx="9359096" cy="3747681"/>
          </a:xfrm>
        </p:spPr>
        <p:txBody>
          <a:bodyPr>
            <a:normAutofit/>
          </a:bodyPr>
          <a:lstStyle/>
          <a:p>
            <a:pPr marL="0" indent="0">
              <a:buNone/>
            </a:pPr>
            <a:r>
              <a:rPr lang="zh-TW" altLang="en-US" sz="2000" b="0" i="0" dirty="0">
                <a:solidFill>
                  <a:srgbClr val="000000"/>
                </a:solidFill>
                <a:effectLst/>
                <a:latin typeface="標楷體" panose="03000509000000000000" pitchFamily="65" charset="-120"/>
                <a:ea typeface="標楷體" panose="03000509000000000000" pitchFamily="65" charset="-120"/>
              </a:rPr>
              <a:t>假設這個週末你的朋友約你一起出去玩，你很猶豫要不要去</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r>
              <a:rPr lang="zh-TW" altLang="en-US" sz="2000" b="0" i="0" dirty="0">
                <a:solidFill>
                  <a:srgbClr val="000000"/>
                </a:solidFill>
                <a:effectLst/>
                <a:latin typeface="標楷體" panose="03000509000000000000" pitchFamily="65" charset="-120"/>
                <a:ea typeface="標楷體" panose="03000509000000000000" pitchFamily="65" charset="-120"/>
              </a:rPr>
              <a:t>因為你考慮以下三件事情：</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pPr marL="0" indent="0">
              <a:buNone/>
            </a:pPr>
            <a:endParaRPr lang="en-US" altLang="zh-TW" sz="2000" b="0" i="0" dirty="0">
              <a:solidFill>
                <a:srgbClr val="000000"/>
              </a:solidFill>
              <a:effectLst/>
              <a:latin typeface="標楷體" panose="03000509000000000000" pitchFamily="65" charset="-120"/>
              <a:ea typeface="標楷體" panose="03000509000000000000" pitchFamily="65" charset="-120"/>
            </a:endParaRPr>
          </a:p>
          <a:p>
            <a:pPr marL="0" indent="0" algn="l">
              <a:buNone/>
            </a:pPr>
            <a:r>
              <a:rPr lang="en-US" altLang="zh-TW" sz="1800" dirty="0">
                <a:solidFill>
                  <a:srgbClr val="000000"/>
                </a:solidFill>
                <a:latin typeface="標楷體" panose="03000509000000000000" pitchFamily="65" charset="-120"/>
                <a:ea typeface="標楷體" panose="03000509000000000000" pitchFamily="65" charset="-120"/>
              </a:rPr>
              <a:t>X1 :</a:t>
            </a:r>
            <a:r>
              <a:rPr lang="zh-TW" altLang="en-US" sz="1800" b="0" i="0" dirty="0">
                <a:solidFill>
                  <a:srgbClr val="000000"/>
                </a:solidFill>
                <a:effectLst/>
                <a:latin typeface="標楷體" panose="03000509000000000000" pitchFamily="65" charset="-120"/>
                <a:ea typeface="標楷體" panose="03000509000000000000" pitchFamily="65" charset="-120"/>
              </a:rPr>
              <a:t>週末是不是晴天 </a:t>
            </a:r>
            <a:r>
              <a:rPr lang="en-US" altLang="zh-TW" sz="1800" b="0" i="0" dirty="0">
                <a:solidFill>
                  <a:srgbClr val="000000"/>
                </a:solidFill>
                <a:effectLst/>
                <a:latin typeface="標楷體" panose="03000509000000000000" pitchFamily="65" charset="-120"/>
                <a:ea typeface="標楷體" panose="03000509000000000000" pitchFamily="65" charset="-120"/>
              </a:rPr>
              <a:t>(</a:t>
            </a:r>
            <a:r>
              <a:rPr lang="zh-TW" altLang="en-US" sz="1800" b="0" i="0" dirty="0">
                <a:solidFill>
                  <a:srgbClr val="000000"/>
                </a:solidFill>
                <a:effectLst/>
                <a:latin typeface="標楷體" panose="03000509000000000000" pitchFamily="65" charset="-120"/>
                <a:ea typeface="標楷體" panose="03000509000000000000" pitchFamily="65" charset="-120"/>
              </a:rPr>
              <a:t>討厭雨天</a:t>
            </a:r>
            <a:r>
              <a:rPr lang="en-US" altLang="zh-TW" sz="1800" b="0" i="0" dirty="0">
                <a:solidFill>
                  <a:srgbClr val="000000"/>
                </a:solidFill>
                <a:effectLst/>
                <a:latin typeface="標楷體" panose="03000509000000000000" pitchFamily="65" charset="-120"/>
                <a:ea typeface="標楷體" panose="03000509000000000000" pitchFamily="65" charset="-120"/>
              </a:rPr>
              <a:t>)</a:t>
            </a:r>
          </a:p>
          <a:p>
            <a:pPr marL="0" indent="0" algn="l">
              <a:buNone/>
            </a:pPr>
            <a:r>
              <a:rPr lang="en-US" altLang="zh-TW" sz="1800" b="0" i="0" dirty="0">
                <a:solidFill>
                  <a:srgbClr val="000000"/>
                </a:solidFill>
                <a:effectLst/>
                <a:latin typeface="標楷體" panose="03000509000000000000" pitchFamily="65" charset="-120"/>
                <a:ea typeface="標楷體" panose="03000509000000000000" pitchFamily="65" charset="-120"/>
              </a:rPr>
              <a:t>X2: </a:t>
            </a:r>
            <a:r>
              <a:rPr lang="zh-TW" altLang="en-US" sz="1800" b="0" i="0" dirty="0">
                <a:solidFill>
                  <a:srgbClr val="000000"/>
                </a:solidFill>
                <a:effectLst/>
                <a:latin typeface="標楷體" panose="03000509000000000000" pitchFamily="65" charset="-120"/>
                <a:ea typeface="標楷體" panose="03000509000000000000" pitchFamily="65" charset="-120"/>
              </a:rPr>
              <a:t>出去玩的成員中有沒有異性 </a:t>
            </a:r>
            <a:r>
              <a:rPr lang="en-US" altLang="zh-TW" sz="1800" b="0" i="0" dirty="0">
                <a:solidFill>
                  <a:srgbClr val="000000"/>
                </a:solidFill>
                <a:effectLst/>
                <a:latin typeface="標楷體" panose="03000509000000000000" pitchFamily="65" charset="-120"/>
                <a:ea typeface="標楷體" panose="03000509000000000000" pitchFamily="65" charset="-120"/>
              </a:rPr>
              <a:t>(</a:t>
            </a:r>
            <a:r>
              <a:rPr lang="zh-TW" altLang="en-US" sz="1800" b="0" i="0" dirty="0">
                <a:solidFill>
                  <a:srgbClr val="000000"/>
                </a:solidFill>
                <a:effectLst/>
                <a:latin typeface="標楷體" panose="03000509000000000000" pitchFamily="65" charset="-120"/>
                <a:ea typeface="標楷體" panose="03000509000000000000" pitchFamily="65" charset="-120"/>
              </a:rPr>
              <a:t>不想要一群臭宅</a:t>
            </a:r>
            <a:r>
              <a:rPr lang="en-US" altLang="zh-TW" sz="1800" b="0" i="0" dirty="0">
                <a:solidFill>
                  <a:srgbClr val="000000"/>
                </a:solidFill>
                <a:effectLst/>
                <a:latin typeface="標楷體" panose="03000509000000000000" pitchFamily="65" charset="-120"/>
                <a:ea typeface="標楷體" panose="03000509000000000000" pitchFamily="65" charset="-120"/>
              </a:rPr>
              <a:t>)</a:t>
            </a:r>
          </a:p>
          <a:p>
            <a:pPr marL="0" indent="0" algn="l">
              <a:buNone/>
            </a:pPr>
            <a:r>
              <a:rPr lang="en-US" altLang="zh-TW" sz="1800" b="0" i="0" dirty="0">
                <a:solidFill>
                  <a:srgbClr val="000000"/>
                </a:solidFill>
                <a:effectLst/>
                <a:latin typeface="標楷體" panose="03000509000000000000" pitchFamily="65" charset="-120"/>
                <a:ea typeface="標楷體" panose="03000509000000000000" pitchFamily="65" charset="-120"/>
              </a:rPr>
              <a:t>X3: </a:t>
            </a:r>
            <a:r>
              <a:rPr lang="zh-TW" altLang="en-US" sz="1800" b="0" i="0" dirty="0">
                <a:solidFill>
                  <a:srgbClr val="000000"/>
                </a:solidFill>
                <a:effectLst/>
                <a:latin typeface="標楷體" panose="03000509000000000000" pitchFamily="65" charset="-120"/>
                <a:ea typeface="標楷體" panose="03000509000000000000" pitchFamily="65" charset="-120"/>
              </a:rPr>
              <a:t>能不能搭別人的汽車過去 </a:t>
            </a:r>
            <a:r>
              <a:rPr lang="en-US" altLang="zh-TW" sz="1800" b="0" i="0" dirty="0">
                <a:solidFill>
                  <a:srgbClr val="000000"/>
                </a:solidFill>
                <a:effectLst/>
                <a:latin typeface="標楷體" panose="03000509000000000000" pitchFamily="65" charset="-120"/>
                <a:ea typeface="標楷體" panose="03000509000000000000" pitchFamily="65" charset="-120"/>
              </a:rPr>
              <a:t>(</a:t>
            </a:r>
            <a:r>
              <a:rPr lang="zh-TW" altLang="en-US" sz="1800" b="0" i="0" dirty="0">
                <a:solidFill>
                  <a:srgbClr val="000000"/>
                </a:solidFill>
                <a:effectLst/>
                <a:latin typeface="標楷體" panose="03000509000000000000" pitchFamily="65" charset="-120"/>
                <a:ea typeface="標楷體" panose="03000509000000000000" pitchFamily="65" charset="-120"/>
              </a:rPr>
              <a:t>不想要自己搭火車</a:t>
            </a:r>
            <a:r>
              <a:rPr lang="en-US" altLang="zh-TW" sz="1800" b="0" i="0" dirty="0">
                <a:solidFill>
                  <a:srgbClr val="000000"/>
                </a:solidFill>
                <a:effectLst/>
                <a:latin typeface="標楷體" panose="03000509000000000000" pitchFamily="65" charset="-120"/>
                <a:ea typeface="標楷體" panose="03000509000000000000" pitchFamily="65" charset="-120"/>
              </a:rPr>
              <a:t>)</a:t>
            </a:r>
          </a:p>
          <a:p>
            <a:pPr marL="0" indent="0">
              <a:buNone/>
            </a:pP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b="0" i="0" dirty="0">
                <a:solidFill>
                  <a:srgbClr val="000000"/>
                </a:solidFill>
                <a:effectLst/>
                <a:latin typeface="標楷體" panose="03000509000000000000" pitchFamily="65" charset="-120"/>
                <a:ea typeface="標楷體" panose="03000509000000000000" pitchFamily="65" charset="-120"/>
              </a:rPr>
              <a:t>將 </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1</a:t>
            </a:r>
            <a:r>
              <a:rPr lang="zh-TW" altLang="en-US" sz="2000" b="0" i="0" dirty="0">
                <a:solidFill>
                  <a:srgbClr val="000000"/>
                </a:solidFill>
                <a:effectLst/>
                <a:latin typeface="標楷體" panose="03000509000000000000" pitchFamily="65" charset="-120"/>
                <a:ea typeface="標楷體" panose="03000509000000000000" pitchFamily="65" charset="-120"/>
              </a:rPr>
              <a:t>、</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2</a:t>
            </a:r>
            <a:r>
              <a:rPr lang="zh-TW" altLang="en-US" sz="2000" b="0" i="0" dirty="0">
                <a:solidFill>
                  <a:srgbClr val="000000"/>
                </a:solidFill>
                <a:effectLst/>
                <a:latin typeface="標楷體" panose="03000509000000000000" pitchFamily="65" charset="-120"/>
                <a:ea typeface="標楷體" panose="03000509000000000000" pitchFamily="65" charset="-120"/>
              </a:rPr>
              <a:t>、</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3</a:t>
            </a:r>
            <a:r>
              <a:rPr lang="zh-TW" altLang="en-US" sz="2000" b="0" i="0" dirty="0">
                <a:solidFill>
                  <a:srgbClr val="000000"/>
                </a:solidFill>
                <a:effectLst/>
                <a:latin typeface="標楷體" panose="03000509000000000000" pitchFamily="65" charset="-120"/>
                <a:ea typeface="標楷體" panose="03000509000000000000" pitchFamily="65" charset="-120"/>
              </a:rPr>
              <a:t> 想成不同的「因素」，</a:t>
            </a:r>
            <a:r>
              <a:rPr lang="en-US" altLang="zh-TW" sz="2000" b="0" i="0" dirty="0">
                <a:solidFill>
                  <a:srgbClr val="000000"/>
                </a:solidFill>
                <a:effectLst/>
                <a:latin typeface="標楷體" panose="03000509000000000000" pitchFamily="65" charset="-120"/>
                <a:ea typeface="標楷體" panose="03000509000000000000" pitchFamily="65" charset="-120"/>
              </a:rPr>
              <a:t>output </a:t>
            </a:r>
            <a:r>
              <a:rPr lang="zh-TW" altLang="en-US" sz="2000" b="0" i="0" dirty="0">
                <a:solidFill>
                  <a:srgbClr val="000000"/>
                </a:solidFill>
                <a:effectLst/>
                <a:latin typeface="標楷體" panose="03000509000000000000" pitchFamily="65" charset="-120"/>
                <a:ea typeface="標楷體" panose="03000509000000000000" pitchFamily="65" charset="-120"/>
              </a:rPr>
              <a:t>則視為最終的「決定」</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這裡的輸入和輸出都是二元的，也就是說只有</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或</a:t>
            </a:r>
            <a:r>
              <a:rPr lang="en-US" altLang="zh-TW" sz="2000" dirty="0">
                <a:latin typeface="標楷體" panose="03000509000000000000" pitchFamily="65" charset="-120"/>
                <a:ea typeface="標楷體" panose="03000509000000000000" pitchFamily="65" charset="-120"/>
              </a:rPr>
              <a:t>1</a:t>
            </a:r>
          </a:p>
        </p:txBody>
      </p:sp>
      <p:pic>
        <p:nvPicPr>
          <p:cNvPr id="4" name="Picture 2" descr="What is a perceptron?. A neural network is an interconnected… | by Gerry  Saporito | Towards Data Science">
            <a:extLst>
              <a:ext uri="{FF2B5EF4-FFF2-40B4-BE49-F238E27FC236}">
                <a16:creationId xmlns:a16="http://schemas.microsoft.com/office/drawing/2014/main" id="{8DBC3C91-CB0F-D42E-C10D-2FB6BA79FD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02" r="20188" b="19274"/>
          <a:stretch/>
        </p:blipFill>
        <p:spPr bwMode="auto">
          <a:xfrm>
            <a:off x="7639816" y="1034210"/>
            <a:ext cx="4350592" cy="2777776"/>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51C94E53-9288-F7DE-04D6-3B1563AE1C2C}"/>
              </a:ext>
            </a:extLst>
          </p:cNvPr>
          <p:cNvSpPr txBox="1"/>
          <p:nvPr/>
        </p:nvSpPr>
        <p:spPr>
          <a:xfrm>
            <a:off x="456016" y="1734472"/>
            <a:ext cx="6662414"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感知器就是個二元分類器 希望透過</a:t>
            </a: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得到</a:t>
            </a:r>
            <a:r>
              <a:rPr lang="en-US" altLang="zh-TW" sz="2000" dirty="0">
                <a:latin typeface="標楷體" panose="03000509000000000000" pitchFamily="65" charset="-120"/>
                <a:ea typeface="標楷體" panose="03000509000000000000" pitchFamily="65" charset="-120"/>
              </a:rPr>
              <a:t>output</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35362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3E661C2-28ED-DF7D-E653-5F09D2FB692C}"/>
              </a:ext>
            </a:extLst>
          </p:cNvPr>
          <p:cNvPicPr>
            <a:picLocks noChangeAspect="1"/>
          </p:cNvPicPr>
          <p:nvPr/>
        </p:nvPicPr>
        <p:blipFill rotWithShape="1">
          <a:blip r:embed="rId3"/>
          <a:srcRect b="32370"/>
          <a:stretch/>
        </p:blipFill>
        <p:spPr>
          <a:xfrm>
            <a:off x="148642" y="831785"/>
            <a:ext cx="8588613" cy="5661090"/>
          </a:xfrm>
          <a:prstGeom prst="rect">
            <a:avLst/>
          </a:prstGeom>
        </p:spPr>
      </p:pic>
      <p:sp>
        <p:nvSpPr>
          <p:cNvPr id="8" name="文字方塊 7">
            <a:extLst>
              <a:ext uri="{FF2B5EF4-FFF2-40B4-BE49-F238E27FC236}">
                <a16:creationId xmlns:a16="http://schemas.microsoft.com/office/drawing/2014/main" id="{D901D653-99B8-DC9F-6CF6-E233A221A696}"/>
              </a:ext>
            </a:extLst>
          </p:cNvPr>
          <p:cNvSpPr txBox="1"/>
          <p:nvPr/>
        </p:nvSpPr>
        <p:spPr>
          <a:xfrm>
            <a:off x="497711" y="243068"/>
            <a:ext cx="2696902"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訓練過程</a:t>
            </a:r>
          </a:p>
        </p:txBody>
      </p:sp>
      <p:sp>
        <p:nvSpPr>
          <p:cNvPr id="9" name="文字方塊 8">
            <a:extLst>
              <a:ext uri="{FF2B5EF4-FFF2-40B4-BE49-F238E27FC236}">
                <a16:creationId xmlns:a16="http://schemas.microsoft.com/office/drawing/2014/main" id="{B492C115-C6DD-CFD8-0495-54FEE4A519B0}"/>
              </a:ext>
            </a:extLst>
          </p:cNvPr>
          <p:cNvSpPr txBox="1"/>
          <p:nvPr/>
        </p:nvSpPr>
        <p:spPr>
          <a:xfrm>
            <a:off x="5822065" y="2673751"/>
            <a:ext cx="3059575" cy="646331"/>
          </a:xfrm>
          <a:prstGeom prst="rect">
            <a:avLst/>
          </a:prstGeom>
          <a:noFill/>
        </p:spPr>
        <p:txBody>
          <a:bodyPr wrap="square" rtlCol="0">
            <a:spAutoFit/>
          </a:bodyPr>
          <a:lstStyle/>
          <a:p>
            <a:r>
              <a:rPr lang="zh-TW" altLang="en-US" dirty="0">
                <a:solidFill>
                  <a:schemeClr val="bg1">
                    <a:lumMod val="95000"/>
                  </a:schemeClr>
                </a:solidFill>
              </a:rPr>
              <a:t>計算每個</a:t>
            </a:r>
            <a:r>
              <a:rPr lang="en-US" altLang="zh-TW" dirty="0">
                <a:solidFill>
                  <a:schemeClr val="bg1">
                    <a:lumMod val="95000"/>
                  </a:schemeClr>
                </a:solidFill>
              </a:rPr>
              <a:t>sample</a:t>
            </a:r>
            <a:r>
              <a:rPr lang="zh-TW" altLang="en-US" dirty="0">
                <a:solidFill>
                  <a:schemeClr val="bg1">
                    <a:lumMod val="95000"/>
                  </a:schemeClr>
                </a:solidFill>
              </a:rPr>
              <a:t>預測的</a:t>
            </a:r>
            <a:r>
              <a:rPr lang="en-US" altLang="zh-TW" dirty="0">
                <a:solidFill>
                  <a:schemeClr val="bg1">
                    <a:lumMod val="95000"/>
                  </a:schemeClr>
                </a:solidFill>
              </a:rPr>
              <a:t>y</a:t>
            </a:r>
          </a:p>
          <a:p>
            <a:endParaRPr lang="zh-TW" altLang="en-US" dirty="0"/>
          </a:p>
        </p:txBody>
      </p:sp>
      <mc:AlternateContent xmlns:mc="http://schemas.openxmlformats.org/markup-compatibility/2006" xmlns:p14="http://schemas.microsoft.com/office/powerpoint/2010/main">
        <mc:Choice Requires="p14">
          <p:contentPart p14:bwMode="auto" r:id="rId4">
            <p14:nvContentPartPr>
              <p14:cNvPr id="13" name="筆跡 12">
                <a:extLst>
                  <a:ext uri="{FF2B5EF4-FFF2-40B4-BE49-F238E27FC236}">
                    <a16:creationId xmlns:a16="http://schemas.microsoft.com/office/drawing/2014/main" id="{5370D812-FF65-579D-4C1F-E652BAADB0D5}"/>
                  </a:ext>
                </a:extLst>
              </p14:cNvPr>
              <p14:cNvContentPartPr/>
              <p14:nvPr/>
            </p14:nvContentPartPr>
            <p14:xfrm>
              <a:off x="5128697" y="1317399"/>
              <a:ext cx="624960" cy="2039760"/>
            </p14:xfrm>
          </p:contentPart>
        </mc:Choice>
        <mc:Fallback xmlns="">
          <p:pic>
            <p:nvPicPr>
              <p:cNvPr id="13" name="筆跡 12">
                <a:extLst>
                  <a:ext uri="{FF2B5EF4-FFF2-40B4-BE49-F238E27FC236}">
                    <a16:creationId xmlns:a16="http://schemas.microsoft.com/office/drawing/2014/main" id="{5370D812-FF65-579D-4C1F-E652BAADB0D5}"/>
                  </a:ext>
                </a:extLst>
              </p:cNvPr>
              <p:cNvPicPr/>
              <p:nvPr/>
            </p:nvPicPr>
            <p:blipFill>
              <a:blip r:embed="rId5"/>
              <a:stretch>
                <a:fillRect/>
              </a:stretch>
            </p:blipFill>
            <p:spPr>
              <a:xfrm>
                <a:off x="5120057" y="1308759"/>
                <a:ext cx="642600" cy="2057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筆跡 14">
                <a:extLst>
                  <a:ext uri="{FF2B5EF4-FFF2-40B4-BE49-F238E27FC236}">
                    <a16:creationId xmlns:a16="http://schemas.microsoft.com/office/drawing/2014/main" id="{43C857B2-7BA8-9BAE-4E65-D7CE69D44B1F}"/>
                  </a:ext>
                </a:extLst>
              </p14:cNvPr>
              <p14:cNvContentPartPr/>
              <p14:nvPr/>
            </p14:nvContentPartPr>
            <p14:xfrm>
              <a:off x="8894657" y="3668918"/>
              <a:ext cx="396852" cy="2905502"/>
            </p14:xfrm>
          </p:contentPart>
        </mc:Choice>
        <mc:Fallback xmlns="">
          <p:pic>
            <p:nvPicPr>
              <p:cNvPr id="15" name="筆跡 14">
                <a:extLst>
                  <a:ext uri="{FF2B5EF4-FFF2-40B4-BE49-F238E27FC236}">
                    <a16:creationId xmlns:a16="http://schemas.microsoft.com/office/drawing/2014/main" id="{43C857B2-7BA8-9BAE-4E65-D7CE69D44B1F}"/>
                  </a:ext>
                </a:extLst>
              </p:cNvPr>
              <p:cNvPicPr/>
              <p:nvPr/>
            </p:nvPicPr>
            <p:blipFill>
              <a:blip r:embed="rId7"/>
              <a:stretch>
                <a:fillRect/>
              </a:stretch>
            </p:blipFill>
            <p:spPr>
              <a:xfrm>
                <a:off x="8886022" y="3660278"/>
                <a:ext cx="414482" cy="2923142"/>
              </a:xfrm>
              <a:prstGeom prst="rect">
                <a:avLst/>
              </a:prstGeom>
            </p:spPr>
          </p:pic>
        </mc:Fallback>
      </mc:AlternateContent>
      <p:sp>
        <p:nvSpPr>
          <p:cNvPr id="16" name="文字方塊 15">
            <a:extLst>
              <a:ext uri="{FF2B5EF4-FFF2-40B4-BE49-F238E27FC236}">
                <a16:creationId xmlns:a16="http://schemas.microsoft.com/office/drawing/2014/main" id="{666BA2BA-0623-AE7B-6A2F-763B29F9F585}"/>
              </a:ext>
            </a:extLst>
          </p:cNvPr>
          <p:cNvSpPr txBox="1"/>
          <p:nvPr/>
        </p:nvSpPr>
        <p:spPr>
          <a:xfrm>
            <a:off x="9363919" y="4618299"/>
            <a:ext cx="2309049" cy="369332"/>
          </a:xfrm>
          <a:prstGeom prst="rect">
            <a:avLst/>
          </a:prstGeom>
          <a:noFill/>
        </p:spPr>
        <p:txBody>
          <a:bodyPr wrap="square" rtlCol="0">
            <a:spAutoFit/>
          </a:bodyPr>
          <a:lstStyle/>
          <a:p>
            <a:r>
              <a:rPr lang="zh-TW" altLang="en-US" dirty="0"/>
              <a:t>計算</a:t>
            </a:r>
            <a:r>
              <a:rPr lang="en-US" altLang="zh-TW" dirty="0"/>
              <a:t>loss </a:t>
            </a:r>
            <a:r>
              <a:rPr lang="zh-TW" altLang="en-US" dirty="0"/>
              <a:t>和 </a:t>
            </a:r>
            <a:r>
              <a:rPr lang="en-US" altLang="zh-TW" dirty="0"/>
              <a:t>accuracy</a:t>
            </a:r>
            <a:endParaRPr lang="zh-TW" altLang="en-US" dirty="0"/>
          </a:p>
        </p:txBody>
      </p:sp>
      <p:sp>
        <p:nvSpPr>
          <p:cNvPr id="17" name="文字方塊 16">
            <a:extLst>
              <a:ext uri="{FF2B5EF4-FFF2-40B4-BE49-F238E27FC236}">
                <a16:creationId xmlns:a16="http://schemas.microsoft.com/office/drawing/2014/main" id="{30F7C17B-7218-BDD2-1208-94510D59B802}"/>
              </a:ext>
            </a:extLst>
          </p:cNvPr>
          <p:cNvSpPr txBox="1"/>
          <p:nvPr/>
        </p:nvSpPr>
        <p:spPr>
          <a:xfrm>
            <a:off x="2381952" y="289234"/>
            <a:ext cx="5140512" cy="400110"/>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Epoch </a:t>
            </a:r>
            <a:r>
              <a:rPr lang="zh-TW" altLang="en-US" sz="2000" dirty="0">
                <a:latin typeface="標楷體" panose="03000509000000000000" pitchFamily="65" charset="-120"/>
                <a:ea typeface="標楷體" panose="03000509000000000000" pitchFamily="65" charset="-120"/>
              </a:rPr>
              <a:t>可以想成訓練幾輪  要更新參數幾次</a:t>
            </a:r>
          </a:p>
        </p:txBody>
      </p:sp>
      <p:cxnSp>
        <p:nvCxnSpPr>
          <p:cNvPr id="19" name="直線單箭頭接點 18">
            <a:extLst>
              <a:ext uri="{FF2B5EF4-FFF2-40B4-BE49-F238E27FC236}">
                <a16:creationId xmlns:a16="http://schemas.microsoft.com/office/drawing/2014/main" id="{2CAC4A98-E01A-86B4-2E3E-4C38918BABD1}"/>
              </a:ext>
            </a:extLst>
          </p:cNvPr>
          <p:cNvCxnSpPr>
            <a:cxnSpLocks/>
            <a:stCxn id="17" idx="1"/>
          </p:cNvCxnSpPr>
          <p:nvPr/>
        </p:nvCxnSpPr>
        <p:spPr>
          <a:xfrm flipH="1">
            <a:off x="1846162" y="489289"/>
            <a:ext cx="535790" cy="4860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3026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564EF3-EDB7-8E7B-F8B1-6902717D07E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更新參數</a:t>
            </a:r>
          </a:p>
        </p:txBody>
      </p:sp>
      <p:pic>
        <p:nvPicPr>
          <p:cNvPr id="4" name="圖片 3">
            <a:extLst>
              <a:ext uri="{FF2B5EF4-FFF2-40B4-BE49-F238E27FC236}">
                <a16:creationId xmlns:a16="http://schemas.microsoft.com/office/drawing/2014/main" id="{DD040DC9-4166-168F-FA17-47D2F26CF8B2}"/>
              </a:ext>
            </a:extLst>
          </p:cNvPr>
          <p:cNvPicPr>
            <a:picLocks noChangeAspect="1"/>
          </p:cNvPicPr>
          <p:nvPr/>
        </p:nvPicPr>
        <p:blipFill rotWithShape="1">
          <a:blip r:embed="rId3"/>
          <a:srcRect t="69627" r="31624"/>
          <a:stretch/>
        </p:blipFill>
        <p:spPr>
          <a:xfrm>
            <a:off x="687730" y="2121061"/>
            <a:ext cx="6847389" cy="2964416"/>
          </a:xfrm>
          <a:prstGeom prst="rect">
            <a:avLst/>
          </a:prstGeom>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6220273-0C67-3948-4830-012F7BD10150}"/>
                  </a:ext>
                </a:extLst>
              </p:cNvPr>
              <p:cNvSpPr txBox="1"/>
              <p:nvPr/>
            </p:nvSpPr>
            <p:spPr>
              <a:xfrm>
                <a:off x="7733586" y="2417874"/>
                <a:ext cx="4159170" cy="1815946"/>
              </a:xfrm>
              <a:prstGeom prst="rect">
                <a:avLst/>
              </a:prstGeom>
              <a:noFill/>
            </p:spPr>
            <p:txBody>
              <a:bodyPr wrap="square" rtlCol="0">
                <a:spAutoFit/>
              </a:bodyPr>
              <a:lstStyle/>
              <a:p>
                <a:r>
                  <a:rPr lang="zh-TW" altLang="en-US" sz="2000" dirty="0"/>
                  <a:t>呼叫 </a:t>
                </a:r>
                <a:r>
                  <a:rPr lang="en-US" altLang="zh-TW" sz="2000" dirty="0" err="1"/>
                  <a:t>get_gradient</a:t>
                </a:r>
                <a:r>
                  <a:rPr lang="en-US" altLang="zh-TW" sz="2000" dirty="0"/>
                  <a:t> </a:t>
                </a:r>
              </a:p>
              <a:p>
                <a:r>
                  <a:rPr lang="zh-TW" altLang="en-US" sz="2000" dirty="0"/>
                  <a:t>計算</a:t>
                </a:r>
                <a:r>
                  <a:rPr lang="en-US" altLang="zh-TW" sz="2000" dirty="0"/>
                  <a:t>loss</a:t>
                </a:r>
                <a:r>
                  <a:rPr lang="zh-TW" altLang="en-US" sz="2000" dirty="0"/>
                  <a:t>梯度 </a:t>
                </a:r>
                <a14:m>
                  <m:oMath xmlns:m="http://schemas.openxmlformats.org/officeDocument/2006/math">
                    <m:f>
                      <m:fPr>
                        <m:ctrlPr>
                          <a:rPr lang="en-US" altLang="zh-TW" sz="2000" i="1">
                            <a:latin typeface="Cambria Math" panose="02040503050406030204" pitchFamily="18" charset="0"/>
                          </a:rPr>
                        </m:ctrlPr>
                      </m:fPr>
                      <m:num>
                        <m:r>
                          <a:rPr lang="en-US" altLang="zh-TW" sz="2000" i="1">
                            <a:latin typeface="Cambria Math" panose="02040503050406030204" pitchFamily="18" charset="0"/>
                          </a:rPr>
                          <m:t>𝜕</m:t>
                        </m:r>
                        <m:r>
                          <a:rPr lang="en-US" altLang="zh-TW" sz="2000" i="1">
                            <a:latin typeface="Cambria Math" panose="02040503050406030204" pitchFamily="18" charset="0"/>
                          </a:rPr>
                          <m:t> </m:t>
                        </m:r>
                        <m:r>
                          <a:rPr lang="en-US" altLang="zh-TW" sz="2000" i="1">
                            <a:latin typeface="Cambria Math" panose="02040503050406030204" pitchFamily="18" charset="0"/>
                          </a:rPr>
                          <m:t>𝐿𝑜𝑠𝑠</m:t>
                        </m:r>
                        <m:r>
                          <a:rPr lang="en-US" altLang="zh-TW" sz="2000" i="1">
                            <a:latin typeface="Cambria Math" panose="02040503050406030204" pitchFamily="18" charset="0"/>
                          </a:rPr>
                          <m:t>(</m:t>
                        </m:r>
                        <m:r>
                          <a:rPr lang="en-US" altLang="zh-TW" sz="2000" i="1">
                            <a:latin typeface="Cambria Math" panose="02040503050406030204" pitchFamily="18" charset="0"/>
                          </a:rPr>
                          <m:t>𝑤</m:t>
                        </m:r>
                        <m:r>
                          <a:rPr lang="en-US" altLang="zh-TW" sz="2000" i="1">
                            <a:latin typeface="Cambria Math" panose="02040503050406030204" pitchFamily="18" charset="0"/>
                          </a:rPr>
                          <m:t>)</m:t>
                        </m:r>
                      </m:num>
                      <m:den>
                        <m:r>
                          <a:rPr lang="en-US" altLang="zh-TW" sz="2000" i="1">
                            <a:latin typeface="Cambria Math" panose="02040503050406030204" pitchFamily="18" charset="0"/>
                          </a:rPr>
                          <m:t>𝜕</m:t>
                        </m:r>
                        <m:r>
                          <a:rPr lang="zh-TW" altLang="en-US" sz="2000" i="1">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𝑤</m:t>
                            </m:r>
                          </m:e>
                          <m:sub>
                            <m:r>
                              <a:rPr lang="en-US" altLang="zh-TW" sz="2000" i="1">
                                <a:latin typeface="Cambria Math" panose="02040503050406030204" pitchFamily="18" charset="0"/>
                              </a:rPr>
                              <m:t>𝑖</m:t>
                            </m:r>
                          </m:sub>
                        </m:sSub>
                      </m:den>
                    </m:f>
                  </m:oMath>
                </a14:m>
                <a:endParaRPr lang="en-US" altLang="zh-TW" sz="2000" dirty="0"/>
              </a:p>
              <a:p>
                <a:endParaRPr lang="en-US" altLang="zh-TW" sz="2000" dirty="0"/>
              </a:p>
              <a:p>
                <a:r>
                  <a:rPr lang="zh-TW" altLang="en-US" sz="2000" dirty="0"/>
                  <a:t>並乘上</a:t>
                </a:r>
                <a:r>
                  <a:rPr lang="en-US" altLang="zh-TW" sz="2000" dirty="0"/>
                  <a:t>learning rate</a:t>
                </a:r>
                <a:r>
                  <a:rPr lang="zh-TW" altLang="en-US" sz="2000" dirty="0"/>
                  <a:t> 以此更新</a:t>
                </a:r>
                <a:r>
                  <a:rPr lang="en-US" altLang="zh-TW" sz="2000" dirty="0"/>
                  <a:t>weight</a:t>
                </a:r>
                <a:r>
                  <a:rPr lang="zh-TW" altLang="en-US" sz="2000" dirty="0"/>
                  <a:t>參數</a:t>
                </a:r>
              </a:p>
            </p:txBody>
          </p:sp>
        </mc:Choice>
        <mc:Fallback xmlns="">
          <p:sp>
            <p:nvSpPr>
              <p:cNvPr id="5" name="文字方塊 4">
                <a:extLst>
                  <a:ext uri="{FF2B5EF4-FFF2-40B4-BE49-F238E27FC236}">
                    <a16:creationId xmlns:a16="http://schemas.microsoft.com/office/drawing/2014/main" id="{36220273-0C67-3948-4830-012F7BD10150}"/>
                  </a:ext>
                </a:extLst>
              </p:cNvPr>
              <p:cNvSpPr txBox="1">
                <a:spLocks noRot="1" noChangeAspect="1" noMove="1" noResize="1" noEditPoints="1" noAdjustHandles="1" noChangeArrowheads="1" noChangeShapeType="1" noTextEdit="1"/>
              </p:cNvSpPr>
              <p:nvPr/>
            </p:nvSpPr>
            <p:spPr>
              <a:xfrm>
                <a:off x="7733586" y="2417874"/>
                <a:ext cx="4159170" cy="1815946"/>
              </a:xfrm>
              <a:prstGeom prst="rect">
                <a:avLst/>
              </a:prstGeom>
              <a:blipFill>
                <a:blip r:embed="rId4"/>
                <a:stretch>
                  <a:fillRect l="-1613" t="-2349" b="-469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CB52A57-EEFD-FF38-9463-1C0D927B9814}"/>
                  </a:ext>
                </a:extLst>
              </p:cNvPr>
              <p:cNvSpPr txBox="1"/>
              <p:nvPr/>
            </p:nvSpPr>
            <p:spPr>
              <a:xfrm>
                <a:off x="5562444" y="1208225"/>
                <a:ext cx="6525384" cy="8582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梯度下降法</m:t>
                      </m:r>
                      <m:r>
                        <a:rPr lang="zh-TW" altLang="en-US" sz="2400" i="1">
                          <a:latin typeface="Cambria Math" panose="02040503050406030204" pitchFamily="18" charset="0"/>
                        </a:rPr>
                        <m:t> </m:t>
                      </m:r>
                      <m:r>
                        <a:rPr lang="zh-TW" altLang="en-US" sz="2400" i="1" smtClean="0">
                          <a:latin typeface="Cambria Math" panose="02040503050406030204" pitchFamily="18" charset="0"/>
                        </a:rPr>
                        <m:t> </m:t>
                      </m:r>
                      <m:r>
                        <a:rPr lang="zh-TW" altLang="en-US" sz="2400" i="1">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𝑙𝑟</m:t>
                      </m:r>
                      <m:r>
                        <a:rPr lang="en-US" altLang="zh-TW" sz="2400" b="0" i="1" smtClean="0">
                          <a:latin typeface="Cambria Math" panose="02040503050406030204" pitchFamily="18" charset="0"/>
                        </a:rPr>
                        <m:t> ∗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𝐿𝑜𝑠𝑠</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num>
                        <m:den>
                          <m:r>
                            <a:rPr lang="en-US" altLang="zh-TW" sz="2400" b="0" i="1" smtClean="0">
                              <a:latin typeface="Cambria Math" panose="02040503050406030204" pitchFamily="18" charset="0"/>
                            </a:rPr>
                            <m:t>𝜕</m:t>
                          </m:r>
                          <m:r>
                            <a:rPr lang="zh-TW" altLang="en-US" sz="2400" i="1">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6" name="文字方塊 5">
                <a:extLst>
                  <a:ext uri="{FF2B5EF4-FFF2-40B4-BE49-F238E27FC236}">
                    <a16:creationId xmlns:a16="http://schemas.microsoft.com/office/drawing/2014/main" id="{ACB52A57-EEFD-FF38-9463-1C0D927B9814}"/>
                  </a:ext>
                </a:extLst>
              </p:cNvPr>
              <p:cNvSpPr txBox="1">
                <a:spLocks noRot="1" noChangeAspect="1" noMove="1" noResize="1" noEditPoints="1" noAdjustHandles="1" noChangeArrowheads="1" noChangeShapeType="1" noTextEdit="1"/>
              </p:cNvSpPr>
              <p:nvPr/>
            </p:nvSpPr>
            <p:spPr>
              <a:xfrm>
                <a:off x="5562444" y="1208225"/>
                <a:ext cx="6525384" cy="858248"/>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96602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37749A-5A07-F6FC-D3AC-0EF58B3A1AA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訓練好了 執行預測</a:t>
            </a:r>
          </a:p>
        </p:txBody>
      </p:sp>
      <p:sp>
        <p:nvSpPr>
          <p:cNvPr id="3" name="內容版面配置區 2">
            <a:extLst>
              <a:ext uri="{FF2B5EF4-FFF2-40B4-BE49-F238E27FC236}">
                <a16:creationId xmlns:a16="http://schemas.microsoft.com/office/drawing/2014/main" id="{A258166D-5985-3F11-751A-580C73979868}"/>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有了訓練出的參數</a:t>
            </a:r>
            <a:r>
              <a:rPr lang="en-US" altLang="zh-TW" dirty="0">
                <a:latin typeface="標楷體" panose="03000509000000000000" pitchFamily="65" charset="-120"/>
                <a:ea typeface="標楷體" panose="03000509000000000000" pitchFamily="65" charset="-120"/>
              </a:rPr>
              <a:t>w</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b </a:t>
            </a:r>
            <a:r>
              <a:rPr lang="zh-TW" altLang="en-US" dirty="0">
                <a:latin typeface="標楷體" panose="03000509000000000000" pitchFamily="65" charset="-120"/>
                <a:ea typeface="標楷體" panose="03000509000000000000" pitchFamily="65" charset="-120"/>
              </a:rPr>
              <a:t>放進神經元裡面就可以執行預測了</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23094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06F7D5-41F3-6B4D-980E-321B7E9035D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參考資料</a:t>
            </a:r>
          </a:p>
        </p:txBody>
      </p:sp>
      <p:sp>
        <p:nvSpPr>
          <p:cNvPr id="3" name="內容版面配置區 2">
            <a:extLst>
              <a:ext uri="{FF2B5EF4-FFF2-40B4-BE49-F238E27FC236}">
                <a16:creationId xmlns:a16="http://schemas.microsoft.com/office/drawing/2014/main" id="{0E81231C-F387-E2F7-B299-FC1BF5D25FDA}"/>
              </a:ext>
            </a:extLst>
          </p:cNvPr>
          <p:cNvSpPr>
            <a:spLocks noGrp="1"/>
          </p:cNvSpPr>
          <p:nvPr>
            <p:ph idx="1"/>
          </p:nvPr>
        </p:nvSpPr>
        <p:spPr>
          <a:xfrm>
            <a:off x="838200" y="1690688"/>
            <a:ext cx="10515600" cy="4908995"/>
          </a:xfrm>
        </p:spPr>
        <p:txBody>
          <a:bodyPr>
            <a:normAutofit/>
          </a:bodyPr>
          <a:lstStyle/>
          <a:p>
            <a:r>
              <a:rPr lang="en-US" altLang="zh-TW" sz="1900" dirty="0">
                <a:hlinkClick r:id="rId2"/>
              </a:rPr>
              <a:t>https://datasciocean.tech/deep-learning-core-concept/what-is-perceptron/</a:t>
            </a:r>
            <a:endParaRPr lang="en-US" altLang="zh-TW" sz="1900" dirty="0"/>
          </a:p>
          <a:p>
            <a:r>
              <a:rPr lang="en-US" altLang="zh-TW" sz="1900" dirty="0">
                <a:hlinkClick r:id="rId3"/>
              </a:rPr>
              <a:t>https://datasciocean.tech/deep-learning-core-concept/understand-sigmoid-neuron/</a:t>
            </a:r>
            <a:endParaRPr lang="en-US" altLang="zh-TW" sz="1900" dirty="0"/>
          </a:p>
          <a:p>
            <a:r>
              <a:rPr lang="en-US" altLang="zh-TW" sz="1900" dirty="0">
                <a:hlinkClick r:id="rId4"/>
              </a:rPr>
              <a:t>https://datasciocean.tech/deep-learning-core-concept/understand-neural-network-for-deep-learning/</a:t>
            </a:r>
            <a:endParaRPr lang="en-US" altLang="zh-TW" sz="1900" dirty="0"/>
          </a:p>
          <a:p>
            <a:r>
              <a:rPr lang="en-US" altLang="zh-TW" sz="1900" dirty="0"/>
              <a:t>https://adam-study-note.medium.com/%E6%9D%8E%E5%AE%8F%E6%AF%85%E6%A9%9F%E5%99%A8%E5%AD%B8%E7%BF%922021-%E6%A9%9F%E5%99%A8%E5%AD%B8%E7%BF%92%E8%88%87%E6%B7%B1%E5%BA%A6%E5%AD%B8%E7%BF%92%E5%9F%BA%E6%9C%AC%E6%A6%82%E5%BF%B5%E7%B0%A1%E4%BB%8B-d352b1c87e1e</a:t>
            </a:r>
          </a:p>
          <a:p>
            <a:r>
              <a:rPr lang="en-US" altLang="zh-TW" sz="1900" dirty="0"/>
              <a:t>https://medium.com/@subirmaity/train-and-test-a-neural-network-in-arduino-uno-acddbeade9ae</a:t>
            </a:r>
          </a:p>
          <a:p>
            <a:endParaRPr lang="zh-TW" altLang="en-US" dirty="0"/>
          </a:p>
        </p:txBody>
      </p:sp>
    </p:spTree>
    <p:extLst>
      <p:ext uri="{BB962C8B-B14F-4D97-AF65-F5344CB8AC3E}">
        <p14:creationId xmlns:p14="http://schemas.microsoft.com/office/powerpoint/2010/main" val="63987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9BCCC7-EB5E-9DA1-9EDB-BB14160FDDA4}"/>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23277724-173C-DC57-5B4B-E271B98B61A5}"/>
              </a:ext>
            </a:extLst>
          </p:cNvPr>
          <p:cNvSpPr>
            <a:spLocks noGrp="1"/>
          </p:cNvSpPr>
          <p:nvPr>
            <p:ph idx="1"/>
          </p:nvPr>
        </p:nvSpPr>
        <p:spPr>
          <a:xfrm>
            <a:off x="838200" y="2506662"/>
            <a:ext cx="10515600" cy="1602042"/>
          </a:xfrm>
        </p:spPr>
        <p:txBody>
          <a:bodyPr>
            <a:normAutofit/>
          </a:bodyPr>
          <a:lstStyle/>
          <a:p>
            <a:pPr marL="0" indent="0" algn="ctr">
              <a:buNone/>
            </a:pPr>
            <a:r>
              <a:rPr lang="en-US" altLang="zh-TW" sz="8000" dirty="0">
                <a:latin typeface="+mn-ea"/>
              </a:rPr>
              <a:t>Thanks</a:t>
            </a:r>
            <a:endParaRPr lang="zh-TW" altLang="en-US" sz="8000" dirty="0">
              <a:latin typeface="+mn-ea"/>
            </a:endParaRPr>
          </a:p>
        </p:txBody>
      </p:sp>
    </p:spTree>
    <p:extLst>
      <p:ext uri="{BB962C8B-B14F-4D97-AF65-F5344CB8AC3E}">
        <p14:creationId xmlns:p14="http://schemas.microsoft.com/office/powerpoint/2010/main" val="1755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4F0DE18-AB3B-8232-9247-BD9636568A47}"/>
              </a:ext>
            </a:extLst>
          </p:cNvPr>
          <p:cNvSpPr>
            <a:spLocks noGrp="1"/>
          </p:cNvSpPr>
          <p:nvPr>
            <p:ph idx="1"/>
          </p:nvPr>
        </p:nvSpPr>
        <p:spPr>
          <a:xfrm>
            <a:off x="421511" y="1398021"/>
            <a:ext cx="9972555" cy="5459980"/>
          </a:xfrm>
        </p:spPr>
        <p:txBody>
          <a:bodyPr>
            <a:normAutofit/>
          </a:bodyPr>
          <a:lstStyle/>
          <a:p>
            <a:pPr marL="0" indent="0">
              <a:buNone/>
            </a:pPr>
            <a:r>
              <a:rPr lang="zh-TW" altLang="en-US" sz="2000" b="0" i="0" dirty="0">
                <a:solidFill>
                  <a:srgbClr val="000000"/>
                </a:solidFill>
                <a:effectLst/>
                <a:latin typeface="標楷體" panose="03000509000000000000" pitchFamily="65" charset="-120"/>
                <a:ea typeface="標楷體" panose="03000509000000000000" pitchFamily="65" charset="-120"/>
              </a:rPr>
              <a:t>舉例來說</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r>
              <a:rPr lang="zh-TW" altLang="en-US" sz="2000" b="0" i="0" dirty="0">
                <a:solidFill>
                  <a:srgbClr val="000000"/>
                </a:solidFill>
                <a:effectLst/>
                <a:latin typeface="標楷體" panose="03000509000000000000" pitchFamily="65" charset="-120"/>
                <a:ea typeface="標楷體" panose="03000509000000000000" pitchFamily="65" charset="-120"/>
              </a:rPr>
              <a:t>將三項因素的重視程度做了排序：</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r>
              <a:rPr lang="zh-TW" altLang="en-US" sz="2000" b="0" i="0" dirty="0">
                <a:solidFill>
                  <a:srgbClr val="000000"/>
                </a:solidFill>
                <a:effectLst/>
                <a:latin typeface="標楷體" panose="03000509000000000000" pitchFamily="65" charset="-120"/>
                <a:ea typeface="標楷體" panose="03000509000000000000" pitchFamily="65" charset="-120"/>
              </a:rPr>
              <a:t>「出去玩的成員中有沒有異性」</a:t>
            </a:r>
            <a:r>
              <a:rPr lang="en-US" altLang="zh-TW" sz="2000" b="1" i="0" dirty="0">
                <a:solidFill>
                  <a:srgbClr val="000000"/>
                </a:solidFill>
                <a:effectLst/>
                <a:latin typeface="+mn-ea"/>
              </a:rPr>
              <a:t>&gt;</a:t>
            </a:r>
            <a:r>
              <a:rPr lang="zh-TW" altLang="en-US" sz="2000" b="0" i="0" dirty="0">
                <a:solidFill>
                  <a:srgbClr val="000000"/>
                </a:solidFill>
                <a:effectLst/>
                <a:latin typeface="標楷體" panose="03000509000000000000" pitchFamily="65" charset="-120"/>
                <a:ea typeface="標楷體" panose="03000509000000000000" pitchFamily="65" charset="-120"/>
              </a:rPr>
              <a:t>「週末是不是晴天」</a:t>
            </a:r>
            <a:r>
              <a:rPr lang="en-US" altLang="zh-TW" sz="2000" b="1" i="0" dirty="0">
                <a:solidFill>
                  <a:srgbClr val="000000"/>
                </a:solidFill>
                <a:effectLst/>
                <a:latin typeface="+mn-ea"/>
              </a:rPr>
              <a:t>=</a:t>
            </a:r>
            <a:r>
              <a:rPr lang="zh-TW" altLang="en-US" sz="2000" b="0" i="0" dirty="0">
                <a:solidFill>
                  <a:srgbClr val="000000"/>
                </a:solidFill>
                <a:effectLst/>
                <a:latin typeface="標楷體" panose="03000509000000000000" pitchFamily="65" charset="-120"/>
                <a:ea typeface="標楷體" panose="03000509000000000000" pitchFamily="65" charset="-120"/>
              </a:rPr>
              <a:t>「能不能搭別人的汽車過去」</a:t>
            </a:r>
            <a:endParaRPr lang="en-US" altLang="zh-TW" sz="2000" b="0" i="0" dirty="0">
              <a:solidFill>
                <a:srgbClr val="000000"/>
              </a:solidFill>
              <a:effectLst/>
              <a:latin typeface="標楷體" panose="03000509000000000000" pitchFamily="65" charset="-120"/>
              <a:ea typeface="標楷體" panose="03000509000000000000" pitchFamily="65" charset="-120"/>
            </a:endParaRPr>
          </a:p>
          <a:p>
            <a:pPr marL="0" indent="0">
              <a:buNone/>
            </a:pPr>
            <a:r>
              <a:rPr lang="pl-PL" altLang="zh-TW" sz="2000" b="1" i="0" dirty="0">
                <a:solidFill>
                  <a:srgbClr val="000000"/>
                </a:solidFill>
                <a:effectLst/>
                <a:latin typeface="+mn-ea"/>
              </a:rPr>
              <a:t>w</a:t>
            </a:r>
            <a:r>
              <a:rPr lang="pl-PL" altLang="zh-TW" sz="2000" b="1" i="0" baseline="-25000" dirty="0">
                <a:solidFill>
                  <a:srgbClr val="000000"/>
                </a:solidFill>
                <a:effectLst/>
                <a:latin typeface="+mn-ea"/>
              </a:rPr>
              <a:t>1</a:t>
            </a:r>
            <a:r>
              <a:rPr lang="pl-PL" altLang="zh-TW" sz="2000" b="1" i="0" dirty="0">
                <a:solidFill>
                  <a:srgbClr val="000000"/>
                </a:solidFill>
                <a:effectLst/>
                <a:latin typeface="+mn-ea"/>
              </a:rPr>
              <a:t> = 3</a:t>
            </a:r>
            <a:r>
              <a:rPr lang="zh-TW" altLang="pl-PL" sz="2000" b="1" i="0" dirty="0">
                <a:solidFill>
                  <a:srgbClr val="000000"/>
                </a:solidFill>
                <a:effectLst/>
                <a:latin typeface="+mn-ea"/>
              </a:rPr>
              <a:t>、</a:t>
            </a:r>
            <a:r>
              <a:rPr lang="pl-PL" altLang="zh-TW" sz="2000" b="1" i="0" dirty="0">
                <a:solidFill>
                  <a:srgbClr val="000000"/>
                </a:solidFill>
                <a:effectLst/>
                <a:latin typeface="+mn-ea"/>
              </a:rPr>
              <a:t>w</a:t>
            </a:r>
            <a:r>
              <a:rPr lang="pl-PL" altLang="zh-TW" sz="2000" b="1" i="0" baseline="-25000" dirty="0">
                <a:solidFill>
                  <a:srgbClr val="000000"/>
                </a:solidFill>
                <a:effectLst/>
                <a:latin typeface="+mn-ea"/>
              </a:rPr>
              <a:t>2</a:t>
            </a:r>
            <a:r>
              <a:rPr lang="pl-PL" altLang="zh-TW" sz="2000" b="1" i="0" dirty="0">
                <a:solidFill>
                  <a:srgbClr val="000000"/>
                </a:solidFill>
                <a:effectLst/>
                <a:latin typeface="+mn-ea"/>
              </a:rPr>
              <a:t> = 6</a:t>
            </a:r>
            <a:r>
              <a:rPr lang="zh-TW" altLang="pl-PL" sz="2000" b="1" i="0" dirty="0">
                <a:solidFill>
                  <a:srgbClr val="000000"/>
                </a:solidFill>
                <a:effectLst/>
                <a:latin typeface="+mn-ea"/>
              </a:rPr>
              <a:t>、</a:t>
            </a:r>
            <a:r>
              <a:rPr lang="pl-PL" altLang="zh-TW" sz="2000" b="1" i="0" dirty="0">
                <a:solidFill>
                  <a:srgbClr val="000000"/>
                </a:solidFill>
                <a:effectLst/>
                <a:latin typeface="+mn-ea"/>
              </a:rPr>
              <a:t>w</a:t>
            </a:r>
            <a:r>
              <a:rPr lang="pl-PL" altLang="zh-TW" sz="2000" b="1" i="0" baseline="-25000" dirty="0">
                <a:solidFill>
                  <a:srgbClr val="000000"/>
                </a:solidFill>
                <a:effectLst/>
                <a:latin typeface="+mn-ea"/>
              </a:rPr>
              <a:t>3</a:t>
            </a:r>
            <a:r>
              <a:rPr lang="pl-PL" altLang="zh-TW" sz="2000" b="1" i="0" dirty="0">
                <a:solidFill>
                  <a:srgbClr val="000000"/>
                </a:solidFill>
                <a:effectLst/>
                <a:latin typeface="+mn-ea"/>
              </a:rPr>
              <a:t> = 3</a:t>
            </a:r>
            <a:endParaRPr lang="en-US" altLang="zh-TW" sz="2000" b="1" i="0" dirty="0">
              <a:solidFill>
                <a:srgbClr val="000000"/>
              </a:solidFill>
              <a:effectLst/>
              <a:latin typeface="+mn-ea"/>
            </a:endParaRPr>
          </a:p>
          <a:p>
            <a:pPr marL="0" indent="0">
              <a:buNone/>
            </a:pPr>
            <a:endParaRPr lang="en-US" altLang="zh-TW" sz="2000" dirty="0">
              <a:solidFill>
                <a:srgbClr val="000000"/>
              </a:solidFill>
              <a:latin typeface="標楷體" panose="03000509000000000000" pitchFamily="65" charset="-120"/>
              <a:ea typeface="標楷體" panose="03000509000000000000" pitchFamily="65" charset="-120"/>
            </a:endParaRPr>
          </a:p>
          <a:p>
            <a:r>
              <a:rPr lang="en-US" altLang="zh-TW" sz="2000" b="1" dirty="0">
                <a:latin typeface="標楷體" panose="03000509000000000000" pitchFamily="65" charset="-120"/>
                <a:ea typeface="標楷體" panose="03000509000000000000" pitchFamily="65" charset="-120"/>
              </a:rPr>
              <a:t>Perceptron </a:t>
            </a:r>
            <a:r>
              <a:rPr lang="zh-TW" altLang="en-US" sz="2000" b="1" dirty="0">
                <a:latin typeface="標楷體" panose="03000509000000000000" pitchFamily="65" charset="-120"/>
                <a:ea typeface="標楷體" panose="03000509000000000000" pitchFamily="65" charset="-120"/>
              </a:rPr>
              <a:t>中的參數除了 </a:t>
            </a:r>
            <a:r>
              <a:rPr lang="en-US" altLang="zh-TW" sz="2000" b="1" dirty="0">
                <a:latin typeface="標楷體" panose="03000509000000000000" pitchFamily="65" charset="-120"/>
                <a:ea typeface="標楷體" panose="03000509000000000000" pitchFamily="65" charset="-120"/>
              </a:rPr>
              <a:t>w </a:t>
            </a:r>
            <a:r>
              <a:rPr lang="zh-TW" altLang="en-US" sz="2000" b="1" dirty="0">
                <a:latin typeface="標楷體" panose="03000509000000000000" pitchFamily="65" charset="-120"/>
                <a:ea typeface="標楷體" panose="03000509000000000000" pitchFamily="65" charset="-120"/>
              </a:rPr>
              <a:t>外還要設定 </a:t>
            </a:r>
            <a:r>
              <a:rPr lang="en-US" altLang="zh-TW" sz="2000" b="1" dirty="0">
                <a:latin typeface="標楷體" panose="03000509000000000000" pitchFamily="65" charset="-120"/>
                <a:ea typeface="標楷體" panose="03000509000000000000" pitchFamily="65" charset="-120"/>
              </a:rPr>
              <a:t>threshold</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門檻值</a:t>
            </a:r>
            <a:r>
              <a:rPr lang="en-US" altLang="zh-TW" sz="2000" b="1" dirty="0">
                <a:latin typeface="標楷體" panose="03000509000000000000" pitchFamily="65" charset="-120"/>
                <a:ea typeface="標楷體" panose="03000509000000000000" pitchFamily="65" charset="-120"/>
              </a:rPr>
              <a:t>)</a:t>
            </a:r>
          </a:p>
          <a:p>
            <a:r>
              <a:rPr lang="zh-TW" altLang="en-US" sz="2000" b="0" i="0" dirty="0">
                <a:solidFill>
                  <a:srgbClr val="000000"/>
                </a:solidFill>
                <a:effectLst/>
                <a:latin typeface="標楷體" panose="03000509000000000000" pitchFamily="65" charset="-120"/>
                <a:ea typeface="標楷體" panose="03000509000000000000" pitchFamily="65" charset="-120"/>
              </a:rPr>
              <a:t>舉例來說</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threshold </a:t>
            </a:r>
            <a:r>
              <a:rPr lang="zh-TW" altLang="en-US" sz="2000" dirty="0">
                <a:latin typeface="標楷體" panose="03000509000000000000" pitchFamily="65" charset="-120"/>
                <a:ea typeface="標楷體" panose="03000509000000000000" pitchFamily="65" charset="-120"/>
              </a:rPr>
              <a:t>設為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「週末</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不是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晴天」</a:t>
            </a:r>
            <a:r>
              <a:rPr lang="en-US" altLang="zh-TW" sz="2000" dirty="0">
                <a:latin typeface="標楷體" panose="03000509000000000000" pitchFamily="65" charset="-120"/>
                <a:ea typeface="標楷體" panose="03000509000000000000" pitchFamily="65" charset="-120"/>
                <a:sym typeface="Wingdings" panose="05000000000000000000" pitchFamily="2" charset="2"/>
              </a:rPr>
              <a:t> x1 </a:t>
            </a:r>
            <a:r>
              <a:rPr lang="zh-TW" altLang="en-US" sz="2000" dirty="0">
                <a:latin typeface="標楷體" panose="03000509000000000000" pitchFamily="65" charset="-120"/>
                <a:ea typeface="標楷體" panose="03000509000000000000" pitchFamily="65" charset="-120"/>
                <a:sym typeface="Wingdings" panose="05000000000000000000" pitchFamily="2" charset="2"/>
              </a:rPr>
              <a:t>為 </a:t>
            </a:r>
            <a:r>
              <a:rPr lang="en-US" altLang="zh-TW" sz="2000" dirty="0">
                <a:latin typeface="標楷體" panose="03000509000000000000" pitchFamily="65" charset="-120"/>
                <a:ea typeface="標楷體" panose="03000509000000000000" pitchFamily="65" charset="-120"/>
                <a:sym typeface="Wingdings" panose="05000000000000000000" pitchFamily="2" charset="2"/>
              </a:rPr>
              <a:t>0</a:t>
            </a:r>
          </a:p>
          <a:p>
            <a:r>
              <a:rPr lang="zh-TW" altLang="en-US" sz="2000" dirty="0">
                <a:latin typeface="標楷體" panose="03000509000000000000" pitchFamily="65" charset="-120"/>
                <a:ea typeface="標楷體" panose="03000509000000000000" pitchFamily="65" charset="-120"/>
              </a:rPr>
              <a:t>「出去玩的成員中</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有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異性」 </a:t>
            </a:r>
            <a:r>
              <a:rPr lang="en-US" altLang="zh-TW" sz="2000" dirty="0">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latin typeface="標楷體" panose="03000509000000000000" pitchFamily="65" charset="-120"/>
                <a:ea typeface="標楷體" panose="03000509000000000000" pitchFamily="65" charset="-120"/>
                <a:sym typeface="Wingdings" panose="05000000000000000000" pitchFamily="2" charset="2"/>
              </a:rPr>
              <a:t> </a:t>
            </a:r>
            <a:r>
              <a:rPr lang="en-US" altLang="zh-TW" sz="2000" dirty="0">
                <a:latin typeface="標楷體" panose="03000509000000000000" pitchFamily="65" charset="-120"/>
                <a:ea typeface="標楷體" panose="03000509000000000000" pitchFamily="65" charset="-120"/>
                <a:sym typeface="Wingdings" panose="05000000000000000000" pitchFamily="2" charset="2"/>
              </a:rPr>
              <a:t>x2 </a:t>
            </a:r>
            <a:r>
              <a:rPr lang="zh-TW" altLang="en-US" sz="2000" dirty="0">
                <a:latin typeface="標楷體" panose="03000509000000000000" pitchFamily="65" charset="-120"/>
                <a:ea typeface="標楷體" panose="03000509000000000000" pitchFamily="65" charset="-120"/>
                <a:sym typeface="Wingdings" panose="05000000000000000000" pitchFamily="2" charset="2"/>
              </a:rPr>
              <a:t>為 </a:t>
            </a:r>
            <a:r>
              <a:rPr lang="en-US" altLang="zh-TW" sz="2000" dirty="0">
                <a:latin typeface="標楷體" panose="03000509000000000000" pitchFamily="65" charset="-120"/>
                <a:ea typeface="標楷體" panose="03000509000000000000" pitchFamily="65" charset="-120"/>
                <a:sym typeface="Wingdings" panose="05000000000000000000" pitchFamily="2" charset="2"/>
              </a:rPr>
              <a:t>1</a:t>
            </a:r>
          </a:p>
          <a:p>
            <a:r>
              <a:rPr lang="zh-TW" altLang="en-US" sz="2000" dirty="0">
                <a:latin typeface="標楷體" panose="03000509000000000000" pitchFamily="65" charset="-120"/>
                <a:ea typeface="標楷體" panose="03000509000000000000" pitchFamily="65" charset="-120"/>
                <a:sym typeface="Wingdings" panose="05000000000000000000" pitchFamily="2" charset="2"/>
              </a:rPr>
              <a:t>「</a:t>
            </a:r>
            <a:r>
              <a:rPr lang="en-US" altLang="zh-TW" sz="2000" dirty="0">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latin typeface="標楷體" panose="03000509000000000000" pitchFamily="65" charset="-120"/>
                <a:ea typeface="標楷體" panose="03000509000000000000" pitchFamily="65" charset="-120"/>
                <a:sym typeface="Wingdings" panose="05000000000000000000" pitchFamily="2" charset="2"/>
              </a:rPr>
              <a:t>不能</a:t>
            </a:r>
            <a:r>
              <a:rPr lang="en-US" altLang="zh-TW" sz="2000" dirty="0">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latin typeface="標楷體" panose="03000509000000000000" pitchFamily="65" charset="-120"/>
                <a:ea typeface="標楷體" panose="03000509000000000000" pitchFamily="65" charset="-120"/>
                <a:sym typeface="Wingdings" panose="05000000000000000000" pitchFamily="2" charset="2"/>
              </a:rPr>
              <a:t>搭別人的汽車過去」</a:t>
            </a:r>
            <a:r>
              <a:rPr lang="en-US" altLang="zh-TW" sz="2000" dirty="0">
                <a:latin typeface="標楷體" panose="03000509000000000000" pitchFamily="65" charset="-120"/>
                <a:ea typeface="標楷體" panose="03000509000000000000" pitchFamily="65" charset="-120"/>
                <a:sym typeface="Wingdings" panose="05000000000000000000" pitchFamily="2" charset="2"/>
              </a:rPr>
              <a:t> x3 </a:t>
            </a:r>
            <a:r>
              <a:rPr lang="zh-TW" altLang="en-US" sz="2000" dirty="0">
                <a:latin typeface="標楷體" panose="03000509000000000000" pitchFamily="65" charset="-120"/>
                <a:ea typeface="標楷體" panose="03000509000000000000" pitchFamily="65" charset="-120"/>
                <a:sym typeface="Wingdings" panose="05000000000000000000" pitchFamily="2" charset="2"/>
              </a:rPr>
              <a:t>為 </a:t>
            </a:r>
            <a:r>
              <a:rPr lang="en-US" altLang="zh-TW" sz="2000" dirty="0">
                <a:latin typeface="標楷體" panose="03000509000000000000" pitchFamily="65" charset="-120"/>
                <a:ea typeface="標楷體" panose="03000509000000000000" pitchFamily="65" charset="-120"/>
                <a:sym typeface="Wingdings" panose="05000000000000000000" pitchFamily="2" charset="2"/>
              </a:rPr>
              <a:t>0</a:t>
            </a:r>
          </a:p>
          <a:p>
            <a:endParaRPr lang="en-US" altLang="zh-TW" sz="2000" dirty="0">
              <a:latin typeface="標楷體" panose="03000509000000000000" pitchFamily="65" charset="-120"/>
              <a:ea typeface="標楷體" panose="03000509000000000000" pitchFamily="65" charset="-120"/>
              <a:sym typeface="Wingdings" panose="05000000000000000000" pitchFamily="2" charset="2"/>
            </a:endParaRPr>
          </a:p>
          <a:p>
            <a:r>
              <a:rPr lang="en-US" altLang="zh-TW" sz="2000" b="1" dirty="0">
                <a:sym typeface="Wingdings" panose="05000000000000000000" pitchFamily="2" charset="2"/>
              </a:rPr>
              <a:t>x1 * w1 + x2 *w2 + x3*w3</a:t>
            </a:r>
            <a:r>
              <a:rPr lang="en-US" altLang="zh-TW" sz="2000" dirty="0">
                <a:sym typeface="Wingdings" panose="05000000000000000000" pitchFamily="2" charset="2"/>
              </a:rPr>
              <a:t> </a:t>
            </a:r>
            <a:r>
              <a:rPr lang="en-US" altLang="zh-TW" sz="2000" b="1" dirty="0">
                <a:sym typeface="Wingdings" panose="05000000000000000000" pitchFamily="2" charset="2"/>
              </a:rPr>
              <a:t>=  0*3 + 1*6 + 0*3 = 6 &gt; 5  </a:t>
            </a:r>
          </a:p>
          <a:p>
            <a:pPr marL="0" indent="0">
              <a:buNone/>
            </a:pPr>
            <a:r>
              <a:rPr lang="zh-TW" altLang="en-US" sz="2000" dirty="0">
                <a:latin typeface="標楷體" panose="03000509000000000000" pitchFamily="65" charset="-120"/>
                <a:ea typeface="標楷體" panose="03000509000000000000" pitchFamily="65" charset="-120"/>
                <a:sym typeface="Wingdings" panose="05000000000000000000" pitchFamily="2" charset="2"/>
              </a:rPr>
              <a:t>最後決定出去玩，輸出</a:t>
            </a:r>
            <a:r>
              <a:rPr lang="en-US" altLang="zh-TW" sz="2000" dirty="0">
                <a:latin typeface="標楷體" panose="03000509000000000000" pitchFamily="65" charset="-120"/>
                <a:ea typeface="標楷體" panose="03000509000000000000" pitchFamily="65" charset="-120"/>
                <a:sym typeface="Wingdings" panose="05000000000000000000" pitchFamily="2" charset="2"/>
              </a:rPr>
              <a:t>1</a:t>
            </a:r>
          </a:p>
          <a:p>
            <a:endParaRPr lang="zh-TW" altLang="en-US" sz="2000" dirty="0"/>
          </a:p>
        </p:txBody>
      </p:sp>
      <p:pic>
        <p:nvPicPr>
          <p:cNvPr id="2" name="Picture 2" descr="What is a perceptron?. A neural network is an interconnected… | by Gerry  Saporito | Towards Data Science">
            <a:extLst>
              <a:ext uri="{FF2B5EF4-FFF2-40B4-BE49-F238E27FC236}">
                <a16:creationId xmlns:a16="http://schemas.microsoft.com/office/drawing/2014/main" id="{948435F7-5C1E-58A9-C16A-B7D8CEC1B0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02" r="20188" b="19274"/>
          <a:stretch/>
        </p:blipFill>
        <p:spPr bwMode="auto">
          <a:xfrm>
            <a:off x="6968484" y="3741918"/>
            <a:ext cx="4513601" cy="288185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DDB5AE51-21FD-536C-20A5-0F54EED102E3}"/>
              </a:ext>
            </a:extLst>
          </p:cNvPr>
          <p:cNvSpPr txBox="1"/>
          <p:nvPr/>
        </p:nvSpPr>
        <p:spPr>
          <a:xfrm>
            <a:off x="421511" y="430886"/>
            <a:ext cx="6835816" cy="707886"/>
          </a:xfrm>
          <a:prstGeom prst="rect">
            <a:avLst/>
          </a:prstGeom>
          <a:noFill/>
        </p:spPr>
        <p:txBody>
          <a:bodyPr wrap="square">
            <a:spAutoFit/>
          </a:bodyPr>
          <a:lstStyle/>
          <a:p>
            <a:r>
              <a:rPr lang="zh-TW" altLang="en-US" sz="2000" b="0" i="0" dirty="0">
                <a:solidFill>
                  <a:srgbClr val="000000"/>
                </a:solidFill>
                <a:effectLst/>
                <a:latin typeface="標楷體" panose="03000509000000000000" pitchFamily="65" charset="-120"/>
                <a:ea typeface="標楷體" panose="03000509000000000000" pitchFamily="65" charset="-120"/>
              </a:rPr>
              <a:t>因為你對這三個因素有不同的「重視程度」，因此在 </a:t>
            </a:r>
            <a:r>
              <a:rPr lang="en-US" altLang="zh-TW" sz="2000" b="0" i="0" dirty="0">
                <a:solidFill>
                  <a:srgbClr val="000000"/>
                </a:solidFill>
                <a:effectLst/>
                <a:latin typeface="標楷體" panose="03000509000000000000" pitchFamily="65" charset="-120"/>
                <a:ea typeface="標楷體" panose="03000509000000000000" pitchFamily="65" charset="-120"/>
              </a:rPr>
              <a:t>Perceptron </a:t>
            </a:r>
            <a:r>
              <a:rPr lang="zh-TW" altLang="en-US" sz="2000" b="0" i="0" dirty="0">
                <a:solidFill>
                  <a:srgbClr val="000000"/>
                </a:solidFill>
                <a:effectLst/>
                <a:latin typeface="標楷體" panose="03000509000000000000" pitchFamily="65" charset="-120"/>
                <a:ea typeface="標楷體" panose="03000509000000000000" pitchFamily="65" charset="-120"/>
              </a:rPr>
              <a:t>中 </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1</a:t>
            </a:r>
            <a:r>
              <a:rPr lang="zh-TW" altLang="en-US" sz="2000" b="0" i="0" dirty="0">
                <a:solidFill>
                  <a:srgbClr val="000000"/>
                </a:solidFill>
                <a:effectLst/>
                <a:latin typeface="標楷體" panose="03000509000000000000" pitchFamily="65" charset="-120"/>
                <a:ea typeface="標楷體" panose="03000509000000000000" pitchFamily="65" charset="-120"/>
              </a:rPr>
              <a:t>、</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2</a:t>
            </a:r>
            <a:r>
              <a:rPr lang="zh-TW" altLang="en-US" sz="2000" b="0" i="0" dirty="0">
                <a:solidFill>
                  <a:srgbClr val="000000"/>
                </a:solidFill>
                <a:effectLst/>
                <a:latin typeface="標楷體" panose="03000509000000000000" pitchFamily="65" charset="-120"/>
                <a:ea typeface="標楷體" panose="03000509000000000000" pitchFamily="65" charset="-120"/>
              </a:rPr>
              <a:t>、</a:t>
            </a:r>
            <a:r>
              <a:rPr lang="en-US" altLang="zh-TW" sz="2000" b="0" i="0" dirty="0">
                <a:solidFill>
                  <a:srgbClr val="000000"/>
                </a:solidFill>
                <a:effectLst/>
                <a:latin typeface="標楷體" panose="03000509000000000000" pitchFamily="65" charset="-120"/>
                <a:ea typeface="標楷體" panose="03000509000000000000" pitchFamily="65" charset="-120"/>
              </a:rPr>
              <a:t>x</a:t>
            </a:r>
            <a:r>
              <a:rPr lang="en-US" altLang="zh-TW" sz="2000" b="0" i="0" baseline="-25000" dirty="0">
                <a:solidFill>
                  <a:srgbClr val="000000"/>
                </a:solidFill>
                <a:effectLst/>
                <a:latin typeface="標楷體" panose="03000509000000000000" pitchFamily="65" charset="-120"/>
                <a:ea typeface="標楷體" panose="03000509000000000000" pitchFamily="65" charset="-120"/>
              </a:rPr>
              <a:t>3</a:t>
            </a:r>
            <a:r>
              <a:rPr lang="zh-TW" altLang="en-US" sz="2000" b="0" i="0" dirty="0">
                <a:solidFill>
                  <a:srgbClr val="000000"/>
                </a:solidFill>
                <a:effectLst/>
                <a:latin typeface="標楷體" panose="03000509000000000000" pitchFamily="65" charset="-120"/>
                <a:ea typeface="標楷體" panose="03000509000000000000" pitchFamily="65" charset="-120"/>
              </a:rPr>
              <a:t> 也會有相對應的權重參數 </a:t>
            </a:r>
            <a:r>
              <a:rPr lang="en-US" altLang="zh-TW" sz="2000" b="0" i="0" dirty="0">
                <a:solidFill>
                  <a:srgbClr val="000000"/>
                </a:solidFill>
                <a:effectLst/>
                <a:latin typeface="標楷體" panose="03000509000000000000" pitchFamily="65" charset="-120"/>
                <a:ea typeface="標楷體" panose="03000509000000000000" pitchFamily="65" charset="-120"/>
              </a:rPr>
              <a:t>w</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1109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83B88C-FEA2-F8A5-6FA5-15B0D0DED9F5}"/>
              </a:ext>
            </a:extLst>
          </p:cNvPr>
          <p:cNvSpPr>
            <a:spLocks noGrp="1"/>
          </p:cNvSpPr>
          <p:nvPr>
            <p:ph type="title"/>
          </p:nvPr>
        </p:nvSpPr>
        <p:spPr>
          <a:xfrm>
            <a:off x="838200" y="365125"/>
            <a:ext cx="10515600" cy="867327"/>
          </a:xfrm>
        </p:spPr>
        <p:txBody>
          <a:bodyPr/>
          <a:lstStyle/>
          <a:p>
            <a:r>
              <a:rPr lang="zh-TW" altLang="en-US" b="1" dirty="0">
                <a:latin typeface="標楷體" panose="03000509000000000000" pitchFamily="65" charset="-120"/>
                <a:ea typeface="標楷體" panose="03000509000000000000" pitchFamily="65" charset="-120"/>
              </a:rPr>
              <a:t>簡化 </a:t>
            </a:r>
            <a:r>
              <a:rPr lang="en-US" altLang="zh-TW" b="1" dirty="0">
                <a:latin typeface="標楷體" panose="03000509000000000000" pitchFamily="65" charset="-120"/>
                <a:ea typeface="標楷體" panose="03000509000000000000" pitchFamily="65" charset="-120"/>
              </a:rPr>
              <a:t>Perceptron </a:t>
            </a:r>
            <a:r>
              <a:rPr lang="zh-TW" altLang="en-US" b="1" dirty="0">
                <a:latin typeface="標楷體" panose="03000509000000000000" pitchFamily="65" charset="-120"/>
                <a:ea typeface="標楷體" panose="03000509000000000000" pitchFamily="65" charset="-120"/>
              </a:rPr>
              <a:t>的數學算式</a:t>
            </a:r>
          </a:p>
        </p:txBody>
      </p:sp>
      <p:pic>
        <p:nvPicPr>
          <p:cNvPr id="5" name="內容版面配置區 4">
            <a:extLst>
              <a:ext uri="{FF2B5EF4-FFF2-40B4-BE49-F238E27FC236}">
                <a16:creationId xmlns:a16="http://schemas.microsoft.com/office/drawing/2014/main" id="{172EAE9E-B41E-B0DE-6BA3-0FC6671E21E3}"/>
              </a:ext>
            </a:extLst>
          </p:cNvPr>
          <p:cNvPicPr>
            <a:picLocks noGrp="1" noChangeAspect="1"/>
          </p:cNvPicPr>
          <p:nvPr>
            <p:ph idx="1"/>
          </p:nvPr>
        </p:nvPicPr>
        <p:blipFill>
          <a:blip r:embed="rId3"/>
          <a:stretch>
            <a:fillRect/>
          </a:stretch>
        </p:blipFill>
        <p:spPr>
          <a:xfrm>
            <a:off x="663803" y="1818133"/>
            <a:ext cx="5617728" cy="1347932"/>
          </a:xfrm>
        </p:spPr>
      </p:pic>
      <p:pic>
        <p:nvPicPr>
          <p:cNvPr id="7" name="圖片 6">
            <a:extLst>
              <a:ext uri="{FF2B5EF4-FFF2-40B4-BE49-F238E27FC236}">
                <a16:creationId xmlns:a16="http://schemas.microsoft.com/office/drawing/2014/main" id="{E5918B1A-FB6F-D181-91E9-B20720A3DCF5}"/>
              </a:ext>
            </a:extLst>
          </p:cNvPr>
          <p:cNvPicPr>
            <a:picLocks noChangeAspect="1"/>
          </p:cNvPicPr>
          <p:nvPr/>
        </p:nvPicPr>
        <p:blipFill>
          <a:blip r:embed="rId4"/>
          <a:stretch>
            <a:fillRect/>
          </a:stretch>
        </p:blipFill>
        <p:spPr>
          <a:xfrm>
            <a:off x="663803" y="4176617"/>
            <a:ext cx="4781106" cy="1233064"/>
          </a:xfrm>
          <a:prstGeom prst="rect">
            <a:avLst/>
          </a:prstGeom>
        </p:spPr>
      </p:pic>
      <p:sp>
        <p:nvSpPr>
          <p:cNvPr id="8" name="箭號: 向下 7">
            <a:extLst>
              <a:ext uri="{FF2B5EF4-FFF2-40B4-BE49-F238E27FC236}">
                <a16:creationId xmlns:a16="http://schemas.microsoft.com/office/drawing/2014/main" id="{0208420E-3DAC-012C-D1B6-32D6A7FE9BAC}"/>
              </a:ext>
            </a:extLst>
          </p:cNvPr>
          <p:cNvSpPr/>
          <p:nvPr/>
        </p:nvSpPr>
        <p:spPr>
          <a:xfrm>
            <a:off x="3260035" y="3319670"/>
            <a:ext cx="397565" cy="6162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FA23989B-9693-137E-B2F2-355FEDD043AB}"/>
              </a:ext>
            </a:extLst>
          </p:cNvPr>
          <p:cNvSpPr txBox="1"/>
          <p:nvPr/>
        </p:nvSpPr>
        <p:spPr>
          <a:xfrm>
            <a:off x="3856383" y="3406786"/>
            <a:ext cx="5617728" cy="400110"/>
          </a:xfrm>
          <a:prstGeom prst="rect">
            <a:avLst/>
          </a:prstGeom>
          <a:noFill/>
        </p:spPr>
        <p:txBody>
          <a:bodyPr wrap="square" rtlCol="0">
            <a:spAutoFit/>
          </a:bodyPr>
          <a:lstStyle/>
          <a:p>
            <a:r>
              <a:rPr lang="zh-TW" altLang="en-US" sz="2000" b="1" dirty="0"/>
              <a:t>為了簡化算式，將</a:t>
            </a:r>
            <a:r>
              <a:rPr lang="en-US" altLang="zh-TW" sz="2000" b="1" dirty="0"/>
              <a:t>threshold</a:t>
            </a:r>
            <a:r>
              <a:rPr lang="zh-TW" altLang="en-US" sz="2000" b="1" dirty="0"/>
              <a:t>移項並寫成</a:t>
            </a:r>
            <a:r>
              <a:rPr lang="en-US" altLang="zh-TW" sz="2000" b="1" dirty="0"/>
              <a:t>b</a:t>
            </a:r>
            <a:endParaRPr lang="zh-TW" altLang="en-US" sz="2000" b="1" dirty="0"/>
          </a:p>
        </p:txBody>
      </p:sp>
    </p:spTree>
    <p:extLst>
      <p:ext uri="{BB962C8B-B14F-4D97-AF65-F5344CB8AC3E}">
        <p14:creationId xmlns:p14="http://schemas.microsoft.com/office/powerpoint/2010/main" val="12065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6D7667-7418-2848-B7C5-8B8A3A023D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9814" y="858436"/>
            <a:ext cx="11337386" cy="5675172"/>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2A1DD9AE-8848-9FB5-D146-DBAC43BBCD84}"/>
              </a:ext>
            </a:extLst>
          </p:cNvPr>
          <p:cNvSpPr>
            <a:spLocks noGrp="1"/>
          </p:cNvSpPr>
          <p:nvPr>
            <p:ph type="title"/>
          </p:nvPr>
        </p:nvSpPr>
        <p:spPr>
          <a:xfrm>
            <a:off x="838200" y="365125"/>
            <a:ext cx="10515600" cy="1058561"/>
          </a:xfrm>
        </p:spPr>
        <p:txBody>
          <a:bodyPr/>
          <a:lstStyle/>
          <a:p>
            <a:r>
              <a:rPr lang="zh-TW" altLang="en-US" b="1" dirty="0">
                <a:latin typeface="標楷體" panose="03000509000000000000" pitchFamily="65" charset="-120"/>
                <a:ea typeface="標楷體" panose="03000509000000000000" pitchFamily="65" charset="-120"/>
              </a:rPr>
              <a:t>總結一下</a:t>
            </a:r>
          </a:p>
        </p:txBody>
      </p:sp>
      <p:sp>
        <p:nvSpPr>
          <p:cNvPr id="3" name="文字方塊 2">
            <a:extLst>
              <a:ext uri="{FF2B5EF4-FFF2-40B4-BE49-F238E27FC236}">
                <a16:creationId xmlns:a16="http://schemas.microsoft.com/office/drawing/2014/main" id="{7ECE1A59-53DE-00CC-D731-3CE8C870BA56}"/>
              </a:ext>
            </a:extLst>
          </p:cNvPr>
          <p:cNvSpPr txBox="1"/>
          <p:nvPr/>
        </p:nvSpPr>
        <p:spPr>
          <a:xfrm>
            <a:off x="5762224" y="6123543"/>
            <a:ext cx="1731264" cy="369332"/>
          </a:xfrm>
          <a:prstGeom prst="rect">
            <a:avLst/>
          </a:prstGeom>
          <a:noFill/>
        </p:spPr>
        <p:txBody>
          <a:bodyPr wrap="square" rtlCol="0">
            <a:spAutoFit/>
          </a:bodyPr>
          <a:lstStyle/>
          <a:p>
            <a:r>
              <a:rPr lang="en-US" altLang="zh-TW" dirty="0"/>
              <a:t>Step function</a:t>
            </a:r>
            <a:endParaRPr lang="zh-TW" altLang="en-US" dirty="0"/>
          </a:p>
        </p:txBody>
      </p:sp>
      <p:cxnSp>
        <p:nvCxnSpPr>
          <p:cNvPr id="6" name="直線單箭頭接點 5">
            <a:extLst>
              <a:ext uri="{FF2B5EF4-FFF2-40B4-BE49-F238E27FC236}">
                <a16:creationId xmlns:a16="http://schemas.microsoft.com/office/drawing/2014/main" id="{113D133E-E0CD-8D98-BF12-E94C48361004}"/>
              </a:ext>
            </a:extLst>
          </p:cNvPr>
          <p:cNvCxnSpPr>
            <a:cxnSpLocks/>
          </p:cNvCxnSpPr>
          <p:nvPr/>
        </p:nvCxnSpPr>
        <p:spPr>
          <a:xfrm flipV="1">
            <a:off x="6443393" y="5596128"/>
            <a:ext cx="457279" cy="527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22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A5D206A3-D38C-97C0-EF0F-6DF2A0543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14" y="858436"/>
            <a:ext cx="11337386" cy="5675172"/>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2A1DD9AE-8848-9FB5-D146-DBAC43BBCD84}"/>
              </a:ext>
            </a:extLst>
          </p:cNvPr>
          <p:cNvSpPr>
            <a:spLocks noGrp="1"/>
          </p:cNvSpPr>
          <p:nvPr>
            <p:ph type="title"/>
          </p:nvPr>
        </p:nvSpPr>
        <p:spPr>
          <a:xfrm>
            <a:off x="838200" y="365125"/>
            <a:ext cx="10515600" cy="1058561"/>
          </a:xfrm>
        </p:spPr>
        <p:txBody>
          <a:bodyPr/>
          <a:lstStyle/>
          <a:p>
            <a:r>
              <a:rPr lang="zh-TW" altLang="en-US" b="1" dirty="0">
                <a:latin typeface="標楷體" panose="03000509000000000000" pitchFamily="65" charset="-120"/>
                <a:ea typeface="標楷體" panose="03000509000000000000" pitchFamily="65" charset="-120"/>
              </a:rPr>
              <a:t>總結一下</a:t>
            </a:r>
          </a:p>
        </p:txBody>
      </p:sp>
      <p:sp>
        <p:nvSpPr>
          <p:cNvPr id="6" name="橢圓 5">
            <a:extLst>
              <a:ext uri="{FF2B5EF4-FFF2-40B4-BE49-F238E27FC236}">
                <a16:creationId xmlns:a16="http://schemas.microsoft.com/office/drawing/2014/main" id="{268214F0-1FD9-4E54-27F0-B3CB478E3948}"/>
              </a:ext>
            </a:extLst>
          </p:cNvPr>
          <p:cNvSpPr/>
          <p:nvPr/>
        </p:nvSpPr>
        <p:spPr>
          <a:xfrm>
            <a:off x="3316225" y="1292352"/>
            <a:ext cx="6315456" cy="5035296"/>
          </a:xfrm>
          <a:prstGeom prst="ellipse">
            <a:avLst/>
          </a:prstGeom>
          <a:noFill/>
          <a:ln>
            <a:solidFill>
              <a:schemeClr val="tx1"/>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27832B1-C8E7-45A6-F699-17FCBE939360}"/>
              </a:ext>
            </a:extLst>
          </p:cNvPr>
          <p:cNvSpPr txBox="1"/>
          <p:nvPr/>
        </p:nvSpPr>
        <p:spPr>
          <a:xfrm>
            <a:off x="5521664" y="602017"/>
            <a:ext cx="2210764" cy="584775"/>
          </a:xfrm>
          <a:prstGeom prst="rect">
            <a:avLst/>
          </a:prstGeom>
          <a:noFill/>
        </p:spPr>
        <p:txBody>
          <a:bodyPr wrap="square" rtlCol="0">
            <a:spAutoFit/>
          </a:bodyPr>
          <a:lstStyle/>
          <a:p>
            <a:r>
              <a:rPr lang="en-US" altLang="zh-TW" sz="3200" dirty="0"/>
              <a:t>perceptron</a:t>
            </a:r>
            <a:endParaRPr lang="zh-TW" altLang="en-US" sz="3200" dirty="0"/>
          </a:p>
        </p:txBody>
      </p:sp>
    </p:spTree>
    <p:extLst>
      <p:ext uri="{BB962C8B-B14F-4D97-AF65-F5344CB8AC3E}">
        <p14:creationId xmlns:p14="http://schemas.microsoft.com/office/powerpoint/2010/main" val="37940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08D354-8A24-3169-F506-CF49473658D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多個 </a:t>
            </a:r>
            <a:r>
              <a:rPr lang="en-US" altLang="zh-TW" dirty="0">
                <a:latin typeface="標楷體" panose="03000509000000000000" pitchFamily="65" charset="-120"/>
                <a:ea typeface="標楷體" panose="03000509000000000000" pitchFamily="65" charset="-120"/>
              </a:rPr>
              <a:t>Perceptron </a:t>
            </a:r>
            <a:r>
              <a:rPr lang="zh-TW" altLang="en-US" dirty="0">
                <a:latin typeface="標楷體" panose="03000509000000000000" pitchFamily="65" charset="-120"/>
                <a:ea typeface="標楷體" panose="03000509000000000000" pitchFamily="65" charset="-120"/>
              </a:rPr>
              <a:t>形成一個 </a:t>
            </a:r>
            <a:r>
              <a:rPr lang="en-US" altLang="zh-TW" dirty="0">
                <a:latin typeface="標楷體" panose="03000509000000000000" pitchFamily="65" charset="-120"/>
                <a:ea typeface="標楷體" panose="03000509000000000000" pitchFamily="65" charset="-120"/>
              </a:rPr>
              <a:t>Network</a:t>
            </a:r>
            <a:br>
              <a:rPr lang="en-US" altLang="zh-TW" dirty="0">
                <a:latin typeface="標楷體" panose="03000509000000000000" pitchFamily="65" charset="-120"/>
                <a:ea typeface="標楷體" panose="03000509000000000000" pitchFamily="65" charset="-120"/>
              </a:rPr>
            </a:br>
            <a:endParaRPr lang="zh-TW" altLang="en-US" dirty="0">
              <a:latin typeface="標楷體" panose="03000509000000000000" pitchFamily="65" charset="-120"/>
              <a:ea typeface="標楷體" panose="03000509000000000000" pitchFamily="65" charset="-120"/>
            </a:endParaRPr>
          </a:p>
        </p:txBody>
      </p:sp>
      <p:pic>
        <p:nvPicPr>
          <p:cNvPr id="5" name="內容版面配置區 4">
            <a:extLst>
              <a:ext uri="{FF2B5EF4-FFF2-40B4-BE49-F238E27FC236}">
                <a16:creationId xmlns:a16="http://schemas.microsoft.com/office/drawing/2014/main" id="{4C6245A7-7E38-19DB-A5DF-4DD06DF6E1B6}"/>
              </a:ext>
            </a:extLst>
          </p:cNvPr>
          <p:cNvPicPr>
            <a:picLocks noGrp="1" noChangeAspect="1"/>
          </p:cNvPicPr>
          <p:nvPr>
            <p:ph idx="1"/>
          </p:nvPr>
        </p:nvPicPr>
        <p:blipFill>
          <a:blip r:embed="rId3"/>
          <a:stretch>
            <a:fillRect/>
          </a:stretch>
        </p:blipFill>
        <p:spPr>
          <a:xfrm>
            <a:off x="1955125" y="3077640"/>
            <a:ext cx="8281750" cy="3310572"/>
          </a:xfrm>
        </p:spPr>
      </p:pic>
      <p:sp>
        <p:nvSpPr>
          <p:cNvPr id="6" name="文字方塊 5">
            <a:extLst>
              <a:ext uri="{FF2B5EF4-FFF2-40B4-BE49-F238E27FC236}">
                <a16:creationId xmlns:a16="http://schemas.microsoft.com/office/drawing/2014/main" id="{96CE830E-6FE2-8940-02A5-5570C745FA96}"/>
              </a:ext>
            </a:extLst>
          </p:cNvPr>
          <p:cNvSpPr txBox="1"/>
          <p:nvPr/>
        </p:nvSpPr>
        <p:spPr>
          <a:xfrm>
            <a:off x="3614196" y="2460461"/>
            <a:ext cx="4283991" cy="461665"/>
          </a:xfrm>
          <a:prstGeom prst="rect">
            <a:avLst/>
          </a:prstGeom>
          <a:noFill/>
        </p:spPr>
        <p:txBody>
          <a:bodyPr wrap="square" rtlCol="0">
            <a:spAutoFit/>
          </a:bodyPr>
          <a:lstStyle/>
          <a:p>
            <a:pPr algn="ctr"/>
            <a:r>
              <a:rPr lang="zh-TW" altLang="en-US" sz="2400" dirty="0">
                <a:latin typeface="標楷體" panose="03000509000000000000" pitchFamily="65" charset="-120"/>
                <a:ea typeface="標楷體" panose="03000509000000000000" pitchFamily="65" charset="-120"/>
              </a:rPr>
              <a:t>前面的輸出會作為後面的輸入</a:t>
            </a:r>
          </a:p>
        </p:txBody>
      </p:sp>
      <p:sp>
        <p:nvSpPr>
          <p:cNvPr id="7" name="文字方塊 6">
            <a:extLst>
              <a:ext uri="{FF2B5EF4-FFF2-40B4-BE49-F238E27FC236}">
                <a16:creationId xmlns:a16="http://schemas.microsoft.com/office/drawing/2014/main" id="{BEE118F3-2CE8-D13A-87E1-E7DD37F5D417}"/>
              </a:ext>
            </a:extLst>
          </p:cNvPr>
          <p:cNvSpPr txBox="1"/>
          <p:nvPr/>
        </p:nvSpPr>
        <p:spPr>
          <a:xfrm>
            <a:off x="838199" y="1596563"/>
            <a:ext cx="8281749"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若處理到更複雜的問題，便會需要更多層的</a:t>
            </a:r>
            <a:r>
              <a:rPr lang="en-US" altLang="zh-TW" sz="2800" b="0" i="0" dirty="0">
                <a:solidFill>
                  <a:srgbClr val="000000"/>
                </a:solidFill>
                <a:effectLst/>
                <a:latin typeface="標楷體" panose="03000509000000000000" pitchFamily="65" charset="-120"/>
                <a:ea typeface="標楷體" panose="03000509000000000000" pitchFamily="65" charset="-120"/>
              </a:rPr>
              <a:t>Neuron </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227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82BA8-4EDC-879D-B3F4-691401901DF8}"/>
              </a:ext>
            </a:extLst>
          </p:cNvPr>
          <p:cNvSpPr>
            <a:spLocks noGrp="1"/>
          </p:cNvSpPr>
          <p:nvPr>
            <p:ph type="title"/>
          </p:nvPr>
        </p:nvSpPr>
        <p:spPr>
          <a:xfrm>
            <a:off x="838200" y="365126"/>
            <a:ext cx="10515600" cy="817632"/>
          </a:xfrm>
        </p:spPr>
        <p:txBody>
          <a:bodyPr/>
          <a:lstStyle/>
          <a:p>
            <a:r>
              <a:rPr lang="en-US" altLang="zh-TW" sz="4400" b="1" dirty="0">
                <a:latin typeface="標楷體" panose="03000509000000000000" pitchFamily="65" charset="-120"/>
                <a:ea typeface="標楷體" panose="03000509000000000000" pitchFamily="65" charset="-120"/>
              </a:rPr>
              <a:t>perceptron</a:t>
            </a:r>
            <a:r>
              <a:rPr lang="zh-TW" altLang="en-US" sz="4400" b="1" dirty="0">
                <a:latin typeface="標楷體" panose="03000509000000000000" pitchFamily="65" charset="-120"/>
                <a:ea typeface="標楷體" panose="03000509000000000000" pitchFamily="65" charset="-120"/>
              </a:rPr>
              <a:t>改成</a:t>
            </a:r>
            <a:r>
              <a:rPr lang="en-US" altLang="zh-TW" b="1" i="0" dirty="0">
                <a:solidFill>
                  <a:srgbClr val="000000"/>
                </a:solidFill>
                <a:effectLst/>
                <a:latin typeface="標楷體" panose="03000509000000000000" pitchFamily="65" charset="-120"/>
                <a:ea typeface="標楷體" panose="03000509000000000000" pitchFamily="65" charset="-120"/>
              </a:rPr>
              <a:t>Sigmoid Neuron </a:t>
            </a:r>
            <a:endParaRPr lang="zh-TW" altLang="en-US"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A8CFB594-F665-6667-84BC-B23D70FCE37A}"/>
              </a:ext>
            </a:extLst>
          </p:cNvPr>
          <p:cNvSpPr>
            <a:spLocks noGrp="1"/>
          </p:cNvSpPr>
          <p:nvPr>
            <p:ph idx="1"/>
          </p:nvPr>
        </p:nvSpPr>
        <p:spPr>
          <a:xfrm>
            <a:off x="838200" y="1391478"/>
            <a:ext cx="10515600" cy="5227983"/>
          </a:xfrm>
        </p:spPr>
        <p:txBody>
          <a:bodyPr>
            <a:normAutofit/>
          </a:bodyPr>
          <a:lstStyle/>
          <a:p>
            <a:r>
              <a:rPr lang="zh-TW" altLang="en-US" sz="2000" dirty="0">
                <a:latin typeface="標楷體" panose="03000509000000000000" pitchFamily="65" charset="-120"/>
                <a:ea typeface="標楷體" panose="03000509000000000000" pitchFamily="65" charset="-120"/>
              </a:rPr>
              <a:t>先前的</a:t>
            </a:r>
            <a:r>
              <a:rPr lang="en-US" altLang="zh-TW" sz="2000" dirty="0">
                <a:latin typeface="標楷體" panose="03000509000000000000" pitchFamily="65" charset="-120"/>
                <a:ea typeface="標楷體" panose="03000509000000000000" pitchFamily="65" charset="-120"/>
              </a:rPr>
              <a:t>perceptron</a:t>
            </a:r>
            <a:r>
              <a:rPr lang="zh-TW" altLang="en-US" sz="2000" dirty="0">
                <a:latin typeface="標楷體" panose="03000509000000000000" pitchFamily="65" charset="-120"/>
                <a:ea typeface="標楷體" panose="03000509000000000000" pitchFamily="65" charset="-120"/>
              </a:rPr>
              <a:t>輸出輸入都是二元的值</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只有</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或</a:t>
            </a:r>
            <a:r>
              <a:rPr lang="en-US" altLang="zh-TW" sz="2000" dirty="0">
                <a:latin typeface="標楷體" panose="03000509000000000000" pitchFamily="65" charset="-120"/>
                <a:ea typeface="標楷體" panose="03000509000000000000" pitchFamily="65" charset="-120"/>
              </a:rPr>
              <a:t>1)</a:t>
            </a:r>
          </a:p>
          <a:p>
            <a:pPr marL="0" indent="0">
              <a:buNone/>
            </a:pPr>
            <a:r>
              <a:rPr lang="zh-TW" altLang="en-US" sz="2000" dirty="0">
                <a:latin typeface="標楷體" panose="03000509000000000000" pitchFamily="65" charset="-120"/>
                <a:ea typeface="標楷體" panose="03000509000000000000" pitchFamily="65" charset="-120"/>
              </a:rPr>
              <a:t>會發生兩個問題</a:t>
            </a:r>
            <a:endParaRPr lang="en-US" altLang="zh-TW" sz="2000"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輸入</a:t>
            </a:r>
            <a:r>
              <a:rPr lang="en-US" altLang="zh-TW" b="1" dirty="0">
                <a:latin typeface="標楷體" panose="03000509000000000000" pitchFamily="65" charset="-120"/>
                <a:ea typeface="標楷體" panose="03000509000000000000" pitchFamily="65" charset="-120"/>
              </a:rPr>
              <a:t>:</a:t>
            </a:r>
          </a:p>
          <a:p>
            <a:pPr marL="0" indent="0">
              <a:buNone/>
            </a:pPr>
            <a:r>
              <a:rPr lang="zh-TW" altLang="en-US" sz="2000" b="1" dirty="0">
                <a:latin typeface="標楷體" panose="03000509000000000000" pitchFamily="65" charset="-120"/>
                <a:ea typeface="標楷體" panose="03000509000000000000" pitchFamily="65" charset="-120"/>
              </a:rPr>
              <a:t>問題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現實的輸入可能是連續的 </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b="1" dirty="0">
                <a:latin typeface="標楷體" panose="03000509000000000000" pitchFamily="65" charset="-120"/>
                <a:ea typeface="標楷體" panose="03000509000000000000" pitchFamily="65" charset="-120"/>
                <a:sym typeface="Wingdings" panose="05000000000000000000" pitchFamily="2" charset="2"/>
              </a:rPr>
              <a:t>改正</a:t>
            </a:r>
            <a:r>
              <a:rPr lang="en-US" altLang="zh-TW" sz="2000" dirty="0">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latin typeface="標楷體" panose="03000509000000000000" pitchFamily="65" charset="-120"/>
                <a:ea typeface="標楷體" panose="03000509000000000000" pitchFamily="65" charset="-120"/>
                <a:sym typeface="Wingdings" panose="05000000000000000000" pitchFamily="2" charset="2"/>
              </a:rPr>
              <a:t> 輸入改成連續值</a:t>
            </a:r>
            <a:r>
              <a:rPr lang="zh-TW" altLang="en-US" sz="2000" dirty="0">
                <a:latin typeface="標楷體" panose="03000509000000000000" pitchFamily="65" charset="-120"/>
                <a:ea typeface="標楷體" panose="03000509000000000000" pitchFamily="65" charset="-120"/>
              </a:rPr>
              <a:t> </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輸出</a:t>
            </a:r>
            <a:r>
              <a:rPr lang="en-US" altLang="zh-TW" b="1" dirty="0">
                <a:latin typeface="標楷體" panose="03000509000000000000" pitchFamily="65" charset="-120"/>
                <a:ea typeface="標楷體" panose="03000509000000000000" pitchFamily="65" charset="-120"/>
              </a:rPr>
              <a:t>:</a:t>
            </a:r>
          </a:p>
          <a:p>
            <a:pPr marL="0" indent="0">
              <a:buNone/>
            </a:pPr>
            <a:r>
              <a:rPr lang="zh-TW" altLang="en-US" sz="2000" b="1" dirty="0">
                <a:latin typeface="標楷體" panose="03000509000000000000" pitchFamily="65" charset="-120"/>
                <a:ea typeface="標楷體" panose="03000509000000000000" pitchFamily="65" charset="-120"/>
              </a:rPr>
              <a:t>問題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多層</a:t>
            </a:r>
            <a:r>
              <a:rPr lang="en-US" altLang="zh-TW" sz="2000" dirty="0">
                <a:latin typeface="標楷體" panose="03000509000000000000" pitchFamily="65" charset="-120"/>
                <a:ea typeface="標楷體" panose="03000509000000000000" pitchFamily="65" charset="-120"/>
              </a:rPr>
              <a:t>network</a:t>
            </a:r>
            <a:r>
              <a:rPr lang="zh-TW" altLang="en-US" sz="2000" dirty="0">
                <a:latin typeface="標楷體" panose="03000509000000000000" pitchFamily="65" charset="-120"/>
                <a:ea typeface="標楷體" panose="03000509000000000000" pitchFamily="65" charset="-120"/>
              </a:rPr>
              <a:t>時由於輸出會作為下一個節點</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的輸入 故輸出也必須為連續值</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p>
          <a:p>
            <a:pPr marL="0" indent="0">
              <a:buNone/>
            </a:pPr>
            <a:r>
              <a:rPr lang="zh-TW" altLang="en-US" sz="2000" b="1" dirty="0">
                <a:latin typeface="標楷體" panose="03000509000000000000" pitchFamily="65" charset="-120"/>
                <a:ea typeface="標楷體" panose="03000509000000000000" pitchFamily="65" charset="-120"/>
              </a:rPr>
              <a:t>改正</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輸出後面 </a:t>
            </a:r>
            <a:r>
              <a:rPr lang="en-US" altLang="zh-TW" sz="2000" dirty="0"/>
              <a:t>step</a:t>
            </a:r>
            <a:r>
              <a:rPr lang="zh-TW" altLang="en-US" sz="2000" dirty="0"/>
              <a:t> </a:t>
            </a:r>
            <a:r>
              <a:rPr lang="en-US" altLang="zh-TW" sz="2000" dirty="0"/>
              <a:t>function </a:t>
            </a:r>
            <a:r>
              <a:rPr lang="zh-TW" altLang="en-US" sz="2000" dirty="0">
                <a:latin typeface="標楷體" panose="03000509000000000000" pitchFamily="65" charset="-120"/>
                <a:ea typeface="標楷體" panose="03000509000000000000" pitchFamily="65" charset="-120"/>
              </a:rPr>
              <a:t>改成</a:t>
            </a:r>
            <a:r>
              <a:rPr lang="zh-TW" altLang="en-US" sz="2000" dirty="0"/>
              <a:t> </a:t>
            </a:r>
            <a:r>
              <a:rPr lang="en-US" altLang="zh-TW" sz="2000" dirty="0"/>
              <a:t>sigmoid function</a:t>
            </a:r>
            <a:endParaRPr lang="zh-TW" altLang="en-US" sz="2000" dirty="0"/>
          </a:p>
        </p:txBody>
      </p:sp>
      <p:pic>
        <p:nvPicPr>
          <p:cNvPr id="6" name="圖片 5">
            <a:extLst>
              <a:ext uri="{FF2B5EF4-FFF2-40B4-BE49-F238E27FC236}">
                <a16:creationId xmlns:a16="http://schemas.microsoft.com/office/drawing/2014/main" id="{51F1842D-F2E7-BBBC-36B0-685844B88CF0}"/>
              </a:ext>
            </a:extLst>
          </p:cNvPr>
          <p:cNvPicPr>
            <a:picLocks noChangeAspect="1"/>
          </p:cNvPicPr>
          <p:nvPr/>
        </p:nvPicPr>
        <p:blipFill>
          <a:blip r:embed="rId3"/>
          <a:stretch>
            <a:fillRect/>
          </a:stretch>
        </p:blipFill>
        <p:spPr>
          <a:xfrm>
            <a:off x="7333937" y="5299769"/>
            <a:ext cx="2815395" cy="1049375"/>
          </a:xfrm>
          <a:prstGeom prst="rect">
            <a:avLst/>
          </a:prstGeom>
        </p:spPr>
      </p:pic>
      <p:pic>
        <p:nvPicPr>
          <p:cNvPr id="4" name="Picture 2" descr="What is a perceptron?. A neural network is an interconnected… | by Gerry  Saporito | Towards Data Science">
            <a:extLst>
              <a:ext uri="{FF2B5EF4-FFF2-40B4-BE49-F238E27FC236}">
                <a16:creationId xmlns:a16="http://schemas.microsoft.com/office/drawing/2014/main" id="{7677A3F9-859A-CF38-C759-FBDE60FCF2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02" r="20188" b="19274"/>
          <a:stretch/>
        </p:blipFill>
        <p:spPr bwMode="auto">
          <a:xfrm>
            <a:off x="7003208" y="1714537"/>
            <a:ext cx="4350592" cy="277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64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B55ECFC-0148-450E-5218-41CA3F5EE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795" y="1531973"/>
            <a:ext cx="6846765" cy="342729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85F08F7-BA20-00E2-B8B5-59F161DF0AE4}"/>
              </a:ext>
            </a:extLst>
          </p:cNvPr>
          <p:cNvSpPr>
            <a:spLocks noGrp="1"/>
          </p:cNvSpPr>
          <p:nvPr>
            <p:ph type="title"/>
          </p:nvPr>
        </p:nvSpPr>
        <p:spPr>
          <a:xfrm>
            <a:off x="838200" y="365126"/>
            <a:ext cx="10515600" cy="800484"/>
          </a:xfrm>
        </p:spPr>
        <p:txBody>
          <a:bodyPr/>
          <a:lstStyle/>
          <a:p>
            <a:r>
              <a:rPr lang="en-US" altLang="zh-TW" b="1" dirty="0"/>
              <a:t>Sigmoid function</a:t>
            </a:r>
            <a:endParaRPr lang="zh-TW" altLang="en-US" b="1" dirty="0"/>
          </a:p>
        </p:txBody>
      </p:sp>
      <p:pic>
        <p:nvPicPr>
          <p:cNvPr id="5" name="內容版面配置區 4">
            <a:extLst>
              <a:ext uri="{FF2B5EF4-FFF2-40B4-BE49-F238E27FC236}">
                <a16:creationId xmlns:a16="http://schemas.microsoft.com/office/drawing/2014/main" id="{082AEF60-DD5F-9E08-3228-6B2526C0D320}"/>
              </a:ext>
            </a:extLst>
          </p:cNvPr>
          <p:cNvPicPr>
            <a:picLocks noGrp="1" noChangeAspect="1"/>
          </p:cNvPicPr>
          <p:nvPr>
            <p:ph idx="1"/>
          </p:nvPr>
        </p:nvPicPr>
        <p:blipFill>
          <a:blip r:embed="rId4"/>
          <a:stretch>
            <a:fillRect/>
          </a:stretch>
        </p:blipFill>
        <p:spPr>
          <a:xfrm>
            <a:off x="644060" y="1867558"/>
            <a:ext cx="3347223" cy="2290505"/>
          </a:xfrm>
        </p:spPr>
      </p:pic>
      <p:pic>
        <p:nvPicPr>
          <p:cNvPr id="7" name="圖片 6">
            <a:extLst>
              <a:ext uri="{FF2B5EF4-FFF2-40B4-BE49-F238E27FC236}">
                <a16:creationId xmlns:a16="http://schemas.microsoft.com/office/drawing/2014/main" id="{93DD4714-94F5-FE6A-8BDC-049F449953D8}"/>
              </a:ext>
            </a:extLst>
          </p:cNvPr>
          <p:cNvPicPr>
            <a:picLocks noChangeAspect="1"/>
          </p:cNvPicPr>
          <p:nvPr/>
        </p:nvPicPr>
        <p:blipFill>
          <a:blip r:embed="rId5"/>
          <a:stretch>
            <a:fillRect/>
          </a:stretch>
        </p:blipFill>
        <p:spPr>
          <a:xfrm>
            <a:off x="644060" y="4158063"/>
            <a:ext cx="3475764" cy="2422502"/>
          </a:xfrm>
          <a:prstGeom prst="rect">
            <a:avLst/>
          </a:prstGeom>
        </p:spPr>
      </p:pic>
      <p:sp>
        <p:nvSpPr>
          <p:cNvPr id="8" name="文字方塊 7">
            <a:extLst>
              <a:ext uri="{FF2B5EF4-FFF2-40B4-BE49-F238E27FC236}">
                <a16:creationId xmlns:a16="http://schemas.microsoft.com/office/drawing/2014/main" id="{36267E77-DA6B-AE0A-7142-B0C3154CD3AC}"/>
              </a:ext>
            </a:extLst>
          </p:cNvPr>
          <p:cNvSpPr txBox="1"/>
          <p:nvPr/>
        </p:nvSpPr>
        <p:spPr>
          <a:xfrm>
            <a:off x="644060" y="1258191"/>
            <a:ext cx="5032915" cy="400110"/>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Sigmoid </a:t>
            </a:r>
            <a:r>
              <a:rPr lang="zh-TW" altLang="en-US" sz="2000" dirty="0">
                <a:latin typeface="標楷體" panose="03000509000000000000" pitchFamily="65" charset="-120"/>
                <a:ea typeface="標楷體" panose="03000509000000000000" pitchFamily="65" charset="-120"/>
              </a:rPr>
              <a:t>函數就是 </a:t>
            </a:r>
            <a:r>
              <a:rPr lang="en-US" altLang="zh-TW" sz="2000" dirty="0">
                <a:latin typeface="標楷體" panose="03000509000000000000" pitchFamily="65" charset="-120"/>
                <a:ea typeface="標楷體" panose="03000509000000000000" pitchFamily="65" charset="-120"/>
              </a:rPr>
              <a:t>Step </a:t>
            </a:r>
            <a:r>
              <a:rPr lang="zh-TW" altLang="en-US" sz="2000" dirty="0">
                <a:latin typeface="標楷體" panose="03000509000000000000" pitchFamily="65" charset="-120"/>
                <a:ea typeface="標楷體" panose="03000509000000000000" pitchFamily="65" charset="-120"/>
              </a:rPr>
              <a:t>函數的「平滑版本」</a:t>
            </a:r>
          </a:p>
        </p:txBody>
      </p:sp>
      <p:pic>
        <p:nvPicPr>
          <p:cNvPr id="11" name="圖片 10">
            <a:extLst>
              <a:ext uri="{FF2B5EF4-FFF2-40B4-BE49-F238E27FC236}">
                <a16:creationId xmlns:a16="http://schemas.microsoft.com/office/drawing/2014/main" id="{A9AE2804-2F3B-5CEB-1DDC-490CBCD8E6CA}"/>
              </a:ext>
            </a:extLst>
          </p:cNvPr>
          <p:cNvPicPr>
            <a:picLocks noChangeAspect="1"/>
          </p:cNvPicPr>
          <p:nvPr/>
        </p:nvPicPr>
        <p:blipFill>
          <a:blip r:embed="rId6"/>
          <a:stretch>
            <a:fillRect/>
          </a:stretch>
        </p:blipFill>
        <p:spPr>
          <a:xfrm>
            <a:off x="6209518" y="5159323"/>
            <a:ext cx="2815395" cy="1049375"/>
          </a:xfrm>
          <a:prstGeom prst="rect">
            <a:avLst/>
          </a:prstGeom>
        </p:spPr>
      </p:pic>
    </p:spTree>
    <p:extLst>
      <p:ext uri="{BB962C8B-B14F-4D97-AF65-F5344CB8AC3E}">
        <p14:creationId xmlns:p14="http://schemas.microsoft.com/office/powerpoint/2010/main" val="21781067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4607</TotalTime>
  <Words>2083</Words>
  <Application>Microsoft Office PowerPoint</Application>
  <PresentationFormat>寬螢幕</PresentationFormat>
  <Paragraphs>281</Paragraphs>
  <Slides>24</Slides>
  <Notes>19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Noto Sans TC</vt:lpstr>
      <vt:lpstr>source-serif-pro</vt:lpstr>
      <vt:lpstr>標楷體</vt:lpstr>
      <vt:lpstr>Arial</vt:lpstr>
      <vt:lpstr>Calibri</vt:lpstr>
      <vt:lpstr>Calibri Light</vt:lpstr>
      <vt:lpstr>Cambria Math</vt:lpstr>
      <vt:lpstr>Wingdings</vt:lpstr>
      <vt:lpstr>Office 佈景主題</vt:lpstr>
      <vt:lpstr>神經網路的原理及專案結合</vt:lpstr>
      <vt:lpstr>感知器Perceptron的原理</vt:lpstr>
      <vt:lpstr>PowerPoint 簡報</vt:lpstr>
      <vt:lpstr>簡化 Perceptron 的數學算式</vt:lpstr>
      <vt:lpstr>總結一下</vt:lpstr>
      <vt:lpstr>總結一下</vt:lpstr>
      <vt:lpstr>多個 Perceptron 形成一個 Network </vt:lpstr>
      <vt:lpstr>perceptron改成Sigmoid Neuron </vt:lpstr>
      <vt:lpstr>Sigmoid function</vt:lpstr>
      <vt:lpstr>輸出代表的意義</vt:lpstr>
      <vt:lpstr>如何找到參數W , b ?     即「訓練」</vt:lpstr>
      <vt:lpstr>Gradient Descent</vt:lpstr>
      <vt:lpstr>懂了原理  來實做看看</vt:lpstr>
      <vt:lpstr>目標</vt:lpstr>
      <vt:lpstr>執行流程</vt:lpstr>
      <vt:lpstr>收集訓練資料</vt:lpstr>
      <vt:lpstr>Scale data</vt:lpstr>
      <vt:lpstr>訓練的程式</vt:lpstr>
      <vt:lpstr>PowerPoint 簡報</vt:lpstr>
      <vt:lpstr>PowerPoint 簡報</vt:lpstr>
      <vt:lpstr>更新參數</vt:lpstr>
      <vt:lpstr>訓練好了 執行預測</vt:lpstr>
      <vt:lpstr>參考資料</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司玹 高</dc:creator>
  <cp:lastModifiedBy>司玹 高</cp:lastModifiedBy>
  <cp:revision>23</cp:revision>
  <dcterms:created xsi:type="dcterms:W3CDTF">2023-12-13T14:49:45Z</dcterms:created>
  <dcterms:modified xsi:type="dcterms:W3CDTF">2024-10-27T10:24:30Z</dcterms:modified>
</cp:coreProperties>
</file>