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73" r:id="rId2"/>
    <p:sldId id="282" r:id="rId3"/>
    <p:sldId id="283" r:id="rId4"/>
    <p:sldId id="279" r:id="rId5"/>
    <p:sldId id="280" r:id="rId6"/>
    <p:sldId id="284" r:id="rId7"/>
    <p:sldId id="285" r:id="rId8"/>
    <p:sldId id="287" r:id="rId9"/>
    <p:sldId id="288" r:id="rId10"/>
    <p:sldId id="289" r:id="rId11"/>
    <p:sldId id="290" r:id="rId12"/>
    <p:sldId id="291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81A08-9BBD-4A63-B994-890B024F9B3D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95FF2-4CA2-4C7A-BEF1-257A92A00D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95FF2-4CA2-4C7A-BEF1-257A92A00DEC}" type="slidenum">
              <a:rPr lang="ko-KR" altLang="en-US" smtClean="0"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95FF2-4CA2-4C7A-BEF1-257A92A00DEC}" type="slidenum">
              <a:rPr lang="ko-KR" altLang="en-US" smtClean="0"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95FF2-4CA2-4C7A-BEF1-257A92A00DEC}" type="slidenum">
              <a:rPr lang="ko-KR" altLang="en-US" smtClean="0"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95FF2-4CA2-4C7A-BEF1-257A92A00DEC}" type="slidenum">
              <a:rPr lang="ko-KR" altLang="en-US" smtClean="0"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95FF2-4CA2-4C7A-BEF1-257A92A00DEC}" type="slidenum">
              <a:rPr lang="ko-KR" altLang="en-US" smtClean="0"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95FF2-4CA2-4C7A-BEF1-257A92A00DEC}" type="slidenum">
              <a:rPr lang="ko-KR" altLang="en-US" smtClean="0"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95FF2-4CA2-4C7A-BEF1-257A92A00DEC}" type="slidenum">
              <a:rPr lang="ko-KR" altLang="en-US" smtClean="0"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95FF2-4CA2-4C7A-BEF1-257A92A00DEC}" type="slidenum">
              <a:rPr lang="ko-KR" altLang="en-US" smtClean="0"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95FF2-4CA2-4C7A-BEF1-257A92A00DEC}" type="slidenum">
              <a:rPr lang="ko-KR" altLang="en-US" smtClean="0"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95FF2-4CA2-4C7A-BEF1-257A92A00DEC}" type="slidenum">
              <a:rPr lang="ko-KR" altLang="en-US" smtClean="0"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95FF2-4CA2-4C7A-BEF1-257A92A00DEC}" type="slidenum">
              <a:rPr lang="ko-KR" altLang="en-US" smtClean="0"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95FF2-4CA2-4C7A-BEF1-257A92A00DEC}" type="slidenum">
              <a:rPr lang="ko-KR" altLang="en-US" smtClean="0"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7ED3-FBB6-4DD6-8D98-A2FDEDC88295}" type="datetimeFigureOut">
              <a:rPr lang="ko-KR" altLang="en-US" smtClean="0"/>
              <a:pPr/>
              <a:t>2020-10-07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B7D3-27D6-420D-9069-81D2724508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7ED3-FBB6-4DD6-8D98-A2FDEDC88295}" type="datetimeFigureOut">
              <a:rPr lang="ko-KR" altLang="en-US" smtClean="0"/>
              <a:pPr/>
              <a:t>2020-10-07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B7D3-27D6-420D-9069-81D2724508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7ED3-FBB6-4DD6-8D98-A2FDEDC88295}" type="datetimeFigureOut">
              <a:rPr lang="ko-KR" altLang="en-US" smtClean="0"/>
              <a:pPr/>
              <a:t>2020-10-07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B7D3-27D6-420D-9069-81D2724508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7ED3-FBB6-4DD6-8D98-A2FDEDC88295}" type="datetimeFigureOut">
              <a:rPr lang="ko-KR" altLang="en-US" smtClean="0"/>
              <a:pPr/>
              <a:t>2020-10-07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B7D3-27D6-420D-9069-81D2724508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7ED3-FBB6-4DD6-8D98-A2FDEDC88295}" type="datetimeFigureOut">
              <a:rPr lang="ko-KR" altLang="en-US" smtClean="0"/>
              <a:pPr/>
              <a:t>2020-10-07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B7D3-27D6-420D-9069-81D2724508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7ED3-FBB6-4DD6-8D98-A2FDEDC88295}" type="datetimeFigureOut">
              <a:rPr lang="ko-KR" altLang="en-US" smtClean="0"/>
              <a:pPr/>
              <a:t>2020-10-07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B7D3-27D6-420D-9069-81D2724508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7ED3-FBB6-4DD6-8D98-A2FDEDC88295}" type="datetimeFigureOut">
              <a:rPr lang="ko-KR" altLang="en-US" smtClean="0"/>
              <a:pPr/>
              <a:t>2020-10-07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B7D3-27D6-420D-9069-81D2724508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7ED3-FBB6-4DD6-8D98-A2FDEDC88295}" type="datetimeFigureOut">
              <a:rPr lang="ko-KR" altLang="en-US" smtClean="0"/>
              <a:pPr/>
              <a:t>2020-10-07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B7D3-27D6-420D-9069-81D2724508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7ED3-FBB6-4DD6-8D98-A2FDEDC88295}" type="datetimeFigureOut">
              <a:rPr lang="ko-KR" altLang="en-US" smtClean="0"/>
              <a:pPr/>
              <a:t>2020-10-07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B7D3-27D6-420D-9069-81D2724508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7ED3-FBB6-4DD6-8D98-A2FDEDC88295}" type="datetimeFigureOut">
              <a:rPr lang="ko-KR" altLang="en-US" smtClean="0"/>
              <a:pPr/>
              <a:t>2020-10-07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B7D3-27D6-420D-9069-81D2724508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7ED3-FBB6-4DD6-8D98-A2FDEDC88295}" type="datetimeFigureOut">
              <a:rPr lang="ko-KR" altLang="en-US" smtClean="0"/>
              <a:pPr/>
              <a:t>2020-10-07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B7D3-27D6-420D-9069-81D2724508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77ED3-FBB6-4DD6-8D98-A2FDEDC88295}" type="datetimeFigureOut">
              <a:rPr lang="ko-KR" altLang="en-US" smtClean="0"/>
              <a:pPr/>
              <a:t>2020-10-07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B7D3-27D6-420D-9069-81D2724508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백업\회사 제안서\2012_유진_페이지_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14313"/>
            <a:ext cx="9144000" cy="646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928662" y="642918"/>
            <a:ext cx="7705725" cy="41434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85786" y="3143248"/>
            <a:ext cx="7643866" cy="12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lIns="91282" tIns="45641" rIns="91282" bIns="45641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b="1" baseline="30000" dirty="0">
                <a:ea typeface="HY견고딕" pitchFamily="18" charset="-127"/>
              </a:rPr>
              <a:t> </a:t>
            </a:r>
            <a:r>
              <a:rPr lang="ko-KR" altLang="en-US" sz="4000" b="1" baseline="30000" dirty="0" smtClean="0">
                <a:ea typeface="HY견고딕" pitchFamily="18" charset="-127"/>
              </a:rPr>
              <a:t> 삼성</a:t>
            </a:r>
            <a:r>
              <a:rPr lang="en-US" altLang="ko-KR" sz="4000" b="1" baseline="30000" dirty="0" smtClean="0">
                <a:ea typeface="HY견고딕" pitchFamily="18" charset="-127"/>
              </a:rPr>
              <a:t>/</a:t>
            </a:r>
            <a:r>
              <a:rPr lang="ko-KR" altLang="en-US" sz="4000" b="1" baseline="30000" dirty="0" smtClean="0">
                <a:ea typeface="HY견고딕" pitchFamily="18" charset="-127"/>
              </a:rPr>
              <a:t>강남</a:t>
            </a:r>
            <a:r>
              <a:rPr lang="en-US" altLang="ko-KR" sz="4000" b="1" baseline="30000" dirty="0" smtClean="0">
                <a:ea typeface="HY견고딕" pitchFamily="18" charset="-127"/>
              </a:rPr>
              <a:t>/</a:t>
            </a:r>
            <a:r>
              <a:rPr lang="ko-KR" altLang="en-US" sz="4000" b="1" baseline="30000" dirty="0" err="1" smtClean="0">
                <a:ea typeface="HY견고딕" pitchFamily="18" charset="-127"/>
              </a:rPr>
              <a:t>홍대</a:t>
            </a:r>
            <a:r>
              <a:rPr lang="en-US" altLang="ko-KR" sz="4000" b="1" baseline="30000" dirty="0" smtClean="0">
                <a:ea typeface="HY견고딕" pitchFamily="18" charset="-127"/>
              </a:rPr>
              <a:t>/</a:t>
            </a:r>
            <a:r>
              <a:rPr lang="ko-KR" altLang="en-US" sz="4000" b="1" baseline="30000" dirty="0" smtClean="0">
                <a:ea typeface="HY견고딕" pitchFamily="18" charset="-127"/>
              </a:rPr>
              <a:t>서울역  </a:t>
            </a:r>
            <a:r>
              <a:rPr lang="ko-KR" altLang="en-US" sz="4000" b="1" baseline="30000" dirty="0" smtClean="0">
                <a:ea typeface="HY견고딕" pitchFamily="18" charset="-127"/>
              </a:rPr>
              <a:t>역사</a:t>
            </a:r>
            <a:r>
              <a:rPr lang="en-US" altLang="ko-KR" sz="4000" b="1" baseline="30000" dirty="0" smtClean="0">
                <a:ea typeface="HY견고딕" pitchFamily="18" charset="-127"/>
              </a:rPr>
              <a:t>PSD</a:t>
            </a:r>
            <a:r>
              <a:rPr lang="ko-KR" altLang="en-US" sz="4000" b="1" baseline="30000" dirty="0" smtClean="0">
                <a:ea typeface="HY견고딕" pitchFamily="18" charset="-127"/>
              </a:rPr>
              <a:t>광고 </a:t>
            </a:r>
            <a:r>
              <a:rPr lang="ko-KR" altLang="en-US" sz="4000" b="1" baseline="30000" dirty="0" smtClean="0">
                <a:ea typeface="HY견고딕" pitchFamily="18" charset="-127"/>
              </a:rPr>
              <a:t>재원현황</a:t>
            </a:r>
            <a:endParaRPr lang="ko-KR" altLang="en-US" sz="4100" b="1" baseline="30000" dirty="0">
              <a:ea typeface="HY견고딕" pitchFamily="18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4000" b="1" baseline="30000" dirty="0">
                <a:ea typeface="HY견고딕" pitchFamily="18" charset="-127"/>
              </a:rPr>
              <a:t>      </a:t>
            </a:r>
            <a:endParaRPr lang="en-US" altLang="ko-KR" sz="4000" b="1" dirty="0">
              <a:ea typeface="HY견고딕" pitchFamily="18" charset="-127"/>
            </a:endParaRPr>
          </a:p>
        </p:txBody>
      </p:sp>
      <p:pic>
        <p:nvPicPr>
          <p:cNvPr id="7" name="그림 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944" y="5661248"/>
            <a:ext cx="789272" cy="694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5911295" y="5948688"/>
            <a:ext cx="2611910" cy="382305"/>
          </a:xfrm>
          <a:prstGeom prst="rect">
            <a:avLst/>
          </a:prstGeom>
        </p:spPr>
        <p:txBody>
          <a:bodyPr wrap="none" lIns="104287" tIns="52144" rIns="104287" bIns="52144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b="1" dirty="0" smtClean="0"/>
              <a:t>최정식 </a:t>
            </a:r>
            <a:r>
              <a:rPr kumimoji="1" lang="en-US" altLang="ko-KR" b="1" dirty="0" smtClean="0"/>
              <a:t>010 3213 0580</a:t>
            </a:r>
            <a:endParaRPr kumimoji="1" lang="ko-KR" alt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47876" t="11634" r="2625" b="8567"/>
          <a:stretch>
            <a:fillRect/>
          </a:stretch>
        </p:blipFill>
        <p:spPr bwMode="auto">
          <a:xfrm>
            <a:off x="317989" y="980729"/>
            <a:ext cx="8473846" cy="4756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5"/>
          <p:cNvGrpSpPr/>
          <p:nvPr/>
        </p:nvGrpSpPr>
        <p:grpSpPr>
          <a:xfrm>
            <a:off x="0" y="258471"/>
            <a:ext cx="9144000" cy="640724"/>
            <a:chOff x="0" y="258471"/>
            <a:chExt cx="9906000" cy="640724"/>
          </a:xfrm>
        </p:grpSpPr>
        <p:grpSp>
          <p:nvGrpSpPr>
            <p:cNvPr id="3" name="그룹 22"/>
            <p:cNvGrpSpPr/>
            <p:nvPr/>
          </p:nvGrpSpPr>
          <p:grpSpPr>
            <a:xfrm>
              <a:off x="0" y="258471"/>
              <a:ext cx="9906000" cy="640724"/>
              <a:chOff x="0" y="930804"/>
              <a:chExt cx="9906000" cy="640724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0" y="1129993"/>
                <a:ext cx="9906000" cy="216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392029" y="930804"/>
                <a:ext cx="640726" cy="640724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00B050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1300" b="1" dirty="0" smtClean="0">
                    <a:solidFill>
                      <a:schemeClr val="tx1"/>
                    </a:solidFill>
                  </a:rPr>
                  <a:t>강남</a:t>
                </a:r>
                <a:endParaRPr lang="en-US" altLang="ko-KR" sz="1300" b="1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5" name="TextBox 2"/>
            <p:cNvSpPr txBox="1"/>
            <p:nvPr/>
          </p:nvSpPr>
          <p:spPr>
            <a:xfrm>
              <a:off x="1112193" y="404664"/>
              <a:ext cx="718947" cy="292388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ko-KR" sz="1300" b="1" dirty="0" smtClean="0">
                  <a:solidFill>
                    <a:schemeClr val="bg1"/>
                  </a:solidFill>
                  <a:latin typeface="+mn-ea"/>
                </a:rPr>
                <a:t>(SA</a:t>
              </a:r>
              <a:r>
                <a:rPr lang="ko-KR" altLang="en-US" sz="1300" b="1" dirty="0" smtClean="0">
                  <a:solidFill>
                    <a:schemeClr val="bg1"/>
                  </a:solidFill>
                  <a:latin typeface="+mn-ea"/>
                </a:rPr>
                <a:t>등급</a:t>
              </a:r>
              <a:r>
                <a:rPr lang="en-US" altLang="ko-KR" sz="1300" b="1" dirty="0" smtClean="0">
                  <a:solidFill>
                    <a:schemeClr val="bg1"/>
                  </a:solidFill>
                  <a:latin typeface="+mn-ea"/>
                </a:rPr>
                <a:t>)</a:t>
              </a:r>
              <a:endParaRPr lang="ko-KR" altLang="en-US" sz="13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9" name="TextBox 28"/>
            <p:cNvSpPr txBox="1">
              <a:spLocks noChangeArrowheads="1"/>
            </p:cNvSpPr>
            <p:nvPr/>
          </p:nvSpPr>
          <p:spPr bwMode="auto">
            <a:xfrm>
              <a:off x="52353" y="467147"/>
              <a:ext cx="279670" cy="2047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Plain">
                <a:avLst/>
              </a:prstTxWarp>
              <a:spAutoFit/>
            </a:bodyPr>
            <a:lstStyle/>
            <a:p>
              <a:pPr algn="ctr"/>
              <a:r>
                <a:rPr lang="en-US" altLang="ko-KR" sz="4000" b="1" dirty="0" smtClean="0">
                  <a:solidFill>
                    <a:schemeClr val="bg1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2</a:t>
              </a:r>
              <a:r>
                <a:rPr lang="ko-KR" altLang="en-US" sz="4000" b="1" dirty="0" smtClean="0">
                  <a:solidFill>
                    <a:schemeClr val="bg1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호선</a:t>
              </a:r>
            </a:p>
          </p:txBody>
        </p:sp>
        <p:pic>
          <p:nvPicPr>
            <p:cNvPr id="30" name="그림 29" descr="2호선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81472" y="429047"/>
              <a:ext cx="4224528" cy="265176"/>
            </a:xfrm>
            <a:prstGeom prst="rect">
              <a:avLst/>
            </a:prstGeom>
          </p:spPr>
        </p:pic>
        <p:sp>
          <p:nvSpPr>
            <p:cNvPr id="21" name="TextBox 90"/>
            <p:cNvSpPr txBox="1">
              <a:spLocks noChangeArrowheads="1"/>
            </p:cNvSpPr>
            <p:nvPr/>
          </p:nvSpPr>
          <p:spPr bwMode="auto">
            <a:xfrm>
              <a:off x="1928664" y="435852"/>
              <a:ext cx="3563823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ko-KR" altLang="en-US" sz="1100" b="1" dirty="0" smtClean="0">
                  <a:latin typeface="맑은 고딕" pitchFamily="50" charset="-127"/>
                  <a:ea typeface="맑은 고딕" pitchFamily="50" charset="-127"/>
                </a:rPr>
                <a:t>인가 </a:t>
              </a:r>
              <a:r>
                <a:rPr kumimoji="0" lang="en-US" altLang="ko-KR" sz="1100" b="1" dirty="0" smtClean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kumimoji="0" lang="ko-KR" altLang="en-US" sz="1100" b="1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en-US" altLang="ko-KR" sz="1100" b="1" dirty="0" smtClean="0">
                  <a:latin typeface="맑은 고딕" pitchFamily="50" charset="-127"/>
                  <a:ea typeface="맑은 고딕" pitchFamily="50" charset="-127"/>
                </a:rPr>
                <a:t>400*225</a:t>
              </a:r>
              <a:r>
                <a:rPr lang="en-US" altLang="ko-KR" sz="1100" b="1" dirty="0" smtClean="0">
                  <a:latin typeface="맑은 고딕" pitchFamily="50" charset="-127"/>
                  <a:ea typeface="맑은 고딕" pitchFamily="50" charset="-127"/>
                </a:rPr>
                <a:t> - 18</a:t>
              </a:r>
              <a:r>
                <a:rPr kumimoji="0" lang="en-US" altLang="ko-KR" sz="1100" b="1" dirty="0" smtClean="0">
                  <a:latin typeface="맑은 고딕" pitchFamily="50" charset="-127"/>
                  <a:ea typeface="맑은 고딕" pitchFamily="50" charset="-127"/>
                </a:rPr>
                <a:t>  / 250*120-2 / 200*150-1</a:t>
              </a:r>
              <a:endParaRPr kumimoji="0" lang="ko-KR" altLang="en-US" sz="11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46304068"/>
              </p:ext>
            </p:extLst>
          </p:nvPr>
        </p:nvGraphicFramePr>
        <p:xfrm>
          <a:off x="3043215" y="5301208"/>
          <a:ext cx="3060164" cy="120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82"/>
                <a:gridCol w="792000"/>
                <a:gridCol w="738082"/>
                <a:gridCol w="792000"/>
              </a:tblGrid>
              <a:tr h="1800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latin typeface="맑은 고딕"/>
                        </a:rPr>
                        <a:t>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FFFFFF"/>
                          </a:solidFill>
                          <a:latin typeface="맑은 고딕"/>
                        </a:rPr>
                        <a:t>월 판매단가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latin typeface="맑은 고딕"/>
                        </a:rPr>
                        <a:t>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FFFFFF"/>
                          </a:solidFill>
                          <a:latin typeface="맑은 고딕"/>
                        </a:rPr>
                        <a:t>월 판매단가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rPr>
                        <a:t>B1,B2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rPr>
                        <a:t>4,000,000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rPr>
                        <a:t>B3~B10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rPr>
                        <a:t>4,500,000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rPr>
                        <a:t>E1,E2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rPr>
                        <a:t>2,500,000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rPr>
                        <a:t>B11,B12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rPr>
                        <a:t>4,000,000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rPr>
                        <a:t>D1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rPr>
                        <a:t>3,000,000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rPr>
                        <a:t>B13,15,16,18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rPr>
                        <a:t>3,000,000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rPr>
                        <a:t>B14,B17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rPr>
                        <a:t>3,500,000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430164" y="6165304"/>
            <a:ext cx="1388522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역 관리번호 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- 222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428860" y="1785926"/>
            <a:ext cx="500066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072330" y="4643446"/>
            <a:ext cx="35719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572000" y="2617055"/>
            <a:ext cx="28575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000364" y="2214554"/>
            <a:ext cx="35719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7233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2"/>
          <p:cNvGrpSpPr/>
          <p:nvPr/>
        </p:nvGrpSpPr>
        <p:grpSpPr>
          <a:xfrm>
            <a:off x="0" y="101775"/>
            <a:ext cx="9144000" cy="797421"/>
            <a:chOff x="0" y="101774"/>
            <a:chExt cx="9906000" cy="797421"/>
          </a:xfrm>
        </p:grpSpPr>
        <p:grpSp>
          <p:nvGrpSpPr>
            <p:cNvPr id="3" name="그룹 12"/>
            <p:cNvGrpSpPr/>
            <p:nvPr/>
          </p:nvGrpSpPr>
          <p:grpSpPr>
            <a:xfrm>
              <a:off x="0" y="101774"/>
              <a:ext cx="9906000" cy="797421"/>
              <a:chOff x="0" y="101774"/>
              <a:chExt cx="9906000" cy="797421"/>
            </a:xfrm>
          </p:grpSpPr>
          <p:grpSp>
            <p:nvGrpSpPr>
              <p:cNvPr id="4" name="그룹 22"/>
              <p:cNvGrpSpPr/>
              <p:nvPr/>
            </p:nvGrpSpPr>
            <p:grpSpPr>
              <a:xfrm>
                <a:off x="0" y="258471"/>
                <a:ext cx="9906000" cy="640724"/>
                <a:chOff x="0" y="930804"/>
                <a:chExt cx="9906000" cy="640724"/>
              </a:xfrm>
            </p:grpSpPr>
            <p:sp>
              <p:nvSpPr>
                <p:cNvPr id="54" name="직사각형 53"/>
                <p:cNvSpPr/>
                <p:nvPr/>
              </p:nvSpPr>
              <p:spPr>
                <a:xfrm>
                  <a:off x="0" y="1129993"/>
                  <a:ext cx="9906000" cy="2160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타원 54"/>
                <p:cNvSpPr/>
                <p:nvPr/>
              </p:nvSpPr>
              <p:spPr>
                <a:xfrm>
                  <a:off x="392029" y="930804"/>
                  <a:ext cx="640726" cy="640724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rgbClr val="00B050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ko-KR" altLang="en-US" sz="1300" b="1" dirty="0" err="1" smtClean="0">
                      <a:solidFill>
                        <a:schemeClr val="tx1"/>
                      </a:solidFill>
                    </a:rPr>
                    <a:t>홍대</a:t>
                  </a:r>
                  <a:endParaRPr lang="en-US" altLang="ko-KR" sz="1300" b="1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ko-KR" altLang="en-US" sz="1300" b="1" dirty="0" smtClean="0">
                      <a:solidFill>
                        <a:schemeClr val="tx1"/>
                      </a:solidFill>
                    </a:rPr>
                    <a:t>입</a:t>
                  </a:r>
                  <a:r>
                    <a:rPr lang="ko-KR" altLang="en-US" sz="1300" b="1" dirty="0">
                      <a:solidFill>
                        <a:schemeClr val="tx1"/>
                      </a:solidFill>
                    </a:rPr>
                    <a:t>구</a:t>
                  </a:r>
                  <a:endParaRPr lang="en-US" altLang="ko-KR" sz="1300" b="1" dirty="0" smtClean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2" name="TextBox 2"/>
              <p:cNvSpPr txBox="1"/>
              <p:nvPr/>
            </p:nvSpPr>
            <p:spPr>
              <a:xfrm>
                <a:off x="1112193" y="404664"/>
                <a:ext cx="718947" cy="292388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r>
                  <a:rPr lang="en-US" altLang="ko-KR" sz="1300" b="1" dirty="0" smtClean="0">
                    <a:solidFill>
                      <a:schemeClr val="bg1"/>
                    </a:solidFill>
                    <a:latin typeface="+mn-ea"/>
                  </a:rPr>
                  <a:t>(SA</a:t>
                </a:r>
                <a:r>
                  <a:rPr lang="ko-KR" altLang="en-US" sz="1300" b="1" dirty="0" smtClean="0">
                    <a:solidFill>
                      <a:schemeClr val="bg1"/>
                    </a:solidFill>
                    <a:latin typeface="+mn-ea"/>
                  </a:rPr>
                  <a:t>등급</a:t>
                </a:r>
                <a:r>
                  <a:rPr lang="en-US" altLang="ko-KR" sz="1300" b="1" dirty="0" smtClean="0">
                    <a:solidFill>
                      <a:schemeClr val="bg1"/>
                    </a:solidFill>
                    <a:latin typeface="+mn-ea"/>
                  </a:rPr>
                  <a:t>)</a:t>
                </a:r>
                <a:endParaRPr lang="ko-KR" altLang="en-US" sz="13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  <p:pic>
            <p:nvPicPr>
              <p:cNvPr id="53" name="Picture 6" descr="D:\work\Project\Client\Logo\SeoulMetro\seoulmetro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8605862" y="101774"/>
                <a:ext cx="1165596" cy="316326"/>
              </a:xfrm>
              <a:prstGeom prst="rect">
                <a:avLst/>
              </a:prstGeom>
              <a:noFill/>
            </p:spPr>
          </p:pic>
        </p:grpSp>
        <p:sp>
          <p:nvSpPr>
            <p:cNvPr id="29" name="TextBox 28"/>
            <p:cNvSpPr txBox="1">
              <a:spLocks noChangeArrowheads="1"/>
            </p:cNvSpPr>
            <p:nvPr/>
          </p:nvSpPr>
          <p:spPr bwMode="auto">
            <a:xfrm>
              <a:off x="52353" y="467147"/>
              <a:ext cx="279670" cy="2047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Plain">
                <a:avLst/>
              </a:prstTxWarp>
              <a:spAutoFit/>
            </a:bodyPr>
            <a:lstStyle/>
            <a:p>
              <a:pPr algn="ctr"/>
              <a:r>
                <a:rPr lang="en-US" altLang="ko-KR" sz="4000" b="1" dirty="0" smtClean="0">
                  <a:solidFill>
                    <a:schemeClr val="bg1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2</a:t>
              </a:r>
              <a:r>
                <a:rPr lang="ko-KR" altLang="en-US" sz="4000" b="1" dirty="0" smtClean="0">
                  <a:solidFill>
                    <a:schemeClr val="bg1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호선</a:t>
              </a:r>
            </a:p>
          </p:txBody>
        </p:sp>
        <p:pic>
          <p:nvPicPr>
            <p:cNvPr id="30" name="그림 29" descr="2호선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81472" y="429047"/>
              <a:ext cx="4224528" cy="265176"/>
            </a:xfrm>
            <a:prstGeom prst="rect">
              <a:avLst/>
            </a:prstGeom>
          </p:spPr>
        </p:pic>
      </p:grpSp>
      <p:sp>
        <p:nvSpPr>
          <p:cNvPr id="21" name="TextBox 90"/>
          <p:cNvSpPr txBox="1">
            <a:spLocks noChangeArrowheads="1"/>
          </p:cNvSpPr>
          <p:nvPr/>
        </p:nvSpPr>
        <p:spPr bwMode="auto">
          <a:xfrm>
            <a:off x="1780305" y="448097"/>
            <a:ext cx="328968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1100" b="1" dirty="0" smtClean="0">
                <a:latin typeface="맑은 고딕" pitchFamily="50" charset="-127"/>
                <a:ea typeface="맑은 고딕" pitchFamily="50" charset="-127"/>
              </a:rPr>
              <a:t>인가 </a:t>
            </a:r>
            <a:r>
              <a:rPr kumimoji="0" lang="en-US" altLang="ko-KR" sz="11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0" lang="ko-KR" altLang="en-US" sz="11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100" b="1" dirty="0" smtClean="0">
                <a:latin typeface="맑은 고딕" pitchFamily="50" charset="-127"/>
                <a:ea typeface="맑은 고딕" pitchFamily="50" charset="-127"/>
              </a:rPr>
              <a:t>400*225- 16 / 250*120-2 / 200*150 - 2</a:t>
            </a:r>
            <a:endParaRPr kumimoji="0"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12530786"/>
              </p:ext>
            </p:extLst>
          </p:nvPr>
        </p:nvGraphicFramePr>
        <p:xfrm>
          <a:off x="270775" y="5517232"/>
          <a:ext cx="3060164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82"/>
                <a:gridCol w="792000"/>
                <a:gridCol w="738082"/>
                <a:gridCol w="792000"/>
              </a:tblGrid>
              <a:tr h="1800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latin typeface="맑은 고딕"/>
                        </a:rPr>
                        <a:t>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FFFFFF"/>
                          </a:solidFill>
                          <a:latin typeface="맑은 고딕"/>
                        </a:rPr>
                        <a:t>월 판매단가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latin typeface="맑은 고딕"/>
                        </a:rPr>
                        <a:t>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FFFFFF"/>
                          </a:solidFill>
                          <a:latin typeface="맑은 고딕"/>
                        </a:rPr>
                        <a:t>월 판매단가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rPr>
                        <a:t>B1,B2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rPr>
                        <a:t>3,000,000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rPr>
                        <a:t>B3~B8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rPr>
                        <a:t>4,000,000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rPr>
                        <a:t>B9~B16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rPr>
                        <a:t>4,500,000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rPr>
                        <a:t>D1,D2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rPr>
                        <a:t>3,000,000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rPr>
                        <a:t>E1,E2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rPr>
                        <a:t>2,500,000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430164" y="6165304"/>
            <a:ext cx="1388522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역 관리번호 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- 239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 cstate="print"/>
          <a:srcRect l="50126" t="31933" r="2175" b="26767"/>
          <a:stretch>
            <a:fillRect/>
          </a:stretch>
        </p:blipFill>
        <p:spPr bwMode="auto">
          <a:xfrm>
            <a:off x="384458" y="1340769"/>
            <a:ext cx="8473846" cy="2554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직사각형 18"/>
          <p:cNvSpPr/>
          <p:nvPr/>
        </p:nvSpPr>
        <p:spPr>
          <a:xfrm>
            <a:off x="5214942" y="2571744"/>
            <a:ext cx="357190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589022" y="2500306"/>
            <a:ext cx="35719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286116" y="2214554"/>
            <a:ext cx="35719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214942" y="1946220"/>
            <a:ext cx="35719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8032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658" b="1489"/>
          <a:stretch/>
        </p:blipFill>
        <p:spPr bwMode="auto">
          <a:xfrm>
            <a:off x="517395" y="899196"/>
            <a:ext cx="8296014" cy="4808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그룹 20"/>
          <p:cNvGrpSpPr/>
          <p:nvPr/>
        </p:nvGrpSpPr>
        <p:grpSpPr>
          <a:xfrm>
            <a:off x="0" y="258471"/>
            <a:ext cx="9144000" cy="640724"/>
            <a:chOff x="0" y="258471"/>
            <a:chExt cx="9906000" cy="640724"/>
          </a:xfrm>
        </p:grpSpPr>
        <p:grpSp>
          <p:nvGrpSpPr>
            <p:cNvPr id="4" name="그룹 23"/>
            <p:cNvGrpSpPr/>
            <p:nvPr/>
          </p:nvGrpSpPr>
          <p:grpSpPr>
            <a:xfrm>
              <a:off x="4799459" y="531808"/>
              <a:ext cx="657597" cy="88880"/>
              <a:chOff x="4799459" y="531808"/>
              <a:chExt cx="657597" cy="88880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4799459" y="531808"/>
                <a:ext cx="81533" cy="8888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5375523" y="531808"/>
                <a:ext cx="81533" cy="88880"/>
              </a:xfrm>
              <a:prstGeom prst="ellipse">
                <a:avLst/>
              </a:prstGeom>
              <a:solidFill>
                <a:srgbClr val="E133A7"/>
              </a:solidFill>
              <a:ln>
                <a:solidFill>
                  <a:srgbClr val="E133A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" name="그룹 22"/>
            <p:cNvGrpSpPr/>
            <p:nvPr/>
          </p:nvGrpSpPr>
          <p:grpSpPr>
            <a:xfrm>
              <a:off x="0" y="258471"/>
              <a:ext cx="9906000" cy="640724"/>
              <a:chOff x="0" y="930804"/>
              <a:chExt cx="9906000" cy="640724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0" y="1129993"/>
                <a:ext cx="9906000" cy="216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392029" y="930804"/>
                <a:ext cx="640726" cy="640724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0070C0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1300" b="1" dirty="0" smtClean="0">
                    <a:solidFill>
                      <a:schemeClr val="tx1"/>
                    </a:solidFill>
                  </a:rPr>
                  <a:t>서울역</a:t>
                </a:r>
                <a:endParaRPr lang="ko-KR" altLang="en-US" sz="13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1112193" y="404664"/>
              <a:ext cx="718947" cy="292388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ko-KR" sz="1300" b="1" dirty="0" smtClean="0">
                  <a:solidFill>
                    <a:schemeClr val="bg1"/>
                  </a:solidFill>
                  <a:latin typeface="+mn-ea"/>
                </a:rPr>
                <a:t>(SA</a:t>
              </a:r>
              <a:r>
                <a:rPr lang="ko-KR" altLang="en-US" sz="1300" b="1" dirty="0" smtClean="0">
                  <a:solidFill>
                    <a:schemeClr val="bg1"/>
                  </a:solidFill>
                  <a:latin typeface="+mn-ea"/>
                </a:rPr>
                <a:t>등급</a:t>
              </a:r>
              <a:r>
                <a:rPr lang="en-US" altLang="ko-KR" sz="1300" b="1" dirty="0" smtClean="0">
                  <a:solidFill>
                    <a:schemeClr val="bg1"/>
                  </a:solidFill>
                  <a:latin typeface="+mn-ea"/>
                </a:rPr>
                <a:t>)</a:t>
              </a:r>
              <a:endParaRPr lang="ko-KR" altLang="en-US" sz="13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7" name="TextBox 90"/>
            <p:cNvSpPr txBox="1">
              <a:spLocks noChangeArrowheads="1"/>
            </p:cNvSpPr>
            <p:nvPr/>
          </p:nvSpPr>
          <p:spPr bwMode="auto">
            <a:xfrm>
              <a:off x="2792760" y="448097"/>
              <a:ext cx="2744155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ko-KR" altLang="en-US" sz="1100" b="1" dirty="0" smtClean="0">
                  <a:latin typeface="맑은 고딕" pitchFamily="50" charset="-127"/>
                  <a:ea typeface="맑은 고딕" pitchFamily="50" charset="-127"/>
                </a:rPr>
                <a:t>인가 </a:t>
              </a:r>
              <a:r>
                <a:rPr kumimoji="0" lang="en-US" altLang="ko-KR" sz="1100" b="1" dirty="0" smtClean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kumimoji="0" lang="ko-KR" altLang="en-US" sz="1100" b="1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en-US" altLang="ko-KR" sz="1100" b="1" dirty="0" smtClean="0">
                  <a:latin typeface="맑은 고딕" pitchFamily="50" charset="-127"/>
                  <a:ea typeface="맑은 고딕" pitchFamily="50" charset="-127"/>
                </a:rPr>
                <a:t>400*225-22   /  200*150 - 2</a:t>
              </a:r>
              <a:endParaRPr kumimoji="0" lang="ko-KR" altLang="en-US" sz="11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52353" y="467147"/>
              <a:ext cx="279670" cy="2047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Plain">
                <a:avLst/>
              </a:prstTxWarp>
              <a:spAutoFit/>
            </a:bodyPr>
            <a:lstStyle/>
            <a:p>
              <a:pPr algn="ctr"/>
              <a:r>
                <a:rPr lang="en-US" altLang="ko-KR" sz="4000" b="1" dirty="0" smtClean="0">
                  <a:solidFill>
                    <a:schemeClr val="bg1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1</a:t>
              </a:r>
              <a:r>
                <a:rPr lang="ko-KR" altLang="en-US" sz="4000" b="1" dirty="0" smtClean="0">
                  <a:solidFill>
                    <a:schemeClr val="bg1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호선</a:t>
              </a:r>
            </a:p>
          </p:txBody>
        </p:sp>
        <p:pic>
          <p:nvPicPr>
            <p:cNvPr id="43" name="그림 42" descr="1호선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45487" y="433239"/>
              <a:ext cx="3532632" cy="265176"/>
            </a:xfrm>
            <a:prstGeom prst="rect">
              <a:avLst/>
            </a:prstGeom>
          </p:spPr>
        </p:pic>
      </p:grp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97356390"/>
              </p:ext>
            </p:extLst>
          </p:nvPr>
        </p:nvGraphicFramePr>
        <p:xfrm>
          <a:off x="270775" y="5517232"/>
          <a:ext cx="3060164" cy="900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82"/>
                <a:gridCol w="792000"/>
                <a:gridCol w="738082"/>
                <a:gridCol w="792000"/>
              </a:tblGrid>
              <a:tr h="1800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latin typeface="맑은 고딕"/>
                        </a:rPr>
                        <a:t>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FFFFFF"/>
                          </a:solidFill>
                          <a:latin typeface="맑은 고딕"/>
                        </a:rPr>
                        <a:t>월 판매단가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latin typeface="맑은 고딕"/>
                        </a:rPr>
                        <a:t>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FFFFFF"/>
                          </a:solidFill>
                          <a:latin typeface="맑은 고딕"/>
                        </a:rPr>
                        <a:t>월 판매단가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rPr>
                        <a:t>B1~B4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rPr>
                        <a:t>4,000,000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rPr>
                        <a:t>D1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rPr>
                        <a:t>1,700,000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rPr>
                        <a:t>B5~B8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rPr>
                        <a:t>2,000,000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rPr>
                        <a:t>D2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rPr>
                        <a:t>1,200,000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rPr>
                        <a:t>B9~B18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rPr>
                        <a:t>2,500,000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rPr>
                        <a:t>B19~B22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rPr>
                        <a:t>3,000,000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430164" y="6165304"/>
            <a:ext cx="1388522" cy="26161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역 관리번호 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- 150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214546" y="2000240"/>
            <a:ext cx="28575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072066" y="2223263"/>
            <a:ext cx="35719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857356" y="1000108"/>
            <a:ext cx="35719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571604" y="1857364"/>
            <a:ext cx="21431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8931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>
            <a:grpSpLocks/>
          </p:cNvGrpSpPr>
          <p:nvPr/>
        </p:nvGrpSpPr>
        <p:grpSpPr bwMode="auto">
          <a:xfrm>
            <a:off x="165100" y="95250"/>
            <a:ext cx="8915400" cy="5976938"/>
            <a:chOff x="165060" y="35961"/>
            <a:chExt cx="8915338" cy="5940412"/>
          </a:xfrm>
        </p:grpSpPr>
        <p:pic>
          <p:nvPicPr>
            <p:cNvPr id="5161" name="Picture 6" descr="페이지 1 [Converted] copy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00085" y="35961"/>
              <a:ext cx="7580313" cy="4464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62" name="Picture 6" descr="페이지 1 [Converted] copy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5060" y="356623"/>
              <a:ext cx="1620838" cy="5619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5123" name="Picture 3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8263" y="4340225"/>
            <a:ext cx="3775075" cy="251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TextBox 11"/>
          <p:cNvSpPr txBox="1">
            <a:spLocks noChangeArrowheads="1"/>
          </p:cNvSpPr>
          <p:nvPr/>
        </p:nvSpPr>
        <p:spPr bwMode="auto">
          <a:xfrm>
            <a:off x="5292725" y="6524625"/>
            <a:ext cx="1655763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000" b="1">
                <a:solidFill>
                  <a:schemeClr val="bg1"/>
                </a:solidFill>
              </a:rPr>
              <a:t>월스트리트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80988" y="5872163"/>
          <a:ext cx="4791075" cy="906780"/>
        </p:xfrm>
        <a:graphic>
          <a:graphicData uri="http://schemas.openxmlformats.org/drawingml/2006/table">
            <a:tbl>
              <a:tblPr/>
              <a:tblGrid>
                <a:gridCol w="558800"/>
                <a:gridCol w="731813"/>
                <a:gridCol w="928694"/>
                <a:gridCol w="571504"/>
                <a:gridCol w="558814"/>
                <a:gridCol w="798513"/>
                <a:gridCol w="642937"/>
              </a:tblGrid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  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구성요소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규격</a:t>
                      </a:r>
                      <a:r>
                        <a:rPr kumimoji="0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(m)</a:t>
                      </a:r>
                      <a:endParaRPr kumimoji="0" lang="ko-KR" alt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  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  고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광 고 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출 력 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17272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Type</a:t>
                      </a:r>
                      <a:endParaRPr kumimoji="0" lang="ko-KR" alt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벽면광고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2.1 * 1.7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조명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6,600,000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\507,000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1727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상단광고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1.9 * 0.9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조명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27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스티커광고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 * 0.3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비조명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5685610" y="2928934"/>
            <a:ext cx="35719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326420" y="1785926"/>
            <a:ext cx="35719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428860" y="2928934"/>
            <a:ext cx="35719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>
            <a:grpSpLocks/>
          </p:cNvGrpSpPr>
          <p:nvPr/>
        </p:nvGrpSpPr>
        <p:grpSpPr bwMode="auto">
          <a:xfrm>
            <a:off x="165100" y="36513"/>
            <a:ext cx="8915400" cy="6154737"/>
            <a:chOff x="165060" y="35961"/>
            <a:chExt cx="8915338" cy="6154910"/>
          </a:xfrm>
        </p:grpSpPr>
        <p:pic>
          <p:nvPicPr>
            <p:cNvPr id="6180" name="Picture 6" descr="페이지 1 [Converted] copy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00085" y="35961"/>
              <a:ext cx="7580313" cy="4464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81" name="Picture 6" descr="페이지 1 [Converted] copy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5060" y="571121"/>
              <a:ext cx="1620838" cy="5619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147" name="Picture 3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8263" y="4340225"/>
            <a:ext cx="3775075" cy="251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395288" y="6000750"/>
          <a:ext cx="4502269" cy="7850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497"/>
                <a:gridCol w="722257"/>
                <a:gridCol w="728683"/>
                <a:gridCol w="460971"/>
                <a:gridCol w="535335"/>
                <a:gridCol w="841241"/>
                <a:gridCol w="688285"/>
              </a:tblGrid>
              <a:tr h="2669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형  태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구성요소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 규격</a:t>
                      </a:r>
                      <a:r>
                        <a:rPr lang="en-US" altLang="ko-KR" sz="800" b="1" dirty="0" smtClean="0"/>
                        <a:t>(m)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수  량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비  고 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광 고 </a:t>
                      </a:r>
                      <a:r>
                        <a:rPr lang="ko-KR" altLang="en-US" sz="800" b="1" dirty="0" err="1" smtClean="0"/>
                        <a:t>료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출 </a:t>
                      </a:r>
                      <a:r>
                        <a:rPr lang="ko-KR" altLang="en-US" sz="800" b="1" dirty="0" err="1" smtClean="0"/>
                        <a:t>력</a:t>
                      </a:r>
                      <a:r>
                        <a:rPr lang="ko-KR" altLang="en-US" sz="800" b="1" dirty="0" smtClean="0"/>
                        <a:t> 비</a:t>
                      </a:r>
                      <a:endParaRPr lang="ko-KR" altLang="en-US" sz="800" b="1" dirty="0"/>
                    </a:p>
                  </a:txBody>
                  <a:tcPr anchor="ctr"/>
                </a:tc>
              </a:tr>
              <a:tr h="25908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B</a:t>
                      </a:r>
                    </a:p>
                    <a:p>
                      <a:pPr algn="ctr" latinLnBrk="1"/>
                      <a:r>
                        <a:rPr lang="en-US" altLang="ko-KR" sz="800" b="1" dirty="0" smtClean="0"/>
                        <a:t>Type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벽면광고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2.6 * 1.7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1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조명</a:t>
                      </a:r>
                      <a:endParaRPr lang="en-US" altLang="ko-KR" sz="800" b="1" dirty="0" smtClean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</a:rPr>
                        <a:t>\3,700,000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\250,000</a:t>
                      </a:r>
                      <a:endParaRPr lang="ko-KR" altLang="en-US" sz="800" b="1" dirty="0"/>
                    </a:p>
                  </a:txBody>
                  <a:tcPr anchor="ctr"/>
                </a:tc>
              </a:tr>
              <a:tr h="2590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스티커광고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1.0 * 0.3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4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/>
                        <a:t>비조명</a:t>
                      </a:r>
                      <a:endParaRPr lang="en-US" altLang="ko-KR" sz="800" b="1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79" name="TextBox 11"/>
          <p:cNvSpPr txBox="1">
            <a:spLocks noChangeArrowheads="1"/>
          </p:cNvSpPr>
          <p:nvPr/>
        </p:nvSpPr>
        <p:spPr bwMode="auto">
          <a:xfrm>
            <a:off x="5292725" y="6524625"/>
            <a:ext cx="1655763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000" b="1">
                <a:solidFill>
                  <a:schemeClr val="bg1"/>
                </a:solidFill>
              </a:rPr>
              <a:t>미육류협회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307664" y="1714488"/>
            <a:ext cx="35719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397462" y="2857496"/>
            <a:ext cx="35719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>
            <a:grpSpLocks/>
          </p:cNvGrpSpPr>
          <p:nvPr/>
        </p:nvGrpSpPr>
        <p:grpSpPr bwMode="auto">
          <a:xfrm>
            <a:off x="122238" y="357188"/>
            <a:ext cx="8932862" cy="4572000"/>
            <a:chOff x="122218" y="250434"/>
            <a:chExt cx="8932882" cy="4572368"/>
          </a:xfrm>
        </p:grpSpPr>
        <p:pic>
          <p:nvPicPr>
            <p:cNvPr id="14377" name="Picture 6" descr="페이지 1 [Converted] copy"/>
            <p:cNvPicPr>
              <a:picLocks noChangeAspect="1" noChangeArrowheads="1"/>
            </p:cNvPicPr>
            <p:nvPr/>
          </p:nvPicPr>
          <p:blipFill>
            <a:blip r:embed="rId3" cstate="print"/>
            <a:srcRect t="10040" b="2843"/>
            <a:stretch>
              <a:fillRect/>
            </a:stretch>
          </p:blipFill>
          <p:spPr bwMode="auto">
            <a:xfrm>
              <a:off x="1562100" y="250434"/>
              <a:ext cx="7493000" cy="40008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78" name="Picture 6" descr="페이지 1 [Converted] copy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2218" y="263502"/>
              <a:ext cx="1663700" cy="4559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433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9850" y="4357688"/>
            <a:ext cx="3779838" cy="251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0" name="TextBox 9"/>
          <p:cNvSpPr txBox="1">
            <a:spLocks noChangeArrowheads="1"/>
          </p:cNvSpPr>
          <p:nvPr/>
        </p:nvSpPr>
        <p:spPr bwMode="auto">
          <a:xfrm>
            <a:off x="5219700" y="6567488"/>
            <a:ext cx="165576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000" b="1">
                <a:solidFill>
                  <a:schemeClr val="bg1"/>
                </a:solidFill>
              </a:rPr>
              <a:t>퍼시스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80988" y="5872163"/>
          <a:ext cx="4791075" cy="906780"/>
        </p:xfrm>
        <a:graphic>
          <a:graphicData uri="http://schemas.openxmlformats.org/drawingml/2006/table">
            <a:tbl>
              <a:tblPr/>
              <a:tblGrid>
                <a:gridCol w="558800"/>
                <a:gridCol w="731813"/>
                <a:gridCol w="928694"/>
                <a:gridCol w="571504"/>
                <a:gridCol w="558814"/>
                <a:gridCol w="798513"/>
                <a:gridCol w="642937"/>
              </a:tblGrid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  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구성요소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규격</a:t>
                      </a:r>
                      <a:r>
                        <a:rPr kumimoji="0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(m)</a:t>
                      </a:r>
                      <a:endParaRPr kumimoji="0" lang="ko-KR" alt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  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  고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광 고 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출 력 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17272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Type</a:t>
                      </a:r>
                      <a:endParaRPr kumimoji="0" lang="ko-KR" alt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벽면광고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2.1 * 1.7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조명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6,600,000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\507,000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1727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상단광고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1.9 * 0.9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조명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27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스티커광고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 * 0.3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비조명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7061820" y="1764906"/>
            <a:ext cx="35719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715272" y="1746018"/>
            <a:ext cx="35719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>
            <a:grpSpLocks/>
          </p:cNvGrpSpPr>
          <p:nvPr/>
        </p:nvGrpSpPr>
        <p:grpSpPr bwMode="auto">
          <a:xfrm>
            <a:off x="122238" y="357188"/>
            <a:ext cx="8932862" cy="4572000"/>
            <a:chOff x="122218" y="250434"/>
            <a:chExt cx="8932882" cy="4572368"/>
          </a:xfrm>
        </p:grpSpPr>
        <p:pic>
          <p:nvPicPr>
            <p:cNvPr id="15396" name="Picture 6" descr="페이지 1 [Converted] copy"/>
            <p:cNvPicPr>
              <a:picLocks noChangeAspect="1" noChangeArrowheads="1"/>
            </p:cNvPicPr>
            <p:nvPr/>
          </p:nvPicPr>
          <p:blipFill>
            <a:blip r:embed="rId3" cstate="print"/>
            <a:srcRect t="10040" b="2843"/>
            <a:stretch>
              <a:fillRect/>
            </a:stretch>
          </p:blipFill>
          <p:spPr bwMode="auto">
            <a:xfrm>
              <a:off x="1562100" y="250434"/>
              <a:ext cx="7493000" cy="40008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97" name="Picture 6" descr="페이지 1 [Converted] copy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2218" y="263502"/>
              <a:ext cx="1663700" cy="4559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536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6825" y="4357688"/>
            <a:ext cx="3779838" cy="251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TextBox 9"/>
          <p:cNvSpPr txBox="1">
            <a:spLocks noChangeArrowheads="1"/>
          </p:cNvSpPr>
          <p:nvPr/>
        </p:nvSpPr>
        <p:spPr bwMode="auto">
          <a:xfrm>
            <a:off x="5219700" y="6567488"/>
            <a:ext cx="165576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000" b="1">
                <a:solidFill>
                  <a:schemeClr val="bg1"/>
                </a:solidFill>
              </a:rPr>
              <a:t>경기도시공사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95288" y="6000750"/>
          <a:ext cx="4502269" cy="7850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497"/>
                <a:gridCol w="722257"/>
                <a:gridCol w="728683"/>
                <a:gridCol w="460971"/>
                <a:gridCol w="535335"/>
                <a:gridCol w="841241"/>
                <a:gridCol w="688285"/>
              </a:tblGrid>
              <a:tr h="2669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형  태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구성요소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 규격</a:t>
                      </a:r>
                      <a:r>
                        <a:rPr lang="en-US" altLang="ko-KR" sz="800" b="1" dirty="0" smtClean="0"/>
                        <a:t>(m)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수  량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비  고 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광 고 </a:t>
                      </a:r>
                      <a:r>
                        <a:rPr lang="ko-KR" altLang="en-US" sz="800" b="1" dirty="0" err="1" smtClean="0"/>
                        <a:t>료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출 </a:t>
                      </a:r>
                      <a:r>
                        <a:rPr lang="ko-KR" altLang="en-US" sz="800" b="1" dirty="0" err="1" smtClean="0"/>
                        <a:t>력</a:t>
                      </a:r>
                      <a:r>
                        <a:rPr lang="ko-KR" altLang="en-US" sz="800" b="1" dirty="0" smtClean="0"/>
                        <a:t> 비</a:t>
                      </a:r>
                      <a:endParaRPr lang="ko-KR" altLang="en-US" sz="800" b="1" dirty="0"/>
                    </a:p>
                  </a:txBody>
                  <a:tcPr anchor="ctr"/>
                </a:tc>
              </a:tr>
              <a:tr h="25908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B</a:t>
                      </a:r>
                    </a:p>
                    <a:p>
                      <a:pPr algn="ctr" latinLnBrk="1"/>
                      <a:r>
                        <a:rPr lang="en-US" altLang="ko-KR" sz="800" b="1" dirty="0" smtClean="0"/>
                        <a:t>Type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벽면광고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2.6 * 1.7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1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조명</a:t>
                      </a:r>
                      <a:endParaRPr lang="en-US" altLang="ko-KR" sz="800" b="1" dirty="0" smtClean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</a:rPr>
                        <a:t>\3,700,000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\250,000</a:t>
                      </a:r>
                      <a:endParaRPr lang="ko-KR" altLang="en-US" sz="800" b="1" dirty="0"/>
                    </a:p>
                  </a:txBody>
                  <a:tcPr anchor="ctr"/>
                </a:tc>
              </a:tr>
              <a:tr h="2590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스티커광고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1.0 * 0.3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4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/>
                        <a:t>비조명</a:t>
                      </a:r>
                      <a:endParaRPr lang="en-US" altLang="ko-KR" sz="800" b="1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749448" y="1740615"/>
            <a:ext cx="35719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746406" y="2653692"/>
            <a:ext cx="35719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>
            <a:grpSpLocks/>
          </p:cNvGrpSpPr>
          <p:nvPr/>
        </p:nvGrpSpPr>
        <p:grpSpPr bwMode="auto">
          <a:xfrm>
            <a:off x="106363" y="44450"/>
            <a:ext cx="9036050" cy="6202363"/>
            <a:chOff x="106341" y="44624"/>
            <a:chExt cx="9036072" cy="6202327"/>
          </a:xfrm>
        </p:grpSpPr>
        <p:pic>
          <p:nvPicPr>
            <p:cNvPr id="38947" name="Picture 6" descr="페이지 1 [Converted] copy"/>
            <p:cNvPicPr>
              <a:picLocks noChangeAspect="1" noChangeArrowheads="1"/>
            </p:cNvPicPr>
            <p:nvPr/>
          </p:nvPicPr>
          <p:blipFill>
            <a:blip r:embed="rId3" cstate="print"/>
            <a:srcRect t="1282" b="2563"/>
            <a:stretch>
              <a:fillRect/>
            </a:stretch>
          </p:blipFill>
          <p:spPr bwMode="auto">
            <a:xfrm>
              <a:off x="1503363" y="44624"/>
              <a:ext cx="7639050" cy="4608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48" name="Picture 6" descr="페이지 1 [Converted] copy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6341" y="643076"/>
              <a:ext cx="1465263" cy="560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8915" name="Picture 3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8263" y="4338638"/>
            <a:ext cx="3779837" cy="251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6" name="TextBox 9"/>
          <p:cNvSpPr txBox="1">
            <a:spLocks noChangeArrowheads="1"/>
          </p:cNvSpPr>
          <p:nvPr/>
        </p:nvSpPr>
        <p:spPr bwMode="auto">
          <a:xfrm>
            <a:off x="5219700" y="6567488"/>
            <a:ext cx="165576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000" b="1">
                <a:solidFill>
                  <a:schemeClr val="bg1"/>
                </a:solidFill>
              </a:rPr>
              <a:t>로레알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95288" y="6000750"/>
          <a:ext cx="4502269" cy="7850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497"/>
                <a:gridCol w="760865"/>
                <a:gridCol w="643182"/>
                <a:gridCol w="507864"/>
                <a:gridCol w="535335"/>
                <a:gridCol w="841241"/>
                <a:gridCol w="688285"/>
              </a:tblGrid>
              <a:tr h="2669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형  태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구성요소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 규격</a:t>
                      </a:r>
                      <a:r>
                        <a:rPr lang="en-US" altLang="ko-KR" sz="800" b="1" dirty="0" smtClean="0"/>
                        <a:t>(m)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수  량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비  고 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광 고 </a:t>
                      </a:r>
                      <a:r>
                        <a:rPr lang="ko-KR" altLang="en-US" sz="800" b="1" dirty="0" err="1" smtClean="0"/>
                        <a:t>료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출 </a:t>
                      </a:r>
                      <a:r>
                        <a:rPr lang="ko-KR" altLang="en-US" sz="800" b="1" dirty="0" err="1" smtClean="0"/>
                        <a:t>력</a:t>
                      </a:r>
                      <a:r>
                        <a:rPr lang="ko-KR" altLang="en-US" sz="800" b="1" dirty="0" smtClean="0"/>
                        <a:t> 비</a:t>
                      </a:r>
                      <a:endParaRPr lang="ko-KR" altLang="en-US" sz="800" b="1" dirty="0"/>
                    </a:p>
                  </a:txBody>
                  <a:tcPr anchor="ctr"/>
                </a:tc>
              </a:tr>
              <a:tr h="25908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E</a:t>
                      </a:r>
                    </a:p>
                    <a:p>
                      <a:pPr algn="ctr" latinLnBrk="1"/>
                      <a:r>
                        <a:rPr lang="en-US" altLang="ko-KR" sz="800" b="1" dirty="0" smtClean="0"/>
                        <a:t>Type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벽면광고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2.6 * 1.7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1</a:t>
                      </a:r>
                      <a:endParaRPr lang="ko-KR" altLang="en-US" sz="800" b="1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조명</a:t>
                      </a:r>
                      <a:endParaRPr lang="en-US" altLang="ko-KR" sz="800" b="1" dirty="0" smtClean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</a:rPr>
                        <a:t>\5,000,000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\391,000</a:t>
                      </a:r>
                      <a:endParaRPr lang="ko-KR" altLang="en-US" sz="800" b="1" dirty="0"/>
                    </a:p>
                  </a:txBody>
                  <a:tcPr anchor="ctr"/>
                </a:tc>
              </a:tr>
              <a:tr h="2590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상단광고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3.8 * 0.9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1</a:t>
                      </a:r>
                      <a:endParaRPr lang="ko-KR" altLang="en-US" sz="800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4540470" y="2918424"/>
            <a:ext cx="35719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550980" y="1550592"/>
            <a:ext cx="35719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654344" y="1550592"/>
            <a:ext cx="35719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>
            <a:grpSpLocks/>
          </p:cNvGrpSpPr>
          <p:nvPr/>
        </p:nvGrpSpPr>
        <p:grpSpPr bwMode="auto">
          <a:xfrm>
            <a:off x="165100" y="115888"/>
            <a:ext cx="8977313" cy="5561012"/>
            <a:chOff x="165080" y="116632"/>
            <a:chExt cx="8977333" cy="5560268"/>
          </a:xfrm>
        </p:grpSpPr>
        <p:pic>
          <p:nvPicPr>
            <p:cNvPr id="4127" name="Picture 6" descr="페이지 1 [Converted] copy"/>
            <p:cNvPicPr>
              <a:picLocks noChangeAspect="1" noChangeArrowheads="1"/>
            </p:cNvPicPr>
            <p:nvPr/>
          </p:nvPicPr>
          <p:blipFill>
            <a:blip r:embed="rId3" cstate="print"/>
            <a:srcRect t="1285" b="1324"/>
            <a:stretch>
              <a:fillRect/>
            </a:stretch>
          </p:blipFill>
          <p:spPr bwMode="auto">
            <a:xfrm>
              <a:off x="1562100" y="116632"/>
              <a:ext cx="7580313" cy="4176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28" name="Picture 6" descr="페이지 1 [Converted] copy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5080" y="717550"/>
              <a:ext cx="1549400" cy="4959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4099" name="Picture 3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8263" y="4338638"/>
            <a:ext cx="3779837" cy="251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extBox 9"/>
          <p:cNvSpPr txBox="1">
            <a:spLocks noChangeArrowheads="1"/>
          </p:cNvSpPr>
          <p:nvPr/>
        </p:nvSpPr>
        <p:spPr bwMode="auto">
          <a:xfrm>
            <a:off x="5219700" y="6567488"/>
            <a:ext cx="165576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000" b="1">
                <a:solidFill>
                  <a:schemeClr val="bg1"/>
                </a:solidFill>
              </a:rPr>
              <a:t>금융감독원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95288" y="6000750"/>
          <a:ext cx="4502269" cy="7850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497"/>
                <a:gridCol w="760865"/>
                <a:gridCol w="643182"/>
                <a:gridCol w="507864"/>
                <a:gridCol w="535335"/>
                <a:gridCol w="841241"/>
                <a:gridCol w="688285"/>
              </a:tblGrid>
              <a:tr h="2669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형  태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구성요소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 규격</a:t>
                      </a:r>
                      <a:r>
                        <a:rPr lang="en-US" altLang="ko-KR" sz="800" b="1" dirty="0" smtClean="0"/>
                        <a:t>(m)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수  량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비  고 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광 고 </a:t>
                      </a:r>
                      <a:r>
                        <a:rPr lang="ko-KR" altLang="en-US" sz="800" b="1" dirty="0" err="1" smtClean="0"/>
                        <a:t>료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출 </a:t>
                      </a:r>
                      <a:r>
                        <a:rPr lang="ko-KR" altLang="en-US" sz="800" b="1" dirty="0" err="1" smtClean="0"/>
                        <a:t>력</a:t>
                      </a:r>
                      <a:r>
                        <a:rPr lang="ko-KR" altLang="en-US" sz="800" b="1" dirty="0" smtClean="0"/>
                        <a:t> 비</a:t>
                      </a:r>
                      <a:endParaRPr lang="ko-KR" altLang="en-US" sz="800" b="1" dirty="0"/>
                    </a:p>
                  </a:txBody>
                  <a:tcPr anchor="ctr"/>
                </a:tc>
              </a:tr>
              <a:tr h="435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E</a:t>
                      </a:r>
                    </a:p>
                    <a:p>
                      <a:pPr algn="ctr" latinLnBrk="1"/>
                      <a:r>
                        <a:rPr lang="en-US" altLang="ko-KR" sz="800" b="1" dirty="0" smtClean="0"/>
                        <a:t>Type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벽면광고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3.8 * 0.9</a:t>
                      </a:r>
                      <a:endParaRPr lang="ko-KR" altLang="en-US" sz="800" b="1" dirty="0" smtClean="0"/>
                    </a:p>
                    <a:p>
                      <a:pPr algn="ctr" latinLnBrk="1"/>
                      <a:r>
                        <a:rPr lang="en-US" altLang="ko-KR" sz="800" b="1" dirty="0" smtClean="0"/>
                        <a:t>2.6 * 1.5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1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조명</a:t>
                      </a:r>
                      <a:endParaRPr lang="en-US" altLang="ko-KR" sz="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</a:rPr>
                        <a:t>\5,000,000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\391,000</a:t>
                      </a:r>
                      <a:endParaRPr lang="ko-KR" altLang="en-US" sz="800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4500562" y="1428736"/>
            <a:ext cx="35719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214810" y="2674712"/>
            <a:ext cx="35719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357422" y="2674712"/>
            <a:ext cx="35719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27088" y="692150"/>
            <a:ext cx="7705725" cy="3960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500298" y="3000372"/>
            <a:ext cx="4643470" cy="12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lIns="91282" tIns="45641" rIns="91282" bIns="45641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b="1" baseline="30000" dirty="0">
                <a:ea typeface="HY견고딕" pitchFamily="18" charset="-127"/>
              </a:rPr>
              <a:t>   </a:t>
            </a:r>
            <a:r>
              <a:rPr lang="ko-KR" altLang="en-US" sz="4000" b="1" baseline="30000" dirty="0" smtClean="0">
                <a:ea typeface="HY견고딕" pitchFamily="18" charset="-127"/>
              </a:rPr>
              <a:t> </a:t>
            </a:r>
            <a:r>
              <a:rPr lang="ko-KR" altLang="en-US" sz="4000" b="1" baseline="30000" dirty="0" err="1" smtClean="0">
                <a:ea typeface="HY견고딕" pitchFamily="18" charset="-127"/>
              </a:rPr>
              <a:t>와이드칼라</a:t>
            </a:r>
            <a:r>
              <a:rPr lang="ko-KR" altLang="en-US" sz="4000" b="1" baseline="30000" dirty="0" smtClean="0">
                <a:ea typeface="HY견고딕" pitchFamily="18" charset="-127"/>
              </a:rPr>
              <a:t> 및 포스터</a:t>
            </a:r>
            <a:endParaRPr lang="ko-KR" altLang="en-US" sz="4100" b="1" baseline="30000" dirty="0">
              <a:ea typeface="HY견고딕" pitchFamily="18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4000" b="1" baseline="30000" dirty="0">
                <a:ea typeface="HY견고딕" pitchFamily="18" charset="-127"/>
              </a:rPr>
              <a:t>      </a:t>
            </a:r>
            <a:endParaRPr lang="en-US" altLang="ko-KR" sz="4000" b="1" dirty="0">
              <a:ea typeface="HY견고딕" pitchFamily="18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1947" y="919547"/>
            <a:ext cx="8307692" cy="5172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16"/>
          <p:cNvGrpSpPr/>
          <p:nvPr/>
        </p:nvGrpSpPr>
        <p:grpSpPr>
          <a:xfrm>
            <a:off x="716" y="260648"/>
            <a:ext cx="9144000" cy="640724"/>
            <a:chOff x="344488" y="1425457"/>
            <a:chExt cx="9906000" cy="640724"/>
          </a:xfrm>
        </p:grpSpPr>
        <p:grpSp>
          <p:nvGrpSpPr>
            <p:cNvPr id="4" name="그룹 22"/>
            <p:cNvGrpSpPr/>
            <p:nvPr/>
          </p:nvGrpSpPr>
          <p:grpSpPr>
            <a:xfrm>
              <a:off x="344488" y="1425457"/>
              <a:ext cx="9906000" cy="640724"/>
              <a:chOff x="0" y="930804"/>
              <a:chExt cx="9906000" cy="640724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0" y="1129993"/>
                <a:ext cx="9906000" cy="216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392029" y="930804"/>
                <a:ext cx="640726" cy="640724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00B050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1300" b="1" dirty="0" smtClean="0">
                    <a:solidFill>
                      <a:schemeClr val="tx1"/>
                    </a:solidFill>
                  </a:rPr>
                  <a:t>삼</a:t>
                </a:r>
                <a:r>
                  <a:rPr lang="ko-KR" altLang="en-US" sz="1300" b="1" dirty="0">
                    <a:solidFill>
                      <a:schemeClr val="tx1"/>
                    </a:solidFill>
                  </a:rPr>
                  <a:t>성</a:t>
                </a:r>
                <a:endParaRPr lang="en-US" altLang="ko-KR" sz="1300" b="1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3" name="TextBox 2"/>
            <p:cNvSpPr txBox="1"/>
            <p:nvPr/>
          </p:nvSpPr>
          <p:spPr>
            <a:xfrm>
              <a:off x="1456681" y="1571650"/>
              <a:ext cx="718947" cy="292388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ko-KR" sz="1300" b="1" dirty="0" smtClean="0">
                  <a:solidFill>
                    <a:schemeClr val="bg1"/>
                  </a:solidFill>
                  <a:latin typeface="+mn-ea"/>
                </a:rPr>
                <a:t>(SA</a:t>
              </a:r>
              <a:r>
                <a:rPr lang="ko-KR" altLang="en-US" sz="1300" b="1" dirty="0" smtClean="0">
                  <a:solidFill>
                    <a:schemeClr val="bg1"/>
                  </a:solidFill>
                  <a:latin typeface="+mn-ea"/>
                </a:rPr>
                <a:t>등급</a:t>
              </a:r>
              <a:r>
                <a:rPr lang="en-US" altLang="ko-KR" sz="1300" b="1" dirty="0" smtClean="0">
                  <a:solidFill>
                    <a:schemeClr val="bg1"/>
                  </a:solidFill>
                  <a:latin typeface="+mn-ea"/>
                </a:rPr>
                <a:t>)</a:t>
              </a:r>
              <a:endParaRPr lang="ko-KR" altLang="en-US" sz="13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48326" y="467148"/>
            <a:ext cx="258157" cy="204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Plain">
              <a:avLst/>
            </a:prstTxWarp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1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ko-KR" altLang="en-US" sz="4000" b="1" dirty="0" smtClean="0">
                <a:solidFill>
                  <a:schemeClr val="bg1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호선</a:t>
            </a:r>
          </a:p>
        </p:txBody>
      </p:sp>
      <p:pic>
        <p:nvPicPr>
          <p:cNvPr id="30" name="그림 29" descr="2호선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44436" y="429047"/>
            <a:ext cx="3899564" cy="265176"/>
          </a:xfrm>
          <a:prstGeom prst="rect">
            <a:avLst/>
          </a:prstGeom>
        </p:spPr>
      </p:pic>
      <p:sp>
        <p:nvSpPr>
          <p:cNvPr id="21" name="TextBox 90"/>
          <p:cNvSpPr txBox="1">
            <a:spLocks noChangeArrowheads="1"/>
          </p:cNvSpPr>
          <p:nvPr/>
        </p:nvSpPr>
        <p:spPr bwMode="auto">
          <a:xfrm>
            <a:off x="1780306" y="435852"/>
            <a:ext cx="328968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1100" b="1" dirty="0" smtClean="0">
                <a:latin typeface="맑은 고딕" pitchFamily="50" charset="-127"/>
                <a:ea typeface="맑은 고딕" pitchFamily="50" charset="-127"/>
              </a:rPr>
              <a:t>인가 </a:t>
            </a:r>
            <a:r>
              <a:rPr kumimoji="0" lang="en-US" altLang="ko-KR" sz="11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0" lang="ko-KR" altLang="en-US" sz="11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100" b="1" dirty="0" smtClean="0">
                <a:latin typeface="맑은 고딕" pitchFamily="50" charset="-127"/>
                <a:ea typeface="맑은 고딕" pitchFamily="50" charset="-127"/>
              </a:rPr>
              <a:t>400*225</a:t>
            </a: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 - 30</a:t>
            </a:r>
            <a:r>
              <a:rPr kumimoji="0" lang="en-US" altLang="ko-KR" sz="1100" b="1" dirty="0" smtClean="0">
                <a:latin typeface="맑은 고딕" pitchFamily="50" charset="-127"/>
                <a:ea typeface="맑은 고딕" pitchFamily="50" charset="-127"/>
              </a:rPr>
              <a:t> / 300*200-1 / </a:t>
            </a:r>
            <a:r>
              <a:rPr kumimoji="0" lang="ko-KR" altLang="en-US" sz="1100" b="1" dirty="0" smtClean="0">
                <a:latin typeface="맑은 고딕" pitchFamily="50" charset="-127"/>
                <a:ea typeface="맑은 고딕" pitchFamily="50" charset="-127"/>
              </a:rPr>
              <a:t>포스터 </a:t>
            </a:r>
            <a:r>
              <a:rPr kumimoji="0" lang="en-US" altLang="ko-KR" sz="1100" b="1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27</a:t>
            </a:r>
            <a:endParaRPr kumimoji="0"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99135525"/>
              </p:ext>
            </p:extLst>
          </p:nvPr>
        </p:nvGraphicFramePr>
        <p:xfrm>
          <a:off x="270775" y="5517232"/>
          <a:ext cx="3060164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82"/>
                <a:gridCol w="792000"/>
                <a:gridCol w="738082"/>
                <a:gridCol w="792000"/>
              </a:tblGrid>
              <a:tr h="1800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latin typeface="맑은 고딕"/>
                        </a:rPr>
                        <a:t>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FFFFFF"/>
                          </a:solidFill>
                          <a:latin typeface="맑은 고딕"/>
                        </a:rPr>
                        <a:t>월 판매단가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latin typeface="맑은 고딕"/>
                        </a:rPr>
                        <a:t>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FFFFFF"/>
                          </a:solidFill>
                          <a:latin typeface="맑은 고딕"/>
                        </a:rPr>
                        <a:t>월 판매단가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rPr>
                        <a:t>B1~B9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rPr>
                        <a:t>3,000,000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rPr>
                        <a:t>C1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rPr>
                        <a:t>3,500,000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rPr>
                        <a:t>포스터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rPr>
                        <a:t>300,000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rPr>
                        <a:t>B10~B15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rPr>
                        <a:t>4,500,000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rPr>
                        <a:t>B16~B30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rPr>
                        <a:t>4,000,000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430164" y="6165304"/>
            <a:ext cx="1388522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역 관리번호 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- 219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572264" y="2500306"/>
            <a:ext cx="28575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215074" y="3071810"/>
            <a:ext cx="21431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714744" y="3188559"/>
            <a:ext cx="21431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714744" y="6143644"/>
            <a:ext cx="36433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포스터</a:t>
            </a:r>
            <a:r>
              <a:rPr lang="en-US" altLang="ko-KR" b="1" dirty="0" smtClean="0">
                <a:solidFill>
                  <a:srgbClr val="0070C0"/>
                </a:solidFill>
              </a:rPr>
              <a:t>:P2,7,11,13,14,16,22 </a:t>
            </a:r>
            <a:r>
              <a:rPr lang="ko-KR" altLang="en-US" b="1" dirty="0" smtClean="0">
                <a:solidFill>
                  <a:srgbClr val="0070C0"/>
                </a:solidFill>
              </a:rPr>
              <a:t>가능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666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</Words>
  <Application>Microsoft Office PowerPoint</Application>
  <PresentationFormat>화면 슬라이드 쇼(4:3)</PresentationFormat>
  <Paragraphs>225</Paragraphs>
  <Slides>12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2020-10-07T07:35:33Z</dcterms:created>
  <dcterms:modified xsi:type="dcterms:W3CDTF">2020-10-07T07:36:07Z</dcterms:modified>
</cp:coreProperties>
</file>