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7" r:id="rId3"/>
  </p:sldIdLst>
  <p:sldSz cx="12192000" cy="215995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534924"/>
            <a:ext cx="10363200" cy="7519835"/>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1344752"/>
            <a:ext cx="9144000" cy="5214884"/>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E3130A-AB0C-4BD3-BA8B-9F032F65D369}"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402142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3130A-AB0C-4BD3-BA8B-9F032F65D369}"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392031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149975"/>
            <a:ext cx="2628900" cy="183045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149975"/>
            <a:ext cx="7734300" cy="18304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3130A-AB0C-4BD3-BA8B-9F032F65D369}"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222404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3130A-AB0C-4BD3-BA8B-9F032F65D369}"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269831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384888"/>
            <a:ext cx="10515600" cy="8984801"/>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4454688"/>
            <a:ext cx="10515600" cy="4724895"/>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E3130A-AB0C-4BD3-BA8B-9F032F65D369}"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78950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5749874"/>
            <a:ext cx="5181600" cy="13704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5749874"/>
            <a:ext cx="5181600" cy="13704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3130A-AB0C-4BD3-BA8B-9F032F65D369}" type="datetimeFigureOut">
              <a:rPr lang="en-SG" smtClean="0"/>
              <a:t>31/10/2016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338861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49979"/>
            <a:ext cx="10515600" cy="417491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5294885"/>
            <a:ext cx="5157787" cy="259494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7889827"/>
            <a:ext cx="5157787" cy="116047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5294885"/>
            <a:ext cx="5183188" cy="259494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7889827"/>
            <a:ext cx="5183188" cy="116047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3130A-AB0C-4BD3-BA8B-9F032F65D369}" type="datetimeFigureOut">
              <a:rPr lang="en-SG" smtClean="0"/>
              <a:t>31/10/2016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58924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3130A-AB0C-4BD3-BA8B-9F032F65D369}" type="datetimeFigureOut">
              <a:rPr lang="en-SG" smtClean="0"/>
              <a:t>31/10/2016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205427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3130A-AB0C-4BD3-BA8B-9F032F65D369}" type="datetimeFigureOut">
              <a:rPr lang="en-SG" smtClean="0"/>
              <a:t>31/10/2016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3445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39968"/>
            <a:ext cx="3932237" cy="5039889"/>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3109937"/>
            <a:ext cx="6172200" cy="1534966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6479857"/>
            <a:ext cx="3932237" cy="1200473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91E3130A-AB0C-4BD3-BA8B-9F032F65D369}" type="datetimeFigureOut">
              <a:rPr lang="en-SG" smtClean="0"/>
              <a:t>31/10/2016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6341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39968"/>
            <a:ext cx="3932237" cy="5039889"/>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109937"/>
            <a:ext cx="6172200" cy="1534966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6479857"/>
            <a:ext cx="3932237" cy="1200473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91E3130A-AB0C-4BD3-BA8B-9F032F65D369}" type="datetimeFigureOut">
              <a:rPr lang="en-SG" smtClean="0"/>
              <a:t>31/10/2016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EA88C51-296F-40D6-92C7-60C6FFDBE481}" type="slidenum">
              <a:rPr lang="en-SG" smtClean="0"/>
              <a:t>‹#›</a:t>
            </a:fld>
            <a:endParaRPr lang="en-SG"/>
          </a:p>
        </p:txBody>
      </p:sp>
    </p:spTree>
    <p:extLst>
      <p:ext uri="{BB962C8B-B14F-4D97-AF65-F5344CB8AC3E}">
        <p14:creationId xmlns:p14="http://schemas.microsoft.com/office/powerpoint/2010/main" val="150410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49979"/>
            <a:ext cx="10515600" cy="417491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5749874"/>
            <a:ext cx="10515600" cy="13704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20019564"/>
            <a:ext cx="2743200" cy="1149975"/>
          </a:xfrm>
          <a:prstGeom prst="rect">
            <a:avLst/>
          </a:prstGeom>
        </p:spPr>
        <p:txBody>
          <a:bodyPr vert="horz" lIns="91440" tIns="45720" rIns="91440" bIns="45720" rtlCol="0" anchor="ctr"/>
          <a:lstStyle>
            <a:lvl1pPr algn="l">
              <a:defRPr sz="1600">
                <a:solidFill>
                  <a:schemeClr val="tx1">
                    <a:tint val="75000"/>
                  </a:schemeClr>
                </a:solidFill>
              </a:defRPr>
            </a:lvl1pPr>
          </a:lstStyle>
          <a:p>
            <a:fld id="{91E3130A-AB0C-4BD3-BA8B-9F032F65D369}" type="datetimeFigureOut">
              <a:rPr lang="en-SG" smtClean="0"/>
              <a:t>31/10/2016</a:t>
            </a:fld>
            <a:endParaRPr lang="en-SG"/>
          </a:p>
        </p:txBody>
      </p:sp>
      <p:sp>
        <p:nvSpPr>
          <p:cNvPr id="5" name="Footer Placeholder 4"/>
          <p:cNvSpPr>
            <a:spLocks noGrp="1"/>
          </p:cNvSpPr>
          <p:nvPr>
            <p:ph type="ftr" sz="quarter" idx="3"/>
          </p:nvPr>
        </p:nvSpPr>
        <p:spPr>
          <a:xfrm>
            <a:off x="4038600" y="20019564"/>
            <a:ext cx="4114800" cy="114997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20019564"/>
            <a:ext cx="2743200" cy="1149975"/>
          </a:xfrm>
          <a:prstGeom prst="rect">
            <a:avLst/>
          </a:prstGeom>
        </p:spPr>
        <p:txBody>
          <a:bodyPr vert="horz" lIns="91440" tIns="45720" rIns="91440" bIns="45720" rtlCol="0" anchor="ctr"/>
          <a:lstStyle>
            <a:lvl1pPr algn="r">
              <a:defRPr sz="1600">
                <a:solidFill>
                  <a:schemeClr val="tx1">
                    <a:tint val="75000"/>
                  </a:schemeClr>
                </a:solidFill>
              </a:defRPr>
            </a:lvl1pPr>
          </a:lstStyle>
          <a:p>
            <a:fld id="{9EA88C51-296F-40D6-92C7-60C6FFDBE481}" type="slidenum">
              <a:rPr lang="en-SG" smtClean="0"/>
              <a:t>‹#›</a:t>
            </a:fld>
            <a:endParaRPr lang="en-SG"/>
          </a:p>
        </p:txBody>
      </p:sp>
    </p:spTree>
    <p:extLst>
      <p:ext uri="{BB962C8B-B14F-4D97-AF65-F5344CB8AC3E}">
        <p14:creationId xmlns:p14="http://schemas.microsoft.com/office/powerpoint/2010/main" val="4623288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51471573"/>
              </p:ext>
            </p:extLst>
          </p:nvPr>
        </p:nvGraphicFramePr>
        <p:xfrm>
          <a:off x="491100" y="1556710"/>
          <a:ext cx="7488936" cy="7182905"/>
        </p:xfrm>
        <a:graphic>
          <a:graphicData uri="http://schemas.openxmlformats.org/drawingml/2006/table">
            <a:tbl>
              <a:tblPr firstRow="1" bandRow="1">
                <a:tableStyleId>{5C22544A-7EE6-4342-B048-85BDC9FD1C3A}</a:tableStyleId>
              </a:tblPr>
              <a:tblGrid>
                <a:gridCol w="3869144">
                  <a:extLst>
                    <a:ext uri="{9D8B030D-6E8A-4147-A177-3AD203B41FA5}">
                      <a16:colId xmlns:a16="http://schemas.microsoft.com/office/drawing/2014/main" val="3603164610"/>
                    </a:ext>
                  </a:extLst>
                </a:gridCol>
                <a:gridCol w="1463040">
                  <a:extLst>
                    <a:ext uri="{9D8B030D-6E8A-4147-A177-3AD203B41FA5}">
                      <a16:colId xmlns:a16="http://schemas.microsoft.com/office/drawing/2014/main" val="3587251343"/>
                    </a:ext>
                  </a:extLst>
                </a:gridCol>
                <a:gridCol w="2156752">
                  <a:extLst>
                    <a:ext uri="{9D8B030D-6E8A-4147-A177-3AD203B41FA5}">
                      <a16:colId xmlns:a16="http://schemas.microsoft.com/office/drawing/2014/main" val="3034848782"/>
                    </a:ext>
                  </a:extLst>
                </a:gridCol>
              </a:tblGrid>
              <a:tr h="100855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82845"/>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baseline="0" dirty="0">
                          <a:solidFill>
                            <a:schemeClr val="dk1"/>
                          </a:solidFill>
                          <a:effectLst/>
                          <a:latin typeface="+mn-lt"/>
                          <a:ea typeface="+mn-ea"/>
                          <a:cs typeface="+mn-cs"/>
                        </a:rPr>
                        <a:t>Timeline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(Cradle to Grave Screening Recommendation)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93467016"/>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(KPI for Medical Team and Visa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0268972"/>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Gender </a:t>
                      </a:r>
                      <a:r>
                        <a:rPr lang="en-SG" sz="1800" b="1" i="0" kern="1200" baseline="0" dirty="0">
                          <a:solidFill>
                            <a:schemeClr val="dk1"/>
                          </a:solidFill>
                          <a:effectLst/>
                          <a:latin typeface="+mn-lt"/>
                          <a:ea typeface="+mn-ea"/>
                          <a:cs typeface="+mn-cs"/>
                        </a:rPr>
                        <a:t>&amp; Age Report</a:t>
                      </a:r>
                      <a:endParaRPr lang="en-SG"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79263691"/>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Ranking</a:t>
                      </a:r>
                      <a:r>
                        <a:rPr lang="en-SG" sz="1800" b="1" i="0" kern="1200" baseline="0" dirty="0">
                          <a:solidFill>
                            <a:schemeClr val="dk1"/>
                          </a:solidFill>
                          <a:effectLst/>
                          <a:latin typeface="+mn-lt"/>
                          <a:ea typeface="+mn-ea"/>
                          <a:cs typeface="+mn-cs"/>
                        </a:rPr>
                        <a:t> for Doctors/Specialty/Referral</a:t>
                      </a:r>
                      <a:endParaRPr lang="en-SG"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52952401"/>
                  </a:ext>
                </a:extLst>
              </a:tr>
              <a:tr h="87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Client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7334475"/>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Doctor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82868992"/>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Services</a:t>
                      </a:r>
                      <a:r>
                        <a:rPr lang="en-SG" sz="1800" b="1" i="0" kern="1200" baseline="0" dirty="0">
                          <a:solidFill>
                            <a:schemeClr val="dk1"/>
                          </a:solidFill>
                          <a:effectLst/>
                          <a:latin typeface="+mn-lt"/>
                          <a:ea typeface="+mn-ea"/>
                          <a:cs typeface="+mn-cs"/>
                        </a:rPr>
                        <a:t> Management</a:t>
                      </a:r>
                      <a:endParaRPr lang="en-SG"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15258988"/>
                  </a:ext>
                </a:extLst>
              </a:tr>
              <a:tr h="731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Customizable 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84090216"/>
                  </a:ext>
                </a:extLst>
              </a:tr>
            </a:tbl>
          </a:graphicData>
        </a:graphic>
      </p:graphicFrame>
      <p:pic>
        <p:nvPicPr>
          <p:cNvPr id="5" name="Picture 4"/>
          <p:cNvPicPr>
            <a:picLocks noChangeAspect="1"/>
          </p:cNvPicPr>
          <p:nvPr/>
        </p:nvPicPr>
        <p:blipFill>
          <a:blip r:embed="rId2">
            <a:clrChange>
              <a:clrFrom>
                <a:srgbClr val="F5F5F5"/>
              </a:clrFrom>
              <a:clrTo>
                <a:srgbClr val="F5F5F5">
                  <a:alpha val="0"/>
                </a:srgbClr>
              </a:clrTo>
            </a:clrChange>
          </a:blip>
          <a:stretch>
            <a:fillRect/>
          </a:stretch>
        </p:blipFill>
        <p:spPr>
          <a:xfrm>
            <a:off x="6187922" y="1704596"/>
            <a:ext cx="1629347" cy="777180"/>
          </a:xfrm>
          <a:prstGeom prst="rect">
            <a:avLst/>
          </a:prstGeom>
        </p:spPr>
      </p:pic>
      <p:pic>
        <p:nvPicPr>
          <p:cNvPr id="9" name="Picture 8"/>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4453" r="43828"/>
                    </a14:imgEffect>
                  </a14:imgLayer>
                </a14:imgProps>
              </a:ext>
            </a:extLst>
          </a:blip>
          <a:srcRect r="54897"/>
          <a:stretch/>
        </p:blipFill>
        <p:spPr>
          <a:xfrm>
            <a:off x="6413765" y="2487811"/>
            <a:ext cx="677837" cy="751433"/>
          </a:xfrm>
          <a:prstGeom prst="rect">
            <a:avLst/>
          </a:prstGeom>
        </p:spPr>
      </p:pic>
      <p:pic>
        <p:nvPicPr>
          <p:cNvPr id="10" name="Picture 9"/>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810854" y="2481776"/>
            <a:ext cx="665920" cy="712809"/>
          </a:xfrm>
          <a:prstGeom prst="rect">
            <a:avLst/>
          </a:prstGeom>
        </p:spPr>
      </p:pic>
      <p:sp>
        <p:nvSpPr>
          <p:cNvPr id="11" name="TextBox 10"/>
          <p:cNvSpPr txBox="1"/>
          <p:nvPr/>
        </p:nvSpPr>
        <p:spPr>
          <a:xfrm>
            <a:off x="4423000" y="1739243"/>
            <a:ext cx="1549667" cy="707886"/>
          </a:xfrm>
          <a:prstGeom prst="rect">
            <a:avLst/>
          </a:prstGeom>
          <a:noFill/>
        </p:spPr>
        <p:txBody>
          <a:bodyPr wrap="square" rtlCol="0">
            <a:spAutoFit/>
          </a:bodyPr>
          <a:lstStyle/>
          <a:p>
            <a:r>
              <a:rPr lang="en-SG" sz="2000" b="1" dirty="0"/>
              <a:t>Ulink Web Application</a:t>
            </a:r>
          </a:p>
        </p:txBody>
      </p:sp>
      <p:pic>
        <p:nvPicPr>
          <p:cNvPr id="12" name="Picture 11"/>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3398026"/>
            <a:ext cx="665920" cy="712809"/>
          </a:xfrm>
          <a:prstGeom prst="rect">
            <a:avLst/>
          </a:prstGeom>
        </p:spPr>
      </p:pic>
      <p:pic>
        <p:nvPicPr>
          <p:cNvPr id="13" name="Picture 12"/>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4094964"/>
            <a:ext cx="665920" cy="712809"/>
          </a:xfrm>
          <a:prstGeom prst="rect">
            <a:avLst/>
          </a:prstGeom>
        </p:spPr>
      </p:pic>
      <p:pic>
        <p:nvPicPr>
          <p:cNvPr id="14" name="Picture 13"/>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4924608"/>
            <a:ext cx="665920" cy="712809"/>
          </a:xfrm>
          <a:prstGeom prst="rect">
            <a:avLst/>
          </a:prstGeom>
        </p:spPr>
      </p:pic>
      <p:pic>
        <p:nvPicPr>
          <p:cNvPr id="15" name="Picture 14"/>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5694123"/>
            <a:ext cx="665920" cy="712809"/>
          </a:xfrm>
          <a:prstGeom prst="rect">
            <a:avLst/>
          </a:prstGeom>
        </p:spPr>
      </p:pic>
      <p:pic>
        <p:nvPicPr>
          <p:cNvPr id="16" name="Picture 15"/>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6490572"/>
            <a:ext cx="665920" cy="712809"/>
          </a:xfrm>
          <a:prstGeom prst="rect">
            <a:avLst/>
          </a:prstGeom>
        </p:spPr>
      </p:pic>
      <p:pic>
        <p:nvPicPr>
          <p:cNvPr id="17" name="Picture 16"/>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7257784"/>
            <a:ext cx="665920" cy="712809"/>
          </a:xfrm>
          <a:prstGeom prst="rect">
            <a:avLst/>
          </a:prstGeom>
        </p:spPr>
      </p:pic>
      <p:pic>
        <p:nvPicPr>
          <p:cNvPr id="18" name="Picture 17"/>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4795738" y="7970593"/>
            <a:ext cx="665920" cy="712809"/>
          </a:xfrm>
          <a:prstGeom prst="rect">
            <a:avLst/>
          </a:prstGeom>
        </p:spPr>
      </p:pic>
      <p:pic>
        <p:nvPicPr>
          <p:cNvPr id="19" name="Picture 18"/>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6589159" y="7222694"/>
            <a:ext cx="665920" cy="712809"/>
          </a:xfrm>
          <a:prstGeom prst="rect">
            <a:avLst/>
          </a:prstGeom>
        </p:spPr>
      </p:pic>
      <p:pic>
        <p:nvPicPr>
          <p:cNvPr id="20" name="Picture 19"/>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56484" r="95313"/>
                    </a14:imgEffect>
                  </a14:imgLayer>
                </a14:imgProps>
              </a:ext>
            </a:extLst>
          </a:blip>
          <a:srcRect l="53289"/>
          <a:stretch/>
        </p:blipFill>
        <p:spPr>
          <a:xfrm>
            <a:off x="6636721" y="7907099"/>
            <a:ext cx="665920" cy="712809"/>
          </a:xfrm>
          <a:prstGeom prst="rect">
            <a:avLst/>
          </a:prstGeom>
        </p:spPr>
      </p:pic>
      <p:pic>
        <p:nvPicPr>
          <p:cNvPr id="21" name="Picture 20"/>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4453" r="43828"/>
                    </a14:imgEffect>
                  </a14:imgLayer>
                </a14:imgProps>
              </a:ext>
            </a:extLst>
          </a:blip>
          <a:srcRect r="54897"/>
          <a:stretch/>
        </p:blipFill>
        <p:spPr>
          <a:xfrm>
            <a:off x="6458350" y="6471261"/>
            <a:ext cx="677837" cy="751433"/>
          </a:xfrm>
          <a:prstGeom prst="rect">
            <a:avLst/>
          </a:prstGeom>
        </p:spPr>
      </p:pic>
      <p:pic>
        <p:nvPicPr>
          <p:cNvPr id="22" name="Picture 21"/>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4453" r="43828"/>
                    </a14:imgEffect>
                  </a14:imgLayer>
                </a14:imgProps>
              </a:ext>
            </a:extLst>
          </a:blip>
          <a:srcRect r="54897"/>
          <a:stretch/>
        </p:blipFill>
        <p:spPr>
          <a:xfrm>
            <a:off x="6381928" y="3411404"/>
            <a:ext cx="677837" cy="751433"/>
          </a:xfrm>
          <a:prstGeom prst="rect">
            <a:avLst/>
          </a:prstGeom>
        </p:spPr>
      </p:pic>
      <p:pic>
        <p:nvPicPr>
          <p:cNvPr id="23" name="Picture 22"/>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4453" r="43828"/>
                    </a14:imgEffect>
                  </a14:imgLayer>
                </a14:imgProps>
              </a:ext>
            </a:extLst>
          </a:blip>
          <a:srcRect r="54897"/>
          <a:stretch/>
        </p:blipFill>
        <p:spPr>
          <a:xfrm>
            <a:off x="6393871" y="4153955"/>
            <a:ext cx="677837" cy="751433"/>
          </a:xfrm>
          <a:prstGeom prst="rect">
            <a:avLst/>
          </a:prstGeom>
        </p:spPr>
      </p:pic>
      <p:pic>
        <p:nvPicPr>
          <p:cNvPr id="24" name="Picture 23"/>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4453" r="43828"/>
                    </a14:imgEffect>
                  </a14:imgLayer>
                </a14:imgProps>
              </a:ext>
            </a:extLst>
          </a:blip>
          <a:srcRect r="54897"/>
          <a:stretch/>
        </p:blipFill>
        <p:spPr>
          <a:xfrm>
            <a:off x="6418793" y="4885984"/>
            <a:ext cx="677837" cy="751433"/>
          </a:xfrm>
          <a:prstGeom prst="rect">
            <a:avLst/>
          </a:prstGeom>
        </p:spPr>
      </p:pic>
      <p:pic>
        <p:nvPicPr>
          <p:cNvPr id="25" name="Picture 24"/>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imgEffect>
                  </a14:imgLayer>
                </a14:imgProps>
              </a:ext>
            </a:extLst>
          </a:blip>
          <a:stretch>
            <a:fillRect/>
          </a:stretch>
        </p:blipFill>
        <p:spPr>
          <a:xfrm>
            <a:off x="6580004" y="5745701"/>
            <a:ext cx="556183" cy="467836"/>
          </a:xfrm>
          <a:prstGeom prst="rect">
            <a:avLst/>
          </a:prstGeom>
        </p:spPr>
      </p:pic>
      <p:sp>
        <p:nvSpPr>
          <p:cNvPr id="26" name="TextBox 25"/>
          <p:cNvSpPr txBox="1"/>
          <p:nvPr/>
        </p:nvSpPr>
        <p:spPr>
          <a:xfrm>
            <a:off x="6026970" y="6110811"/>
            <a:ext cx="1790299" cy="369332"/>
          </a:xfrm>
          <a:prstGeom prst="rect">
            <a:avLst/>
          </a:prstGeom>
          <a:noFill/>
        </p:spPr>
        <p:txBody>
          <a:bodyPr wrap="square" rtlCol="0">
            <a:spAutoFit/>
          </a:bodyPr>
          <a:lstStyle/>
          <a:p>
            <a:r>
              <a:rPr lang="en-SG" dirty="0"/>
              <a:t>(not optimized)</a:t>
            </a:r>
          </a:p>
        </p:txBody>
      </p:sp>
    </p:spTree>
    <p:extLst>
      <p:ext uri="{BB962C8B-B14F-4D97-AF65-F5344CB8AC3E}">
        <p14:creationId xmlns:p14="http://schemas.microsoft.com/office/powerpoint/2010/main" val="294864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544" y="7784242"/>
            <a:ext cx="6096000" cy="1477328"/>
          </a:xfrm>
          <a:prstGeom prst="rect">
            <a:avLst/>
          </a:prstGeom>
        </p:spPr>
        <p:txBody>
          <a:bodyPr>
            <a:spAutoFit/>
          </a:bodyPr>
          <a:lstStyle/>
          <a:p>
            <a:r>
              <a:rPr lang="en-SG" dirty="0">
                <a:solidFill>
                  <a:srgbClr val="666666"/>
                </a:solidFill>
                <a:latin typeface="Arimo"/>
              </a:rPr>
              <a:t>it’s easy to get lost in a set of advertised features that may or may not cater to your business. Instead, stop looking at your potential CRM for their marketing departments’ list of features, and create your own list of actual requirements to ensure a system meets your needs. </a:t>
            </a:r>
            <a:endParaRPr lang="en-SG" dirty="0"/>
          </a:p>
        </p:txBody>
      </p:sp>
      <p:sp>
        <p:nvSpPr>
          <p:cNvPr id="3" name="Rectangle 2"/>
          <p:cNvSpPr/>
          <p:nvPr/>
        </p:nvSpPr>
        <p:spPr>
          <a:xfrm>
            <a:off x="460248" y="9342743"/>
            <a:ext cx="6096000" cy="646331"/>
          </a:xfrm>
          <a:prstGeom prst="rect">
            <a:avLst/>
          </a:prstGeom>
        </p:spPr>
        <p:txBody>
          <a:bodyPr>
            <a:spAutoFit/>
          </a:bodyPr>
          <a:lstStyle/>
          <a:p>
            <a:r>
              <a:rPr lang="en-SG" dirty="0">
                <a:solidFill>
                  <a:srgbClr val="666666"/>
                </a:solidFill>
                <a:latin typeface="Arimo"/>
              </a:rPr>
              <a:t>solve existing problems and offer the answers you need to achieve your strategic objectives</a:t>
            </a:r>
            <a:endParaRPr lang="en-SG" dirty="0"/>
          </a:p>
        </p:txBody>
      </p:sp>
      <p:sp>
        <p:nvSpPr>
          <p:cNvPr id="4" name="Rectangle 3"/>
          <p:cNvSpPr/>
          <p:nvPr/>
        </p:nvSpPr>
        <p:spPr>
          <a:xfrm>
            <a:off x="460250" y="10216546"/>
            <a:ext cx="1890261" cy="369332"/>
          </a:xfrm>
          <a:prstGeom prst="rect">
            <a:avLst/>
          </a:prstGeom>
        </p:spPr>
        <p:txBody>
          <a:bodyPr wrap="none">
            <a:spAutoFit/>
          </a:bodyPr>
          <a:lstStyle/>
          <a:p>
            <a:r>
              <a:rPr lang="en-SG" dirty="0">
                <a:solidFill>
                  <a:srgbClr val="666666"/>
                </a:solidFill>
                <a:latin typeface="Arimo"/>
              </a:rPr>
              <a:t>long-term costs. </a:t>
            </a:r>
            <a:endParaRPr lang="en-SG" dirty="0"/>
          </a:p>
        </p:txBody>
      </p:sp>
      <p:sp>
        <p:nvSpPr>
          <p:cNvPr id="5" name="Rectangle 4"/>
          <p:cNvSpPr/>
          <p:nvPr/>
        </p:nvSpPr>
        <p:spPr>
          <a:xfrm>
            <a:off x="112776" y="11342600"/>
            <a:ext cx="6096000" cy="646331"/>
          </a:xfrm>
          <a:prstGeom prst="rect">
            <a:avLst/>
          </a:prstGeom>
        </p:spPr>
        <p:txBody>
          <a:bodyPr>
            <a:spAutoFit/>
          </a:bodyPr>
          <a:lstStyle/>
          <a:p>
            <a:r>
              <a:rPr lang="en-SG" dirty="0"/>
              <a:t>Automate as much of the insertion process as possible, and it will help you tremendously.</a:t>
            </a:r>
          </a:p>
        </p:txBody>
      </p:sp>
      <p:sp>
        <p:nvSpPr>
          <p:cNvPr id="6" name="Rectangle 5"/>
          <p:cNvSpPr/>
          <p:nvPr/>
        </p:nvSpPr>
        <p:spPr>
          <a:xfrm>
            <a:off x="3048000" y="10476599"/>
            <a:ext cx="6096000" cy="646331"/>
          </a:xfrm>
          <a:prstGeom prst="rect">
            <a:avLst/>
          </a:prstGeom>
        </p:spPr>
        <p:txBody>
          <a:bodyPr>
            <a:spAutoFit/>
          </a:bodyPr>
          <a:lstStyle/>
          <a:p>
            <a:r>
              <a:rPr lang="en-SG" dirty="0"/>
              <a:t>https://www.g2crowd.com/compare/salesforce-crm-vs-zoho-crm</a:t>
            </a:r>
          </a:p>
        </p:txBody>
      </p:sp>
    </p:spTree>
    <p:extLst>
      <p:ext uri="{BB962C8B-B14F-4D97-AF65-F5344CB8AC3E}">
        <p14:creationId xmlns:p14="http://schemas.microsoft.com/office/powerpoint/2010/main" val="9789072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92</Words>
  <Application>Microsoft Office PowerPoint</Application>
  <PresentationFormat>Custom</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Arimo</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Nabilah Banu Binte Mohamed Nasir KHAN</dc:creator>
  <cp:lastModifiedBy>Kaixin Teh</cp:lastModifiedBy>
  <cp:revision>20</cp:revision>
  <dcterms:created xsi:type="dcterms:W3CDTF">2016-10-31T02:37:23Z</dcterms:created>
  <dcterms:modified xsi:type="dcterms:W3CDTF">2016-10-31T08:19:54Z</dcterms:modified>
</cp:coreProperties>
</file>