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2" r:id="rId1"/>
  </p:sldMasterIdLst>
  <p:notesMasterIdLst>
    <p:notesMasterId r:id="rId10"/>
  </p:notesMasterIdLst>
  <p:sldIdLst>
    <p:sldId id="261" r:id="rId2"/>
    <p:sldId id="269" r:id="rId3"/>
    <p:sldId id="267" r:id="rId4"/>
    <p:sldId id="265" r:id="rId5"/>
    <p:sldId id="264" r:id="rId6"/>
    <p:sldId id="263" r:id="rId7"/>
    <p:sldId id="262" r:id="rId8"/>
    <p:sldId id="266" r:id="rId9"/>
  </p:sldIdLst>
  <p:sldSz cx="13716000" cy="914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43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45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83948" autoAdjust="0"/>
  </p:normalViewPr>
  <p:slideViewPr>
    <p:cSldViewPr snapToGrid="0">
      <p:cViewPr varScale="1">
        <p:scale>
          <a:sx n="46" d="100"/>
          <a:sy n="46" d="100"/>
        </p:scale>
        <p:origin x="1236" y="48"/>
      </p:cViewPr>
      <p:guideLst>
        <p:guide orient="horz" pos="2880"/>
        <p:guide pos="43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EF00BC-2CCA-4826-A4CC-4CC1C565C035}" type="datetimeFigureOut">
              <a:rPr lang="en-US" smtClean="0"/>
              <a:t>1/19/2017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4425" y="1143000"/>
            <a:ext cx="4629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4FBE5E-D146-4D41-932F-13FE20C00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6406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4FBE5E-D146-4D41-932F-13FE20C006B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1965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4FBE5E-D146-4D41-932F-13FE20C006B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2389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4FBE5E-D146-4D41-932F-13FE20C006B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1003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4FBE5E-D146-4D41-932F-13FE20C006B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1011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4FBE5E-D146-4D41-932F-13FE20C006B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6184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1496484"/>
            <a:ext cx="11658600" cy="318346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4500" y="4802717"/>
            <a:ext cx="10287000" cy="220768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C49-45AE-4926-BFC9-EBF79FA12E5C}" type="datetimeFigureOut">
              <a:rPr lang="en-US" smtClean="0"/>
              <a:t>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913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C49-45AE-4926-BFC9-EBF79FA12E5C}" type="datetimeFigureOut">
              <a:rPr lang="en-US" smtClean="0"/>
              <a:t>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792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15513" y="486834"/>
            <a:ext cx="2957513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6" y="486834"/>
            <a:ext cx="8701088" cy="77491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C49-45AE-4926-BFC9-EBF79FA12E5C}" type="datetimeFigureOut">
              <a:rPr lang="en-US" smtClean="0"/>
              <a:t>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099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C49-45AE-4926-BFC9-EBF79FA12E5C}" type="datetimeFigureOut">
              <a:rPr lang="en-US" smtClean="0"/>
              <a:t>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48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5832" y="2279653"/>
            <a:ext cx="11830050" cy="380364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5832" y="6119286"/>
            <a:ext cx="11830050" cy="200024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C49-45AE-4926-BFC9-EBF79FA12E5C}" type="datetimeFigureOut">
              <a:rPr lang="en-US" smtClean="0"/>
              <a:t>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876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2434167"/>
            <a:ext cx="5829300" cy="5801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725" y="2434167"/>
            <a:ext cx="5829300" cy="5801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C49-45AE-4926-BFC9-EBF79FA12E5C}" type="datetimeFigureOut">
              <a:rPr lang="en-US" smtClean="0"/>
              <a:t>1/19/2017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548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486836"/>
            <a:ext cx="11830050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4763" y="2241551"/>
            <a:ext cx="5802510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4763" y="3340100"/>
            <a:ext cx="5802510" cy="4912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43726" y="2241551"/>
            <a:ext cx="5831087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43726" y="3340100"/>
            <a:ext cx="5831087" cy="4912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C49-45AE-4926-BFC9-EBF79FA12E5C}" type="datetimeFigureOut">
              <a:rPr lang="en-US" smtClean="0"/>
              <a:t>1/19/2017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70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C49-45AE-4926-BFC9-EBF79FA12E5C}" type="datetimeFigureOut">
              <a:rPr lang="en-US" smtClean="0"/>
              <a:t>1/19/2017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107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C49-45AE-4926-BFC9-EBF79FA12E5C}" type="datetimeFigureOut">
              <a:rPr lang="en-US" smtClean="0"/>
              <a:t>1/19/2017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159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609600"/>
            <a:ext cx="4423767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1087" y="1316569"/>
            <a:ext cx="6943725" cy="64981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2743200"/>
            <a:ext cx="4423767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C49-45AE-4926-BFC9-EBF79FA12E5C}" type="datetimeFigureOut">
              <a:rPr lang="en-US" smtClean="0"/>
              <a:t>1/19/2017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028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609600"/>
            <a:ext cx="4423767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31087" y="1316569"/>
            <a:ext cx="6943725" cy="649816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2743200"/>
            <a:ext cx="4423767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C49-45AE-4926-BFC9-EBF79FA12E5C}" type="datetimeFigureOut">
              <a:rPr lang="en-US" smtClean="0"/>
              <a:t>1/19/2017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92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2975" y="486836"/>
            <a:ext cx="1183005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975" y="2434167"/>
            <a:ext cx="1183005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2975" y="8475136"/>
            <a:ext cx="30861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913C49-45AE-4926-BFC9-EBF79FA12E5C}" type="datetimeFigureOut">
              <a:rPr lang="en-US" smtClean="0"/>
              <a:t>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3425" y="8475136"/>
            <a:ext cx="46291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86925" y="8475136"/>
            <a:ext cx="30861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205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1055945" y="5012213"/>
            <a:ext cx="1176478" cy="574420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Proposal Submission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17 Oct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479009" y="5086048"/>
            <a:ext cx="971081" cy="423023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Acceptance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4 Nov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834355" y="4363476"/>
            <a:ext cx="11976854" cy="698917"/>
            <a:chOff x="1035497" y="3589260"/>
            <a:chExt cx="11976854" cy="698917"/>
          </a:xfrm>
        </p:grpSpPr>
        <p:sp>
          <p:nvSpPr>
            <p:cNvPr id="3" name="TextBox 73"/>
            <p:cNvSpPr txBox="1"/>
            <p:nvPr/>
          </p:nvSpPr>
          <p:spPr>
            <a:xfrm>
              <a:off x="1035497" y="3943273"/>
              <a:ext cx="6978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4 Oct</a:t>
              </a:r>
            </a:p>
          </p:txBody>
        </p:sp>
        <p:sp>
          <p:nvSpPr>
            <p:cNvPr id="4" name="TextBox 74"/>
            <p:cNvSpPr txBox="1"/>
            <p:nvPr/>
          </p:nvSpPr>
          <p:spPr>
            <a:xfrm>
              <a:off x="1764161" y="3943273"/>
              <a:ext cx="7882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18 Oct</a:t>
              </a:r>
            </a:p>
          </p:txBody>
        </p:sp>
        <p:sp>
          <p:nvSpPr>
            <p:cNvPr id="5" name="TextBox 75"/>
            <p:cNvSpPr txBox="1"/>
            <p:nvPr/>
          </p:nvSpPr>
          <p:spPr>
            <a:xfrm>
              <a:off x="2622998" y="3943273"/>
              <a:ext cx="12317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/>
                <a:t>1 Nov</a:t>
              </a:r>
              <a:endParaRPr lang="en-US" dirty="0"/>
            </a:p>
          </p:txBody>
        </p:sp>
        <p:sp>
          <p:nvSpPr>
            <p:cNvPr id="6" name="TextBox 76"/>
            <p:cNvSpPr txBox="1"/>
            <p:nvPr/>
          </p:nvSpPr>
          <p:spPr>
            <a:xfrm>
              <a:off x="3358010" y="3943273"/>
              <a:ext cx="123337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15 Nov</a:t>
              </a:r>
              <a:endParaRPr lang="en-US"/>
            </a:p>
          </p:txBody>
        </p:sp>
        <p:sp>
          <p:nvSpPr>
            <p:cNvPr id="7" name="TextBox 77"/>
            <p:cNvSpPr txBox="1"/>
            <p:nvPr/>
          </p:nvSpPr>
          <p:spPr>
            <a:xfrm>
              <a:off x="4115247" y="3943273"/>
              <a:ext cx="9137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29 Nov</a:t>
              </a:r>
            </a:p>
          </p:txBody>
        </p:sp>
        <p:sp>
          <p:nvSpPr>
            <p:cNvPr id="8" name="TextBox 78"/>
            <p:cNvSpPr txBox="1"/>
            <p:nvPr/>
          </p:nvSpPr>
          <p:spPr>
            <a:xfrm>
              <a:off x="5599560" y="3943273"/>
              <a:ext cx="123337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</a:p>
          </p:txBody>
        </p:sp>
        <p:cxnSp>
          <p:nvCxnSpPr>
            <p:cNvPr id="11" name="Straight Connector 10"/>
            <p:cNvCxnSpPr/>
            <p:nvPr/>
          </p:nvCxnSpPr>
          <p:spPr>
            <a:xfrm flipV="1">
              <a:off x="1084711" y="3752253"/>
              <a:ext cx="11498765" cy="6873"/>
            </a:xfrm>
            <a:prstGeom prst="line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Flowchart: Connector 11"/>
            <p:cNvSpPr/>
            <p:nvPr/>
          </p:nvSpPr>
          <p:spPr>
            <a:xfrm>
              <a:off x="8188772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/>
                <a:t>10</a:t>
              </a:r>
            </a:p>
          </p:txBody>
        </p:sp>
        <p:sp>
          <p:nvSpPr>
            <p:cNvPr id="13" name="Flowchart: Connector 12"/>
            <p:cNvSpPr/>
            <p:nvPr/>
          </p:nvSpPr>
          <p:spPr>
            <a:xfrm>
              <a:off x="8993636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11</a:t>
              </a:r>
              <a:endParaRPr lang="en-US" sz="1600"/>
            </a:p>
          </p:txBody>
        </p:sp>
        <p:sp>
          <p:nvSpPr>
            <p:cNvPr id="14" name="Flowchart: Connector 13"/>
            <p:cNvSpPr/>
            <p:nvPr/>
          </p:nvSpPr>
          <p:spPr>
            <a:xfrm>
              <a:off x="11438386" y="3592436"/>
              <a:ext cx="553933" cy="322955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14</a:t>
              </a:r>
            </a:p>
          </p:txBody>
        </p:sp>
        <p:sp>
          <p:nvSpPr>
            <p:cNvPr id="15" name="Flowchart: Connector 14"/>
            <p:cNvSpPr/>
            <p:nvPr/>
          </p:nvSpPr>
          <p:spPr>
            <a:xfrm>
              <a:off x="9809611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/>
                <a:t>12</a:t>
              </a:r>
            </a:p>
          </p:txBody>
        </p:sp>
        <p:sp>
          <p:nvSpPr>
            <p:cNvPr id="16" name="Flowchart: Connector 15"/>
            <p:cNvSpPr/>
            <p:nvPr/>
          </p:nvSpPr>
          <p:spPr>
            <a:xfrm>
              <a:off x="1064072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1</a:t>
              </a:r>
            </a:p>
          </p:txBody>
        </p:sp>
        <p:sp>
          <p:nvSpPr>
            <p:cNvPr id="17" name="Flowchart: Connector 16"/>
            <p:cNvSpPr/>
            <p:nvPr/>
          </p:nvSpPr>
          <p:spPr>
            <a:xfrm>
              <a:off x="1862584" y="3589260"/>
              <a:ext cx="555606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2</a:t>
              </a:r>
            </a:p>
          </p:txBody>
        </p:sp>
        <p:sp>
          <p:nvSpPr>
            <p:cNvPr id="18" name="Flowchart: Connector 17"/>
            <p:cNvSpPr/>
            <p:nvPr/>
          </p:nvSpPr>
          <p:spPr>
            <a:xfrm>
              <a:off x="2665859" y="3589260"/>
              <a:ext cx="555606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3</a:t>
              </a:r>
            </a:p>
          </p:txBody>
        </p:sp>
        <p:sp>
          <p:nvSpPr>
            <p:cNvPr id="19" name="Flowchart: Connector 18"/>
            <p:cNvSpPr/>
            <p:nvPr/>
          </p:nvSpPr>
          <p:spPr>
            <a:xfrm>
              <a:off x="3465961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4</a:t>
              </a:r>
            </a:p>
          </p:txBody>
        </p:sp>
        <p:sp>
          <p:nvSpPr>
            <p:cNvPr id="20" name="Flowchart: Connector 19"/>
            <p:cNvSpPr/>
            <p:nvPr/>
          </p:nvSpPr>
          <p:spPr>
            <a:xfrm>
              <a:off x="4264472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/>
                <a:t>5</a:t>
              </a:r>
            </a:p>
          </p:txBody>
        </p:sp>
        <p:sp>
          <p:nvSpPr>
            <p:cNvPr id="21" name="Flowchart: Connector 20"/>
            <p:cNvSpPr/>
            <p:nvPr/>
          </p:nvSpPr>
          <p:spPr>
            <a:xfrm>
              <a:off x="506774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/>
                <a:t>6</a:t>
              </a:r>
            </a:p>
          </p:txBody>
        </p:sp>
        <p:sp>
          <p:nvSpPr>
            <p:cNvPr id="22" name="Flowchart: Connector 21"/>
            <p:cNvSpPr/>
            <p:nvPr/>
          </p:nvSpPr>
          <p:spPr>
            <a:xfrm>
              <a:off x="5878959" y="3589260"/>
              <a:ext cx="555606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7</a:t>
              </a:r>
            </a:p>
          </p:txBody>
        </p:sp>
        <p:sp>
          <p:nvSpPr>
            <p:cNvPr id="23" name="Flowchart: Connector 22"/>
            <p:cNvSpPr/>
            <p:nvPr/>
          </p:nvSpPr>
          <p:spPr>
            <a:xfrm>
              <a:off x="6688586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8</a:t>
              </a:r>
            </a:p>
          </p:txBody>
        </p:sp>
        <p:sp>
          <p:nvSpPr>
            <p:cNvPr id="24" name="Flowchart: Connector 23"/>
            <p:cNvSpPr/>
            <p:nvPr/>
          </p:nvSpPr>
          <p:spPr>
            <a:xfrm>
              <a:off x="744264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9</a:t>
              </a:r>
            </a:p>
          </p:txBody>
        </p:sp>
        <p:sp>
          <p:nvSpPr>
            <p:cNvPr id="25" name="TextBox 82"/>
            <p:cNvSpPr txBox="1"/>
            <p:nvPr/>
          </p:nvSpPr>
          <p:spPr>
            <a:xfrm>
              <a:off x="4974084" y="3943273"/>
              <a:ext cx="9354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/>
                <a:t>13 Dec</a:t>
              </a:r>
            </a:p>
          </p:txBody>
        </p:sp>
        <p:sp>
          <p:nvSpPr>
            <p:cNvPr id="26" name="TextBox 83"/>
            <p:cNvSpPr txBox="1"/>
            <p:nvPr/>
          </p:nvSpPr>
          <p:spPr>
            <a:xfrm>
              <a:off x="5785298" y="3949623"/>
              <a:ext cx="9304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27 Dec</a:t>
              </a:r>
            </a:p>
          </p:txBody>
        </p:sp>
        <p:sp>
          <p:nvSpPr>
            <p:cNvPr id="27" name="TextBox 84"/>
            <p:cNvSpPr txBox="1"/>
            <p:nvPr/>
          </p:nvSpPr>
          <p:spPr>
            <a:xfrm>
              <a:off x="6626674" y="3943273"/>
              <a:ext cx="7982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10 Jan</a:t>
              </a:r>
            </a:p>
          </p:txBody>
        </p:sp>
        <p:sp>
          <p:nvSpPr>
            <p:cNvPr id="28" name="TextBox 85"/>
            <p:cNvSpPr txBox="1"/>
            <p:nvPr/>
          </p:nvSpPr>
          <p:spPr>
            <a:xfrm>
              <a:off x="7325172" y="3949623"/>
              <a:ext cx="7949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24 Jan</a:t>
              </a:r>
            </a:p>
          </p:txBody>
        </p:sp>
        <p:sp>
          <p:nvSpPr>
            <p:cNvPr id="29" name="TextBox 86"/>
            <p:cNvSpPr txBox="1"/>
            <p:nvPr/>
          </p:nvSpPr>
          <p:spPr>
            <a:xfrm>
              <a:off x="8137974" y="3943273"/>
              <a:ext cx="7982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7 Feb</a:t>
              </a:r>
            </a:p>
          </p:txBody>
        </p:sp>
        <p:sp>
          <p:nvSpPr>
            <p:cNvPr id="30" name="TextBox 87"/>
            <p:cNvSpPr txBox="1"/>
            <p:nvPr/>
          </p:nvSpPr>
          <p:spPr>
            <a:xfrm>
              <a:off x="8904736" y="3949623"/>
              <a:ext cx="7949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21 Feb</a:t>
              </a:r>
            </a:p>
          </p:txBody>
        </p:sp>
        <p:sp>
          <p:nvSpPr>
            <p:cNvPr id="31" name="TextBox 88"/>
            <p:cNvSpPr txBox="1"/>
            <p:nvPr/>
          </p:nvSpPr>
          <p:spPr>
            <a:xfrm>
              <a:off x="9768334" y="3943273"/>
              <a:ext cx="798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6 Mar</a:t>
              </a:r>
            </a:p>
          </p:txBody>
        </p:sp>
        <p:sp>
          <p:nvSpPr>
            <p:cNvPr id="32" name="Flowchart: Connector 31"/>
            <p:cNvSpPr/>
            <p:nvPr/>
          </p:nvSpPr>
          <p:spPr>
            <a:xfrm>
              <a:off x="1062399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13</a:t>
              </a:r>
            </a:p>
          </p:txBody>
        </p:sp>
        <p:sp>
          <p:nvSpPr>
            <p:cNvPr id="33" name="Flowchart: Connector 32"/>
            <p:cNvSpPr/>
            <p:nvPr/>
          </p:nvSpPr>
          <p:spPr>
            <a:xfrm>
              <a:off x="1220514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15</a:t>
              </a:r>
            </a:p>
          </p:txBody>
        </p:sp>
        <p:sp>
          <p:nvSpPr>
            <p:cNvPr id="34" name="TextBox 150"/>
            <p:cNvSpPr txBox="1"/>
            <p:nvPr/>
          </p:nvSpPr>
          <p:spPr>
            <a:xfrm>
              <a:off x="10535099" y="3949623"/>
              <a:ext cx="90536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20 Mar</a:t>
              </a:r>
            </a:p>
          </p:txBody>
        </p:sp>
        <p:sp>
          <p:nvSpPr>
            <p:cNvPr id="35" name="TextBox 151"/>
            <p:cNvSpPr txBox="1"/>
            <p:nvPr/>
          </p:nvSpPr>
          <p:spPr>
            <a:xfrm>
              <a:off x="11387585" y="3949623"/>
              <a:ext cx="9053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3 Apr</a:t>
              </a:r>
            </a:p>
          </p:txBody>
        </p:sp>
        <p:sp>
          <p:nvSpPr>
            <p:cNvPr id="36" name="TextBox 152"/>
            <p:cNvSpPr txBox="1"/>
            <p:nvPr/>
          </p:nvSpPr>
          <p:spPr>
            <a:xfrm>
              <a:off x="12101960" y="3943273"/>
              <a:ext cx="9103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17 Apr</a:t>
              </a:r>
            </a:p>
          </p:txBody>
        </p:sp>
      </p:grpSp>
      <p:sp>
        <p:nvSpPr>
          <p:cNvPr id="37" name="Rounded Rectangle 36"/>
          <p:cNvSpPr/>
          <p:nvPr/>
        </p:nvSpPr>
        <p:spPr>
          <a:xfrm>
            <a:off x="8541562" y="5061592"/>
            <a:ext cx="975657" cy="413004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Midterm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27 Feb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10536879" y="5036945"/>
            <a:ext cx="977331" cy="423023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Poster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27 Mar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11576798" y="5012899"/>
            <a:ext cx="975657" cy="427475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Final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10 Apr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1843554" y="3869861"/>
            <a:ext cx="1242325" cy="37571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1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28 Oct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6197889" y="3898000"/>
            <a:ext cx="1242325" cy="37571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2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10 Jan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9783219" y="3890104"/>
            <a:ext cx="1242325" cy="37571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4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17 Mar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10004031" y="7099002"/>
            <a:ext cx="3298431" cy="1470432"/>
            <a:chOff x="9195145" y="6050415"/>
            <a:chExt cx="3298431" cy="1470432"/>
          </a:xfrm>
        </p:grpSpPr>
        <p:sp>
          <p:nvSpPr>
            <p:cNvPr id="56" name="Rounded Rectangle 55"/>
            <p:cNvSpPr/>
            <p:nvPr/>
          </p:nvSpPr>
          <p:spPr>
            <a:xfrm>
              <a:off x="9556793" y="6411656"/>
              <a:ext cx="258021" cy="171704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7" name="Rounded Rectangle 56"/>
            <p:cNvSpPr/>
            <p:nvPr/>
          </p:nvSpPr>
          <p:spPr>
            <a:xfrm>
              <a:off x="9556279" y="6732880"/>
              <a:ext cx="256946" cy="171705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8" name="Rounded Rectangle 57"/>
            <p:cNvSpPr/>
            <p:nvPr/>
          </p:nvSpPr>
          <p:spPr>
            <a:xfrm>
              <a:off x="11089645" y="6406121"/>
              <a:ext cx="258021" cy="17170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11089979" y="6716829"/>
              <a:ext cx="258021" cy="171705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11090476" y="7011914"/>
              <a:ext cx="258021" cy="170433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2" name="Rounded Rectangle 61"/>
            <p:cNvSpPr/>
            <p:nvPr/>
          </p:nvSpPr>
          <p:spPr>
            <a:xfrm>
              <a:off x="9556279" y="7025845"/>
              <a:ext cx="256946" cy="17043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3" name="TextBox 3"/>
            <p:cNvSpPr txBox="1"/>
            <p:nvPr/>
          </p:nvSpPr>
          <p:spPr>
            <a:xfrm>
              <a:off x="11376242" y="6364382"/>
              <a:ext cx="536469" cy="2464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50" dirty="0"/>
                <a:t>Core</a:t>
              </a:r>
              <a:endParaRPr lang="en-US" sz="1400" dirty="0"/>
            </a:p>
          </p:txBody>
        </p:sp>
        <p:sp>
          <p:nvSpPr>
            <p:cNvPr id="64" name="TextBox 14"/>
            <p:cNvSpPr txBox="1"/>
            <p:nvPr/>
          </p:nvSpPr>
          <p:spPr>
            <a:xfrm>
              <a:off x="11376242" y="6657413"/>
              <a:ext cx="1042395" cy="31198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Secondary</a:t>
              </a:r>
            </a:p>
          </p:txBody>
        </p:sp>
        <p:sp>
          <p:nvSpPr>
            <p:cNvPr id="65" name="TextBox 15"/>
            <p:cNvSpPr txBox="1"/>
            <p:nvPr/>
          </p:nvSpPr>
          <p:spPr>
            <a:xfrm>
              <a:off x="11381935" y="7007106"/>
              <a:ext cx="1111641" cy="27854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Tertiary</a:t>
              </a:r>
            </a:p>
          </p:txBody>
        </p:sp>
        <p:sp>
          <p:nvSpPr>
            <p:cNvPr id="67" name="TextBox 17"/>
            <p:cNvSpPr txBox="1"/>
            <p:nvPr/>
          </p:nvSpPr>
          <p:spPr>
            <a:xfrm>
              <a:off x="9810726" y="6977128"/>
              <a:ext cx="1577729" cy="21280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Non-coding tasks</a:t>
              </a:r>
            </a:p>
          </p:txBody>
        </p:sp>
        <p:sp>
          <p:nvSpPr>
            <p:cNvPr id="68" name="TextBox 18"/>
            <p:cNvSpPr txBox="1"/>
            <p:nvPr/>
          </p:nvSpPr>
          <p:spPr>
            <a:xfrm>
              <a:off x="9814555" y="6673609"/>
              <a:ext cx="1036859" cy="24963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User Testing</a:t>
              </a:r>
            </a:p>
          </p:txBody>
        </p:sp>
        <p:sp>
          <p:nvSpPr>
            <p:cNvPr id="69" name="TextBox 19"/>
            <p:cNvSpPr txBox="1"/>
            <p:nvPr/>
          </p:nvSpPr>
          <p:spPr>
            <a:xfrm>
              <a:off x="9825815" y="6364621"/>
              <a:ext cx="982819" cy="278381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Milestones</a:t>
              </a:r>
            </a:p>
          </p:txBody>
        </p:sp>
        <p:sp>
          <p:nvSpPr>
            <p:cNvPr id="70" name="Flowchart: Connector 69"/>
            <p:cNvSpPr/>
            <p:nvPr/>
          </p:nvSpPr>
          <p:spPr>
            <a:xfrm>
              <a:off x="9575011" y="7281271"/>
              <a:ext cx="238669" cy="185695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600"/>
            </a:p>
          </p:txBody>
        </p:sp>
        <p:sp>
          <p:nvSpPr>
            <p:cNvPr id="71" name="TextBox 21"/>
            <p:cNvSpPr txBox="1"/>
            <p:nvPr/>
          </p:nvSpPr>
          <p:spPr>
            <a:xfrm>
              <a:off x="9792385" y="7232845"/>
              <a:ext cx="1169901" cy="28800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2 weeks iteration</a:t>
              </a: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9195145" y="6050415"/>
              <a:ext cx="113494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dirty="0"/>
                <a:t>Legend</a:t>
              </a:r>
              <a:r>
                <a:rPr lang="en-US" sz="1600" dirty="0"/>
                <a:t>:</a:t>
              </a:r>
            </a:p>
          </p:txBody>
        </p:sp>
      </p:grpSp>
      <p:graphicFrame>
        <p:nvGraphicFramePr>
          <p:cNvPr id="74" name="Table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7017083"/>
              </p:ext>
            </p:extLst>
          </p:nvPr>
        </p:nvGraphicFramePr>
        <p:xfrm>
          <a:off x="498749" y="987155"/>
          <a:ext cx="1360038" cy="144904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60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013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1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335"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Draft Proposal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307"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Set up GitHub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149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dirty="0"/>
                        <a:t>Gather requirements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5201241"/>
                  </a:ext>
                </a:extLst>
              </a:tr>
              <a:tr h="23122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dirty="0"/>
                        <a:t>Prototype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5" name="Table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3758446"/>
              </p:ext>
            </p:extLst>
          </p:nvPr>
        </p:nvGraphicFramePr>
        <p:xfrm>
          <a:off x="2052575" y="993269"/>
          <a:ext cx="1728576" cy="12801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7285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62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3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4279">
                <a:tc>
                  <a:txBody>
                    <a:bodyPr/>
                    <a:lstStyle/>
                    <a:p>
                      <a:r>
                        <a:rPr lang="en-US" sz="1000" u="sng" dirty="0">
                          <a:latin typeface="+mn-lt"/>
                        </a:rPr>
                        <a:t>User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+mn-lt"/>
                        </a:rPr>
                        <a:t>Login/ Logout</a:t>
                      </a:r>
                      <a:endParaRPr lang="en-US" sz="1000" dirty="0">
                        <a:latin typeface="+mn-lt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+mn-lt"/>
                        </a:rPr>
                        <a:t>Account Management (Reset</a:t>
                      </a:r>
                      <a:r>
                        <a:rPr lang="en-US" sz="1000" baseline="0" dirty="0">
                          <a:solidFill>
                            <a:srgbClr val="000000"/>
                          </a:solidFill>
                          <a:latin typeface="+mn-lt"/>
                        </a:rPr>
                        <a:t> Password)</a:t>
                      </a:r>
                      <a:endParaRPr lang="en-US" sz="10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Create/ Delete account by administrator</a:t>
                      </a:r>
                      <a:endParaRPr lang="en-US" sz="10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6" name="Table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2760716"/>
              </p:ext>
            </p:extLst>
          </p:nvPr>
        </p:nvGraphicFramePr>
        <p:xfrm>
          <a:off x="3957907" y="987155"/>
          <a:ext cx="880755" cy="659024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80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76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5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b="0" dirty="0">
                          <a:effectLst/>
                        </a:rPr>
                        <a:t>Winter break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8732812"/>
                  </a:ext>
                </a:extLst>
              </a:tr>
            </a:tbl>
          </a:graphicData>
        </a:graphic>
      </p:graphicFrame>
      <p:graphicFrame>
        <p:nvGraphicFramePr>
          <p:cNvPr id="77" name="Table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8796734"/>
              </p:ext>
            </p:extLst>
          </p:nvPr>
        </p:nvGraphicFramePr>
        <p:xfrm>
          <a:off x="9483506" y="927979"/>
          <a:ext cx="1573193" cy="12801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5731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08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11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Export</a:t>
                      </a:r>
                      <a:endParaRPr lang="en-US" sz="1000" b="0" dirty="0">
                        <a:effectLst/>
                      </a:endParaRPr>
                    </a:p>
                    <a:p>
                      <a:pPr rtl="0"/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Export dashboard/ performance reports for reporting purposes in PDF Format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8" name="Table 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8625346"/>
              </p:ext>
            </p:extLst>
          </p:nvPr>
        </p:nvGraphicFramePr>
        <p:xfrm>
          <a:off x="7280790" y="927979"/>
          <a:ext cx="2014742" cy="2651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0147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9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/>
                      <a:r>
                        <a:rPr lang="en-US" sz="12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Report</a:t>
                      </a:r>
                      <a:r>
                        <a:rPr lang="en-US" sz="1200" b="0" i="0" u="sng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Client Details Index</a:t>
                      </a:r>
                      <a:endParaRPr lang="en-US" sz="1200" b="0" dirty="0">
                        <a:effectLst/>
                      </a:endParaRP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infographic</a:t>
                      </a:r>
                      <a:r>
                        <a:rPr lang="en-US" sz="12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for client details index based on filter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Standard Deviation and Mean to show spread and compare performance</a:t>
                      </a:r>
                      <a:endParaRPr lang="en-US" sz="12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2291100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Email Notification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 Editor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Edit email with preview &amp; data from database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Send email to Ulink staffs based on selected patients</a:t>
                      </a:r>
                      <a:endParaRPr lang="en-US" sz="1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0" name="Table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300794"/>
              </p:ext>
            </p:extLst>
          </p:nvPr>
        </p:nvGraphicFramePr>
        <p:xfrm>
          <a:off x="2652564" y="5693114"/>
          <a:ext cx="925862" cy="57336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258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02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000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042">
                <a:tc>
                  <a:txBody>
                    <a:bodyPr/>
                    <a:lstStyle/>
                    <a:p>
                      <a:pPr rtl="0"/>
                      <a:r>
                        <a:rPr lang="en-US" sz="1000" dirty="0">
                          <a:effectLst/>
                        </a:rPr>
                        <a:t>Exam</a:t>
                      </a:r>
                      <a:r>
                        <a:rPr lang="en-US" sz="1000" baseline="0" dirty="0">
                          <a:effectLst/>
                        </a:rPr>
                        <a:t> Period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1" name="Table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41414"/>
              </p:ext>
            </p:extLst>
          </p:nvPr>
        </p:nvGraphicFramePr>
        <p:xfrm>
          <a:off x="5895809" y="5722654"/>
          <a:ext cx="1846487" cy="2571114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8464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0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8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2722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Report - KPI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Filter criteria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and period</a:t>
                      </a: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(Visa/ Medical Team)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infographic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Show changes from previous month/year</a:t>
                      </a:r>
                      <a:endParaRPr lang="en-US" sz="1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4417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Report - Ranking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Filter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criteria and period</a:t>
                      </a: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(Doctors/Specialty/Referral)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ranking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7067946"/>
                  </a:ext>
                </a:extLst>
              </a:tr>
              <a:tr h="556537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Reports - Gender and Age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infographic of Gender and Age breakdown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8342533"/>
                  </a:ext>
                </a:extLst>
              </a:tr>
            </a:tbl>
          </a:graphicData>
        </a:graphic>
      </p:graphicFrame>
      <p:graphicFrame>
        <p:nvGraphicFramePr>
          <p:cNvPr id="82" name="Table 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4830584"/>
              </p:ext>
            </p:extLst>
          </p:nvPr>
        </p:nvGraphicFramePr>
        <p:xfrm>
          <a:off x="7963626" y="5698614"/>
          <a:ext cx="1801840" cy="2456858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801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27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10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Dashboard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Summary and overview of latest reports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Visa and Medical patients for the past 12 months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Common types of visas requested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 of clients who visited the past month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Top 3 Doctors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Top 5 Referral Sources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2614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u="sng" dirty="0">
                          <a:effectLst/>
                        </a:rPr>
                        <a:t>Preparation</a:t>
                      </a:r>
                      <a:r>
                        <a:rPr lang="en-US" sz="1000" baseline="0" dirty="0">
                          <a:effectLst/>
                        </a:rPr>
                        <a:t> 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aseline="0" dirty="0">
                          <a:effectLst/>
                        </a:rPr>
                        <a:t>UT 3 and Midterm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2070797"/>
                  </a:ext>
                </a:extLst>
              </a:tr>
            </a:tbl>
          </a:graphicData>
        </a:graphic>
      </p:graphicFrame>
      <p:graphicFrame>
        <p:nvGraphicFramePr>
          <p:cNvPr id="83" name="Table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5652410"/>
              </p:ext>
            </p:extLst>
          </p:nvPr>
        </p:nvGraphicFramePr>
        <p:xfrm>
          <a:off x="350859" y="5693114"/>
          <a:ext cx="2139929" cy="3150329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1399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20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latin typeface="+mn-lt"/>
                        </a:rPr>
                        <a:t>Iteration 2</a:t>
                      </a:r>
                      <a:endParaRPr lang="en-US" sz="1200" dirty="0">
                        <a:solidFill>
                          <a:srgbClr val="EB4545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43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Analysis</a:t>
                      </a:r>
                      <a:r>
                        <a:rPr lang="en-US" sz="1000" b="1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000" b="1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KPI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different teams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Ranking (Doctor, Specialty, Referral)  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Gender and Age Report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743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Timeline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Cradle to grave timeline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Add/ Edit/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Delete Screenings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Group patients for recommended screenings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</a:t>
                      </a: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ased on age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0784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u="sng" dirty="0">
                          <a:effectLst/>
                        </a:rPr>
                        <a:t>Clients (Patients) 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strike="noStrike" dirty="0">
                          <a:effectLst/>
                        </a:rPr>
                        <a:t>Create records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View</a:t>
                      </a:r>
                      <a:r>
                        <a:rPr lang="en-US" sz="1000" baseline="0" dirty="0">
                          <a:effectLst/>
                        </a:rPr>
                        <a:t> records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Update records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Delete records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104660"/>
                  </a:ext>
                </a:extLst>
              </a:tr>
              <a:tr h="315689">
                <a:tc>
                  <a:txBody>
                    <a:bodyPr/>
                    <a:lstStyle/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Preparation</a:t>
                      </a:r>
                      <a:r>
                        <a:rPr lang="en-US" sz="1000" baseline="0" dirty="0">
                          <a:effectLst/>
                        </a:rPr>
                        <a:t> for Acceptance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287198"/>
                  </a:ext>
                </a:extLst>
              </a:tr>
            </a:tbl>
          </a:graphicData>
        </a:graphic>
      </p:graphicFrame>
      <p:graphicFrame>
        <p:nvGraphicFramePr>
          <p:cNvPr id="84" name="Table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1806345"/>
              </p:ext>
            </p:extLst>
          </p:nvPr>
        </p:nvGraphicFramePr>
        <p:xfrm>
          <a:off x="9940701" y="5698614"/>
          <a:ext cx="1206616" cy="10668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2066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12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Improve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UI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Bug Fixing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u="sng" dirty="0">
                          <a:effectLst/>
                        </a:rPr>
                        <a:t>Preparation</a:t>
                      </a:r>
                      <a:r>
                        <a:rPr lang="en-US" sz="1000" baseline="0" dirty="0">
                          <a:effectLst/>
                        </a:rPr>
                        <a:t> 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aseline="0" dirty="0">
                          <a:effectLst/>
                        </a:rPr>
                        <a:t>UT 4 and Final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3326959"/>
                  </a:ext>
                </a:extLst>
              </a:tr>
            </a:tbl>
          </a:graphicData>
        </a:graphic>
      </p:graphicFrame>
      <p:graphicFrame>
        <p:nvGraphicFramePr>
          <p:cNvPr id="86" name="Table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8578208"/>
              </p:ext>
            </p:extLst>
          </p:nvPr>
        </p:nvGraphicFramePr>
        <p:xfrm>
          <a:off x="11231620" y="927979"/>
          <a:ext cx="1541172" cy="955303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5411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01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 13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Improve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UI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Bug Fixing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8893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Preparation for Final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3" name="Table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9331916"/>
              </p:ext>
            </p:extLst>
          </p:nvPr>
        </p:nvGraphicFramePr>
        <p:xfrm>
          <a:off x="5042402" y="968948"/>
          <a:ext cx="1998976" cy="260896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9989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02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7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37652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Management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Upload excel file (client data) exported from Zoho CRM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 on to existing database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clients’ list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Search client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Sort clients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Client Profile</a:t>
                      </a:r>
                    </a:p>
                    <a:p>
                      <a:pPr rtl="0"/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Basic information</a:t>
                      </a:r>
                      <a:endParaRPr lang="en-US" sz="1000" b="0" dirty="0">
                        <a:effectLst/>
                      </a:endParaRPr>
                    </a:p>
                    <a:p>
                      <a:pPr rtl="0"/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Recommended screenings</a:t>
                      </a:r>
                      <a:endParaRPr lang="en-US" sz="1000" b="0" dirty="0">
                        <a:effectLst/>
                      </a:endParaRPr>
                    </a:p>
                    <a:p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Appointment &amp; admission information</a:t>
                      </a:r>
                      <a:endParaRPr lang="en-US" sz="1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2220951"/>
                  </a:ext>
                </a:extLst>
              </a:tr>
              <a:tr h="414402">
                <a:tc>
                  <a:txBody>
                    <a:bodyPr/>
                    <a:lstStyle/>
                    <a:p>
                      <a:pPr rtl="0"/>
                      <a:r>
                        <a:rPr lang="en-US" sz="1000" b="0" u="sng" dirty="0">
                          <a:effectLst/>
                        </a:rPr>
                        <a:t>Preparation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effectLst/>
                        </a:rPr>
                        <a:t>UT2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3878230"/>
                  </a:ext>
                </a:extLst>
              </a:tr>
            </a:tbl>
          </a:graphicData>
        </a:graphic>
      </p:graphicFrame>
      <p:sp>
        <p:nvSpPr>
          <p:cNvPr id="88" name="Rounded Rectangle 87"/>
          <p:cNvSpPr/>
          <p:nvPr/>
        </p:nvSpPr>
        <p:spPr>
          <a:xfrm>
            <a:off x="7482488" y="5063010"/>
            <a:ext cx="1010283" cy="35841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Go Live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15 Feb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80292" y="175846"/>
            <a:ext cx="4011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Updated 19 Jan</a:t>
            </a:r>
          </a:p>
        </p:txBody>
      </p:sp>
      <p:graphicFrame>
        <p:nvGraphicFramePr>
          <p:cNvPr id="85" name="Table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2007607"/>
              </p:ext>
            </p:extLst>
          </p:nvPr>
        </p:nvGraphicFramePr>
        <p:xfrm>
          <a:off x="11523106" y="5691364"/>
          <a:ext cx="1348470" cy="61953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48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53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14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210"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Preparation for Final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0410939"/>
                  </a:ext>
                </a:extLst>
              </a:tr>
            </a:tbl>
          </a:graphicData>
        </a:graphic>
      </p:graphicFrame>
      <p:sp>
        <p:nvSpPr>
          <p:cNvPr id="87" name="Rounded Rectangle 86"/>
          <p:cNvSpPr/>
          <p:nvPr/>
        </p:nvSpPr>
        <p:spPr>
          <a:xfrm>
            <a:off x="7829786" y="3885182"/>
            <a:ext cx="1242325" cy="37571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3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10 Feb</a:t>
            </a:r>
          </a:p>
        </p:txBody>
      </p:sp>
      <p:graphicFrame>
        <p:nvGraphicFramePr>
          <p:cNvPr id="89" name="Table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359105"/>
              </p:ext>
            </p:extLst>
          </p:nvPr>
        </p:nvGraphicFramePr>
        <p:xfrm>
          <a:off x="3728665" y="5693114"/>
          <a:ext cx="1979460" cy="23092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9794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76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6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Screenings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 Screening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View Screenings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Update Screening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Delete Screening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Sort Screenings (gender, age range)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Search Screening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Group patients by recommended screening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8018632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b="0" dirty="0">
                          <a:effectLst/>
                        </a:rPr>
                        <a:t>Research</a:t>
                      </a:r>
                      <a:r>
                        <a:rPr lang="en-US" sz="1000" b="0" baseline="0" dirty="0">
                          <a:effectLst/>
                        </a:rPr>
                        <a:t> for recommended screenings</a:t>
                      </a:r>
                      <a:endParaRPr lang="en-US" sz="1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87328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3395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1055945" y="5012213"/>
            <a:ext cx="1176478" cy="574420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Proposal Submission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17 Oct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479009" y="5086048"/>
            <a:ext cx="971081" cy="423023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Acceptance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4 Nov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834355" y="4363476"/>
            <a:ext cx="11976854" cy="698917"/>
            <a:chOff x="1035497" y="3589260"/>
            <a:chExt cx="11976854" cy="698917"/>
          </a:xfrm>
        </p:grpSpPr>
        <p:sp>
          <p:nvSpPr>
            <p:cNvPr id="3" name="TextBox 73"/>
            <p:cNvSpPr txBox="1"/>
            <p:nvPr/>
          </p:nvSpPr>
          <p:spPr>
            <a:xfrm>
              <a:off x="1035497" y="3943273"/>
              <a:ext cx="6978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4 Oct</a:t>
              </a:r>
            </a:p>
          </p:txBody>
        </p:sp>
        <p:sp>
          <p:nvSpPr>
            <p:cNvPr id="4" name="TextBox 74"/>
            <p:cNvSpPr txBox="1"/>
            <p:nvPr/>
          </p:nvSpPr>
          <p:spPr>
            <a:xfrm>
              <a:off x="1764161" y="3943273"/>
              <a:ext cx="7882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18 Oct</a:t>
              </a:r>
            </a:p>
          </p:txBody>
        </p:sp>
        <p:sp>
          <p:nvSpPr>
            <p:cNvPr id="5" name="TextBox 75"/>
            <p:cNvSpPr txBox="1"/>
            <p:nvPr/>
          </p:nvSpPr>
          <p:spPr>
            <a:xfrm>
              <a:off x="2622998" y="3943273"/>
              <a:ext cx="12317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/>
                <a:t>1 Nov</a:t>
              </a:r>
              <a:endParaRPr lang="en-US" dirty="0"/>
            </a:p>
          </p:txBody>
        </p:sp>
        <p:sp>
          <p:nvSpPr>
            <p:cNvPr id="6" name="TextBox 76"/>
            <p:cNvSpPr txBox="1"/>
            <p:nvPr/>
          </p:nvSpPr>
          <p:spPr>
            <a:xfrm>
              <a:off x="3358010" y="3943273"/>
              <a:ext cx="123337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15 Nov</a:t>
              </a:r>
              <a:endParaRPr lang="en-US"/>
            </a:p>
          </p:txBody>
        </p:sp>
        <p:sp>
          <p:nvSpPr>
            <p:cNvPr id="7" name="TextBox 77"/>
            <p:cNvSpPr txBox="1"/>
            <p:nvPr/>
          </p:nvSpPr>
          <p:spPr>
            <a:xfrm>
              <a:off x="4115247" y="3943273"/>
              <a:ext cx="9137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29 Nov</a:t>
              </a:r>
            </a:p>
          </p:txBody>
        </p:sp>
        <p:sp>
          <p:nvSpPr>
            <p:cNvPr id="8" name="TextBox 78"/>
            <p:cNvSpPr txBox="1"/>
            <p:nvPr/>
          </p:nvSpPr>
          <p:spPr>
            <a:xfrm>
              <a:off x="5599560" y="3943273"/>
              <a:ext cx="123337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</a:p>
          </p:txBody>
        </p:sp>
        <p:cxnSp>
          <p:nvCxnSpPr>
            <p:cNvPr id="11" name="Straight Connector 10"/>
            <p:cNvCxnSpPr/>
            <p:nvPr/>
          </p:nvCxnSpPr>
          <p:spPr>
            <a:xfrm flipV="1">
              <a:off x="1084711" y="3752253"/>
              <a:ext cx="11498765" cy="6873"/>
            </a:xfrm>
            <a:prstGeom prst="line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Flowchart: Connector 11"/>
            <p:cNvSpPr/>
            <p:nvPr/>
          </p:nvSpPr>
          <p:spPr>
            <a:xfrm>
              <a:off x="8188772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/>
                <a:t>10</a:t>
              </a:r>
            </a:p>
          </p:txBody>
        </p:sp>
        <p:sp>
          <p:nvSpPr>
            <p:cNvPr id="13" name="Flowchart: Connector 12"/>
            <p:cNvSpPr/>
            <p:nvPr/>
          </p:nvSpPr>
          <p:spPr>
            <a:xfrm>
              <a:off x="8993636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11</a:t>
              </a:r>
              <a:endParaRPr lang="en-US" sz="1600"/>
            </a:p>
          </p:txBody>
        </p:sp>
        <p:sp>
          <p:nvSpPr>
            <p:cNvPr id="14" name="Flowchart: Connector 13"/>
            <p:cNvSpPr/>
            <p:nvPr/>
          </p:nvSpPr>
          <p:spPr>
            <a:xfrm>
              <a:off x="11438386" y="3592436"/>
              <a:ext cx="553933" cy="322955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14</a:t>
              </a:r>
            </a:p>
          </p:txBody>
        </p:sp>
        <p:sp>
          <p:nvSpPr>
            <p:cNvPr id="15" name="Flowchart: Connector 14"/>
            <p:cNvSpPr/>
            <p:nvPr/>
          </p:nvSpPr>
          <p:spPr>
            <a:xfrm>
              <a:off x="9809611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/>
                <a:t>12</a:t>
              </a:r>
            </a:p>
          </p:txBody>
        </p:sp>
        <p:sp>
          <p:nvSpPr>
            <p:cNvPr id="16" name="Flowchart: Connector 15"/>
            <p:cNvSpPr/>
            <p:nvPr/>
          </p:nvSpPr>
          <p:spPr>
            <a:xfrm>
              <a:off x="1064072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1</a:t>
              </a:r>
            </a:p>
          </p:txBody>
        </p:sp>
        <p:sp>
          <p:nvSpPr>
            <p:cNvPr id="17" name="Flowchart: Connector 16"/>
            <p:cNvSpPr/>
            <p:nvPr/>
          </p:nvSpPr>
          <p:spPr>
            <a:xfrm>
              <a:off x="1862584" y="3589260"/>
              <a:ext cx="555606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2</a:t>
              </a:r>
            </a:p>
          </p:txBody>
        </p:sp>
        <p:sp>
          <p:nvSpPr>
            <p:cNvPr id="18" name="Flowchart: Connector 17"/>
            <p:cNvSpPr/>
            <p:nvPr/>
          </p:nvSpPr>
          <p:spPr>
            <a:xfrm>
              <a:off x="2665859" y="3589260"/>
              <a:ext cx="555606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3</a:t>
              </a:r>
            </a:p>
          </p:txBody>
        </p:sp>
        <p:sp>
          <p:nvSpPr>
            <p:cNvPr id="19" name="Flowchart: Connector 18"/>
            <p:cNvSpPr/>
            <p:nvPr/>
          </p:nvSpPr>
          <p:spPr>
            <a:xfrm>
              <a:off x="3465961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4</a:t>
              </a:r>
            </a:p>
          </p:txBody>
        </p:sp>
        <p:sp>
          <p:nvSpPr>
            <p:cNvPr id="20" name="Flowchart: Connector 19"/>
            <p:cNvSpPr/>
            <p:nvPr/>
          </p:nvSpPr>
          <p:spPr>
            <a:xfrm>
              <a:off x="4264472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/>
                <a:t>5</a:t>
              </a:r>
            </a:p>
          </p:txBody>
        </p:sp>
        <p:sp>
          <p:nvSpPr>
            <p:cNvPr id="21" name="Flowchart: Connector 20"/>
            <p:cNvSpPr/>
            <p:nvPr/>
          </p:nvSpPr>
          <p:spPr>
            <a:xfrm>
              <a:off x="506774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/>
                <a:t>6</a:t>
              </a:r>
            </a:p>
          </p:txBody>
        </p:sp>
        <p:sp>
          <p:nvSpPr>
            <p:cNvPr id="22" name="Flowchart: Connector 21"/>
            <p:cNvSpPr/>
            <p:nvPr/>
          </p:nvSpPr>
          <p:spPr>
            <a:xfrm>
              <a:off x="5878959" y="3589260"/>
              <a:ext cx="555606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7</a:t>
              </a:r>
            </a:p>
          </p:txBody>
        </p:sp>
        <p:sp>
          <p:nvSpPr>
            <p:cNvPr id="23" name="Flowchart: Connector 22"/>
            <p:cNvSpPr/>
            <p:nvPr/>
          </p:nvSpPr>
          <p:spPr>
            <a:xfrm>
              <a:off x="6688586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8</a:t>
              </a:r>
            </a:p>
          </p:txBody>
        </p:sp>
        <p:sp>
          <p:nvSpPr>
            <p:cNvPr id="24" name="Flowchart: Connector 23"/>
            <p:cNvSpPr/>
            <p:nvPr/>
          </p:nvSpPr>
          <p:spPr>
            <a:xfrm>
              <a:off x="744264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9</a:t>
              </a:r>
            </a:p>
          </p:txBody>
        </p:sp>
        <p:sp>
          <p:nvSpPr>
            <p:cNvPr id="25" name="TextBox 82"/>
            <p:cNvSpPr txBox="1"/>
            <p:nvPr/>
          </p:nvSpPr>
          <p:spPr>
            <a:xfrm>
              <a:off x="4974084" y="3943273"/>
              <a:ext cx="9354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/>
                <a:t>13 Dec</a:t>
              </a:r>
            </a:p>
          </p:txBody>
        </p:sp>
        <p:sp>
          <p:nvSpPr>
            <p:cNvPr id="26" name="TextBox 83"/>
            <p:cNvSpPr txBox="1"/>
            <p:nvPr/>
          </p:nvSpPr>
          <p:spPr>
            <a:xfrm>
              <a:off x="5785298" y="3949623"/>
              <a:ext cx="9304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27 Dec</a:t>
              </a:r>
            </a:p>
          </p:txBody>
        </p:sp>
        <p:sp>
          <p:nvSpPr>
            <p:cNvPr id="27" name="TextBox 84"/>
            <p:cNvSpPr txBox="1"/>
            <p:nvPr/>
          </p:nvSpPr>
          <p:spPr>
            <a:xfrm>
              <a:off x="6626674" y="3943273"/>
              <a:ext cx="7982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10 Jan</a:t>
              </a:r>
            </a:p>
          </p:txBody>
        </p:sp>
        <p:sp>
          <p:nvSpPr>
            <p:cNvPr id="28" name="TextBox 85"/>
            <p:cNvSpPr txBox="1"/>
            <p:nvPr/>
          </p:nvSpPr>
          <p:spPr>
            <a:xfrm>
              <a:off x="7325172" y="3949623"/>
              <a:ext cx="7949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24 Jan</a:t>
              </a:r>
            </a:p>
          </p:txBody>
        </p:sp>
        <p:sp>
          <p:nvSpPr>
            <p:cNvPr id="29" name="TextBox 86"/>
            <p:cNvSpPr txBox="1"/>
            <p:nvPr/>
          </p:nvSpPr>
          <p:spPr>
            <a:xfrm>
              <a:off x="8137974" y="3943273"/>
              <a:ext cx="7982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7 Feb</a:t>
              </a:r>
            </a:p>
          </p:txBody>
        </p:sp>
        <p:sp>
          <p:nvSpPr>
            <p:cNvPr id="30" name="TextBox 87"/>
            <p:cNvSpPr txBox="1"/>
            <p:nvPr/>
          </p:nvSpPr>
          <p:spPr>
            <a:xfrm>
              <a:off x="8904736" y="3949623"/>
              <a:ext cx="7949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21 Feb</a:t>
              </a:r>
            </a:p>
          </p:txBody>
        </p:sp>
        <p:sp>
          <p:nvSpPr>
            <p:cNvPr id="31" name="TextBox 88"/>
            <p:cNvSpPr txBox="1"/>
            <p:nvPr/>
          </p:nvSpPr>
          <p:spPr>
            <a:xfrm>
              <a:off x="9768334" y="3943273"/>
              <a:ext cx="798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6 Mar</a:t>
              </a:r>
            </a:p>
          </p:txBody>
        </p:sp>
        <p:sp>
          <p:nvSpPr>
            <p:cNvPr id="32" name="Flowchart: Connector 31"/>
            <p:cNvSpPr/>
            <p:nvPr/>
          </p:nvSpPr>
          <p:spPr>
            <a:xfrm>
              <a:off x="1062399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13</a:t>
              </a:r>
            </a:p>
          </p:txBody>
        </p:sp>
        <p:sp>
          <p:nvSpPr>
            <p:cNvPr id="33" name="Flowchart: Connector 32"/>
            <p:cNvSpPr/>
            <p:nvPr/>
          </p:nvSpPr>
          <p:spPr>
            <a:xfrm>
              <a:off x="1220514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15</a:t>
              </a:r>
            </a:p>
          </p:txBody>
        </p:sp>
        <p:sp>
          <p:nvSpPr>
            <p:cNvPr id="34" name="TextBox 150"/>
            <p:cNvSpPr txBox="1"/>
            <p:nvPr/>
          </p:nvSpPr>
          <p:spPr>
            <a:xfrm>
              <a:off x="10535099" y="3949623"/>
              <a:ext cx="90536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20 Mar</a:t>
              </a:r>
            </a:p>
          </p:txBody>
        </p:sp>
        <p:sp>
          <p:nvSpPr>
            <p:cNvPr id="35" name="TextBox 151"/>
            <p:cNvSpPr txBox="1"/>
            <p:nvPr/>
          </p:nvSpPr>
          <p:spPr>
            <a:xfrm>
              <a:off x="11387585" y="3949623"/>
              <a:ext cx="9053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3 Apr</a:t>
              </a:r>
            </a:p>
          </p:txBody>
        </p:sp>
        <p:sp>
          <p:nvSpPr>
            <p:cNvPr id="36" name="TextBox 152"/>
            <p:cNvSpPr txBox="1"/>
            <p:nvPr/>
          </p:nvSpPr>
          <p:spPr>
            <a:xfrm>
              <a:off x="12101960" y="3943273"/>
              <a:ext cx="9103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17 Apr</a:t>
              </a:r>
            </a:p>
          </p:txBody>
        </p:sp>
      </p:grpSp>
      <p:sp>
        <p:nvSpPr>
          <p:cNvPr id="37" name="Rounded Rectangle 36"/>
          <p:cNvSpPr/>
          <p:nvPr/>
        </p:nvSpPr>
        <p:spPr>
          <a:xfrm>
            <a:off x="8541562" y="5061592"/>
            <a:ext cx="975657" cy="413004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Midterm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27 Feb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10536879" y="5036945"/>
            <a:ext cx="977331" cy="423023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Poster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27 Mar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11576798" y="5012899"/>
            <a:ext cx="975657" cy="427475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Final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10 Apr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1843554" y="3869861"/>
            <a:ext cx="1242325" cy="37571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1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28 Oct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6197889" y="3898000"/>
            <a:ext cx="1242325" cy="37571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2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10 Jan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9783219" y="3890104"/>
            <a:ext cx="1242325" cy="37571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4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17 Mar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10004031" y="7099002"/>
            <a:ext cx="3298431" cy="1470432"/>
            <a:chOff x="9195145" y="6050415"/>
            <a:chExt cx="3298431" cy="1470432"/>
          </a:xfrm>
        </p:grpSpPr>
        <p:sp>
          <p:nvSpPr>
            <p:cNvPr id="56" name="Rounded Rectangle 55"/>
            <p:cNvSpPr/>
            <p:nvPr/>
          </p:nvSpPr>
          <p:spPr>
            <a:xfrm>
              <a:off x="9556793" y="6411656"/>
              <a:ext cx="258021" cy="171704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7" name="Rounded Rectangle 56"/>
            <p:cNvSpPr/>
            <p:nvPr/>
          </p:nvSpPr>
          <p:spPr>
            <a:xfrm>
              <a:off x="9556279" y="6732880"/>
              <a:ext cx="256946" cy="171705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8" name="Rounded Rectangle 57"/>
            <p:cNvSpPr/>
            <p:nvPr/>
          </p:nvSpPr>
          <p:spPr>
            <a:xfrm>
              <a:off x="11089645" y="6406121"/>
              <a:ext cx="258021" cy="17170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11089979" y="6716829"/>
              <a:ext cx="258021" cy="171705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11090476" y="7011914"/>
              <a:ext cx="258021" cy="170433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2" name="Rounded Rectangle 61"/>
            <p:cNvSpPr/>
            <p:nvPr/>
          </p:nvSpPr>
          <p:spPr>
            <a:xfrm>
              <a:off x="9556279" y="7025845"/>
              <a:ext cx="256946" cy="17043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3" name="TextBox 3"/>
            <p:cNvSpPr txBox="1"/>
            <p:nvPr/>
          </p:nvSpPr>
          <p:spPr>
            <a:xfrm>
              <a:off x="11376242" y="6364382"/>
              <a:ext cx="536469" cy="2464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50" dirty="0"/>
                <a:t>Core</a:t>
              </a:r>
              <a:endParaRPr lang="en-US" sz="1400" dirty="0"/>
            </a:p>
          </p:txBody>
        </p:sp>
        <p:sp>
          <p:nvSpPr>
            <p:cNvPr id="64" name="TextBox 14"/>
            <p:cNvSpPr txBox="1"/>
            <p:nvPr/>
          </p:nvSpPr>
          <p:spPr>
            <a:xfrm>
              <a:off x="11376242" y="6657413"/>
              <a:ext cx="1042395" cy="31198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Secondary</a:t>
              </a:r>
            </a:p>
          </p:txBody>
        </p:sp>
        <p:sp>
          <p:nvSpPr>
            <p:cNvPr id="65" name="TextBox 15"/>
            <p:cNvSpPr txBox="1"/>
            <p:nvPr/>
          </p:nvSpPr>
          <p:spPr>
            <a:xfrm>
              <a:off x="11381935" y="7007106"/>
              <a:ext cx="1111641" cy="27854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Tertiary</a:t>
              </a:r>
            </a:p>
          </p:txBody>
        </p:sp>
        <p:sp>
          <p:nvSpPr>
            <p:cNvPr id="67" name="TextBox 17"/>
            <p:cNvSpPr txBox="1"/>
            <p:nvPr/>
          </p:nvSpPr>
          <p:spPr>
            <a:xfrm>
              <a:off x="9810726" y="6977128"/>
              <a:ext cx="1577729" cy="21280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Non-coding tasks</a:t>
              </a:r>
            </a:p>
          </p:txBody>
        </p:sp>
        <p:sp>
          <p:nvSpPr>
            <p:cNvPr id="68" name="TextBox 18"/>
            <p:cNvSpPr txBox="1"/>
            <p:nvPr/>
          </p:nvSpPr>
          <p:spPr>
            <a:xfrm>
              <a:off x="9814555" y="6673609"/>
              <a:ext cx="1036859" cy="24963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User Testing</a:t>
              </a:r>
            </a:p>
          </p:txBody>
        </p:sp>
        <p:sp>
          <p:nvSpPr>
            <p:cNvPr id="69" name="TextBox 19"/>
            <p:cNvSpPr txBox="1"/>
            <p:nvPr/>
          </p:nvSpPr>
          <p:spPr>
            <a:xfrm>
              <a:off x="9825815" y="6364621"/>
              <a:ext cx="982819" cy="278381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Milestones</a:t>
              </a:r>
            </a:p>
          </p:txBody>
        </p:sp>
        <p:sp>
          <p:nvSpPr>
            <p:cNvPr id="70" name="Flowchart: Connector 69"/>
            <p:cNvSpPr/>
            <p:nvPr/>
          </p:nvSpPr>
          <p:spPr>
            <a:xfrm>
              <a:off x="9575011" y="7281271"/>
              <a:ext cx="238669" cy="185695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600"/>
            </a:p>
          </p:txBody>
        </p:sp>
        <p:sp>
          <p:nvSpPr>
            <p:cNvPr id="71" name="TextBox 21"/>
            <p:cNvSpPr txBox="1"/>
            <p:nvPr/>
          </p:nvSpPr>
          <p:spPr>
            <a:xfrm>
              <a:off x="9792385" y="7232845"/>
              <a:ext cx="1169901" cy="28800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2 weeks iteration</a:t>
              </a: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9195145" y="6050415"/>
              <a:ext cx="113494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dirty="0"/>
                <a:t>Legend</a:t>
              </a:r>
              <a:r>
                <a:rPr lang="en-US" sz="1600" dirty="0"/>
                <a:t>:</a:t>
              </a:r>
            </a:p>
          </p:txBody>
        </p:sp>
      </p:grpSp>
      <p:graphicFrame>
        <p:nvGraphicFramePr>
          <p:cNvPr id="74" name="Table 73"/>
          <p:cNvGraphicFramePr>
            <a:graphicFrameLocks noGrp="1"/>
          </p:cNvGraphicFramePr>
          <p:nvPr>
            <p:extLst/>
          </p:nvPr>
        </p:nvGraphicFramePr>
        <p:xfrm>
          <a:off x="498749" y="987155"/>
          <a:ext cx="1360038" cy="144904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60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013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1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335"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Draft Proposal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307"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Set up GitHub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149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dirty="0"/>
                        <a:t>Gather requirements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5201241"/>
                  </a:ext>
                </a:extLst>
              </a:tr>
              <a:tr h="23122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dirty="0"/>
                        <a:t>Prototype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5" name="Table 74"/>
          <p:cNvGraphicFramePr>
            <a:graphicFrameLocks noGrp="1"/>
          </p:cNvGraphicFramePr>
          <p:nvPr>
            <p:extLst/>
          </p:nvPr>
        </p:nvGraphicFramePr>
        <p:xfrm>
          <a:off x="2052575" y="993269"/>
          <a:ext cx="1728576" cy="12801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7285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62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3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4279">
                <a:tc>
                  <a:txBody>
                    <a:bodyPr/>
                    <a:lstStyle/>
                    <a:p>
                      <a:r>
                        <a:rPr lang="en-US" sz="1000" u="sng" dirty="0">
                          <a:latin typeface="+mn-lt"/>
                        </a:rPr>
                        <a:t>User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+mn-lt"/>
                        </a:rPr>
                        <a:t>Login/ Logout</a:t>
                      </a:r>
                      <a:endParaRPr lang="en-US" sz="1000" dirty="0">
                        <a:latin typeface="+mn-lt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+mn-lt"/>
                        </a:rPr>
                        <a:t>Account Management (Reset</a:t>
                      </a:r>
                      <a:r>
                        <a:rPr lang="en-US" sz="1000" baseline="0" dirty="0">
                          <a:solidFill>
                            <a:srgbClr val="000000"/>
                          </a:solidFill>
                          <a:latin typeface="+mn-lt"/>
                        </a:rPr>
                        <a:t> Password)</a:t>
                      </a:r>
                      <a:endParaRPr lang="en-US" sz="10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Create/ Delete account by administrator</a:t>
                      </a:r>
                      <a:endParaRPr lang="en-US" sz="10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6" name="Table 75"/>
          <p:cNvGraphicFramePr>
            <a:graphicFrameLocks noGrp="1"/>
          </p:cNvGraphicFramePr>
          <p:nvPr>
            <p:extLst/>
          </p:nvPr>
        </p:nvGraphicFramePr>
        <p:xfrm>
          <a:off x="3957907" y="987155"/>
          <a:ext cx="880755" cy="659024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80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76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5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b="0" dirty="0">
                          <a:effectLst/>
                        </a:rPr>
                        <a:t>Winter break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8732812"/>
                  </a:ext>
                </a:extLst>
              </a:tr>
            </a:tbl>
          </a:graphicData>
        </a:graphic>
      </p:graphicFrame>
      <p:graphicFrame>
        <p:nvGraphicFramePr>
          <p:cNvPr id="77" name="Table 76"/>
          <p:cNvGraphicFramePr>
            <a:graphicFrameLocks noGrp="1"/>
          </p:cNvGraphicFramePr>
          <p:nvPr>
            <p:extLst/>
          </p:nvPr>
        </p:nvGraphicFramePr>
        <p:xfrm>
          <a:off x="9483506" y="927979"/>
          <a:ext cx="1573193" cy="12801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5731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08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11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Export</a:t>
                      </a:r>
                      <a:endParaRPr lang="en-US" sz="1000" b="0" dirty="0">
                        <a:effectLst/>
                      </a:endParaRPr>
                    </a:p>
                    <a:p>
                      <a:pPr rtl="0"/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Export dashboard/ performance reports for reporting purposes in PDF Format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8" name="Table 77"/>
          <p:cNvGraphicFramePr>
            <a:graphicFrameLocks noGrp="1"/>
          </p:cNvGraphicFramePr>
          <p:nvPr>
            <p:extLst/>
          </p:nvPr>
        </p:nvGraphicFramePr>
        <p:xfrm>
          <a:off x="7503442" y="927979"/>
          <a:ext cx="1792090" cy="12801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7920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9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Email Notification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 Editor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Edit email with preview &amp; data from database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Send email to Ulink staffs based on selected patients</a:t>
                      </a:r>
                      <a:endParaRPr lang="en-US" sz="1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0" name="Table 79"/>
          <p:cNvGraphicFramePr>
            <a:graphicFrameLocks noGrp="1"/>
          </p:cNvGraphicFramePr>
          <p:nvPr>
            <p:extLst/>
          </p:nvPr>
        </p:nvGraphicFramePr>
        <p:xfrm>
          <a:off x="2652564" y="5693114"/>
          <a:ext cx="925862" cy="57336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258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02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000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042">
                <a:tc>
                  <a:txBody>
                    <a:bodyPr/>
                    <a:lstStyle/>
                    <a:p>
                      <a:pPr rtl="0"/>
                      <a:r>
                        <a:rPr lang="en-US" sz="1000" dirty="0">
                          <a:effectLst/>
                        </a:rPr>
                        <a:t>Exam</a:t>
                      </a:r>
                      <a:r>
                        <a:rPr lang="en-US" sz="1000" baseline="0" dirty="0">
                          <a:effectLst/>
                        </a:rPr>
                        <a:t> Period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1" name="Table 80"/>
          <p:cNvGraphicFramePr>
            <a:graphicFrameLocks noGrp="1"/>
          </p:cNvGraphicFramePr>
          <p:nvPr>
            <p:extLst/>
          </p:nvPr>
        </p:nvGraphicFramePr>
        <p:xfrm>
          <a:off x="5895809" y="5722654"/>
          <a:ext cx="1846487" cy="2571114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8464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0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8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2722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Report - KPI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Filter criteria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and period</a:t>
                      </a: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(Visa/ Medical Team)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infographic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Show changes from previous month/year</a:t>
                      </a:r>
                      <a:endParaRPr lang="en-US" sz="1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4417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Report - Ranking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Filter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criteria and period</a:t>
                      </a: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(Doctors/Specialty/Referral)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ranking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7067946"/>
                  </a:ext>
                </a:extLst>
              </a:tr>
              <a:tr h="556537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Reports - Gender and Age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infographic of Gender and Age breakdown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8342533"/>
                  </a:ext>
                </a:extLst>
              </a:tr>
            </a:tbl>
          </a:graphicData>
        </a:graphic>
      </p:graphicFrame>
      <p:graphicFrame>
        <p:nvGraphicFramePr>
          <p:cNvPr id="82" name="Table 81"/>
          <p:cNvGraphicFramePr>
            <a:graphicFrameLocks noGrp="1"/>
          </p:cNvGraphicFramePr>
          <p:nvPr>
            <p:extLst/>
          </p:nvPr>
        </p:nvGraphicFramePr>
        <p:xfrm>
          <a:off x="7963626" y="5698614"/>
          <a:ext cx="1801840" cy="2456858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801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27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10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Dashboard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Summary and overview of latest reports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Visa and Medical patients for the past 12 months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Common types of visas requested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 of clients who visited the past month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Top 3 Doctors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Top 5 Referral Sources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2614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u="sng" dirty="0">
                          <a:effectLst/>
                        </a:rPr>
                        <a:t>Preparation</a:t>
                      </a:r>
                      <a:r>
                        <a:rPr lang="en-US" sz="1000" baseline="0" dirty="0">
                          <a:effectLst/>
                        </a:rPr>
                        <a:t> 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aseline="0" dirty="0">
                          <a:effectLst/>
                        </a:rPr>
                        <a:t>UT 3 and Midterm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2070797"/>
                  </a:ext>
                </a:extLst>
              </a:tr>
            </a:tbl>
          </a:graphicData>
        </a:graphic>
      </p:graphicFrame>
      <p:graphicFrame>
        <p:nvGraphicFramePr>
          <p:cNvPr id="83" name="Table 82"/>
          <p:cNvGraphicFramePr>
            <a:graphicFrameLocks noGrp="1"/>
          </p:cNvGraphicFramePr>
          <p:nvPr>
            <p:extLst/>
          </p:nvPr>
        </p:nvGraphicFramePr>
        <p:xfrm>
          <a:off x="350859" y="5693114"/>
          <a:ext cx="2139929" cy="3150329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1399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20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latin typeface="+mn-lt"/>
                        </a:rPr>
                        <a:t>Iteration 2</a:t>
                      </a:r>
                      <a:endParaRPr lang="en-US" sz="1200" dirty="0">
                        <a:solidFill>
                          <a:srgbClr val="EB4545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43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Analysis</a:t>
                      </a:r>
                      <a:r>
                        <a:rPr lang="en-US" sz="1000" b="1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000" b="1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KPI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different teams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Ranking (Doctor, Specialty, Referral)  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Gender and Age Report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743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Timeline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Cradle to grave timeline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Add/ Edit/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Delete Screenings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Group patients for recommended screenings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</a:t>
                      </a: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ased on age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0784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u="sng" dirty="0">
                          <a:effectLst/>
                        </a:rPr>
                        <a:t>Clients (Patients) 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strike="noStrike" dirty="0">
                          <a:effectLst/>
                        </a:rPr>
                        <a:t>Create records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View</a:t>
                      </a:r>
                      <a:r>
                        <a:rPr lang="en-US" sz="1000" baseline="0" dirty="0">
                          <a:effectLst/>
                        </a:rPr>
                        <a:t> records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Update records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Delete records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104660"/>
                  </a:ext>
                </a:extLst>
              </a:tr>
              <a:tr h="315689">
                <a:tc>
                  <a:txBody>
                    <a:bodyPr/>
                    <a:lstStyle/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Preparation</a:t>
                      </a:r>
                      <a:r>
                        <a:rPr lang="en-US" sz="1000" baseline="0" dirty="0">
                          <a:effectLst/>
                        </a:rPr>
                        <a:t> for Acceptance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287198"/>
                  </a:ext>
                </a:extLst>
              </a:tr>
            </a:tbl>
          </a:graphicData>
        </a:graphic>
      </p:graphicFrame>
      <p:graphicFrame>
        <p:nvGraphicFramePr>
          <p:cNvPr id="84" name="Table 83"/>
          <p:cNvGraphicFramePr>
            <a:graphicFrameLocks noGrp="1"/>
          </p:cNvGraphicFramePr>
          <p:nvPr>
            <p:extLst/>
          </p:nvPr>
        </p:nvGraphicFramePr>
        <p:xfrm>
          <a:off x="9940701" y="5698614"/>
          <a:ext cx="1206616" cy="10668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2066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12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Improve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UI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Bug Fixing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u="sng" dirty="0">
                          <a:effectLst/>
                        </a:rPr>
                        <a:t>Preparation</a:t>
                      </a:r>
                      <a:r>
                        <a:rPr lang="en-US" sz="1000" baseline="0" dirty="0">
                          <a:effectLst/>
                        </a:rPr>
                        <a:t> 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aseline="0" dirty="0">
                          <a:effectLst/>
                        </a:rPr>
                        <a:t>UT 4 and Final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3326959"/>
                  </a:ext>
                </a:extLst>
              </a:tr>
            </a:tbl>
          </a:graphicData>
        </a:graphic>
      </p:graphicFrame>
      <p:graphicFrame>
        <p:nvGraphicFramePr>
          <p:cNvPr id="86" name="Table 85"/>
          <p:cNvGraphicFramePr>
            <a:graphicFrameLocks noGrp="1"/>
          </p:cNvGraphicFramePr>
          <p:nvPr>
            <p:extLst/>
          </p:nvPr>
        </p:nvGraphicFramePr>
        <p:xfrm>
          <a:off x="11231620" y="927979"/>
          <a:ext cx="1541172" cy="955303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5411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01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 13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Improve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UI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Bug Fixing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8893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Preparation for Final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3" name="Table 72"/>
          <p:cNvGraphicFramePr>
            <a:graphicFrameLocks noGrp="1"/>
          </p:cNvGraphicFramePr>
          <p:nvPr>
            <p:extLst/>
          </p:nvPr>
        </p:nvGraphicFramePr>
        <p:xfrm>
          <a:off x="5042401" y="968948"/>
          <a:ext cx="2199103" cy="260896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1991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02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7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37652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Management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Upload excel file (client data) exported from Zoho CRM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 on to existing database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clients’ list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Search client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Sort clients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Client Profile</a:t>
                      </a:r>
                    </a:p>
                    <a:p>
                      <a:pPr rtl="0"/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Basic information</a:t>
                      </a:r>
                      <a:endParaRPr lang="en-US" sz="1000" b="0" dirty="0">
                        <a:effectLst/>
                      </a:endParaRPr>
                    </a:p>
                    <a:p>
                      <a:pPr rtl="0"/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Recommended screenings</a:t>
                      </a:r>
                      <a:endParaRPr lang="en-US" sz="1000" b="0" dirty="0">
                        <a:effectLst/>
                      </a:endParaRPr>
                    </a:p>
                    <a:p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Appointment &amp; admission information</a:t>
                      </a:r>
                      <a:endParaRPr lang="en-US" sz="1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2220951"/>
                  </a:ext>
                </a:extLst>
              </a:tr>
              <a:tr h="414402">
                <a:tc>
                  <a:txBody>
                    <a:bodyPr/>
                    <a:lstStyle/>
                    <a:p>
                      <a:pPr rtl="0"/>
                      <a:r>
                        <a:rPr lang="en-US" sz="1000" b="0" u="sng" dirty="0">
                          <a:effectLst/>
                        </a:rPr>
                        <a:t>Preparation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effectLst/>
                        </a:rPr>
                        <a:t>UT2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3878230"/>
                  </a:ext>
                </a:extLst>
              </a:tr>
            </a:tbl>
          </a:graphicData>
        </a:graphic>
      </p:graphicFrame>
      <p:sp>
        <p:nvSpPr>
          <p:cNvPr id="88" name="Rounded Rectangle 87"/>
          <p:cNvSpPr/>
          <p:nvPr/>
        </p:nvSpPr>
        <p:spPr>
          <a:xfrm>
            <a:off x="7482488" y="5063010"/>
            <a:ext cx="1010283" cy="35841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Go Live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15 Feb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80292" y="175846"/>
            <a:ext cx="4011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Updated 14 Jan</a:t>
            </a:r>
          </a:p>
        </p:txBody>
      </p:sp>
      <p:graphicFrame>
        <p:nvGraphicFramePr>
          <p:cNvPr id="85" name="Table 84"/>
          <p:cNvGraphicFramePr>
            <a:graphicFrameLocks noGrp="1"/>
          </p:cNvGraphicFramePr>
          <p:nvPr>
            <p:extLst/>
          </p:nvPr>
        </p:nvGraphicFramePr>
        <p:xfrm>
          <a:off x="11523106" y="5691364"/>
          <a:ext cx="1348470" cy="61953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48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53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14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210"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Preparation for Final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0410939"/>
                  </a:ext>
                </a:extLst>
              </a:tr>
            </a:tbl>
          </a:graphicData>
        </a:graphic>
      </p:graphicFrame>
      <p:sp>
        <p:nvSpPr>
          <p:cNvPr id="87" name="Rounded Rectangle 86"/>
          <p:cNvSpPr/>
          <p:nvPr/>
        </p:nvSpPr>
        <p:spPr>
          <a:xfrm>
            <a:off x="7829786" y="3885182"/>
            <a:ext cx="1242325" cy="37571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3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10 Feb</a:t>
            </a:r>
          </a:p>
        </p:txBody>
      </p:sp>
      <p:graphicFrame>
        <p:nvGraphicFramePr>
          <p:cNvPr id="89" name="Table 88"/>
          <p:cNvGraphicFramePr>
            <a:graphicFrameLocks noGrp="1"/>
          </p:cNvGraphicFramePr>
          <p:nvPr>
            <p:extLst/>
          </p:nvPr>
        </p:nvGraphicFramePr>
        <p:xfrm>
          <a:off x="3728665" y="5693114"/>
          <a:ext cx="1979460" cy="23092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9794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76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6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Screenings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 Screening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View Screenings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Update Screening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Delete Screening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Sort Screenings (gender, age range)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Search Screening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Group patients by recommended screening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8018632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b="0" dirty="0">
                          <a:effectLst/>
                        </a:rPr>
                        <a:t>Research</a:t>
                      </a:r>
                      <a:r>
                        <a:rPr lang="en-US" sz="1000" b="0" baseline="0" dirty="0">
                          <a:effectLst/>
                        </a:rPr>
                        <a:t> for recommended screenings</a:t>
                      </a:r>
                      <a:endParaRPr lang="en-US" sz="1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87328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3463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1055945" y="5012213"/>
            <a:ext cx="1176478" cy="574420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Proposal Submission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17 Oct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479009" y="5086048"/>
            <a:ext cx="971081" cy="423023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Acceptance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4 Nov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834355" y="4363476"/>
            <a:ext cx="11976854" cy="698917"/>
            <a:chOff x="1035497" y="3589260"/>
            <a:chExt cx="11976854" cy="698917"/>
          </a:xfrm>
        </p:grpSpPr>
        <p:sp>
          <p:nvSpPr>
            <p:cNvPr id="3" name="TextBox 73"/>
            <p:cNvSpPr txBox="1"/>
            <p:nvPr/>
          </p:nvSpPr>
          <p:spPr>
            <a:xfrm>
              <a:off x="1035497" y="3943273"/>
              <a:ext cx="6978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4 Oct</a:t>
              </a:r>
            </a:p>
          </p:txBody>
        </p:sp>
        <p:sp>
          <p:nvSpPr>
            <p:cNvPr id="4" name="TextBox 74"/>
            <p:cNvSpPr txBox="1"/>
            <p:nvPr/>
          </p:nvSpPr>
          <p:spPr>
            <a:xfrm>
              <a:off x="1764161" y="3943273"/>
              <a:ext cx="7882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18 Oct</a:t>
              </a:r>
            </a:p>
          </p:txBody>
        </p:sp>
        <p:sp>
          <p:nvSpPr>
            <p:cNvPr id="5" name="TextBox 75"/>
            <p:cNvSpPr txBox="1"/>
            <p:nvPr/>
          </p:nvSpPr>
          <p:spPr>
            <a:xfrm>
              <a:off x="2622998" y="3943273"/>
              <a:ext cx="12317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/>
                <a:t>1 Nov</a:t>
              </a:r>
              <a:endParaRPr lang="en-US" dirty="0"/>
            </a:p>
          </p:txBody>
        </p:sp>
        <p:sp>
          <p:nvSpPr>
            <p:cNvPr id="6" name="TextBox 76"/>
            <p:cNvSpPr txBox="1"/>
            <p:nvPr/>
          </p:nvSpPr>
          <p:spPr>
            <a:xfrm>
              <a:off x="3358010" y="3943273"/>
              <a:ext cx="123337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15 Nov</a:t>
              </a:r>
              <a:endParaRPr lang="en-US"/>
            </a:p>
          </p:txBody>
        </p:sp>
        <p:sp>
          <p:nvSpPr>
            <p:cNvPr id="7" name="TextBox 77"/>
            <p:cNvSpPr txBox="1"/>
            <p:nvPr/>
          </p:nvSpPr>
          <p:spPr>
            <a:xfrm>
              <a:off x="4115247" y="3943273"/>
              <a:ext cx="9137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29 Nov</a:t>
              </a:r>
            </a:p>
          </p:txBody>
        </p:sp>
        <p:sp>
          <p:nvSpPr>
            <p:cNvPr id="8" name="TextBox 78"/>
            <p:cNvSpPr txBox="1"/>
            <p:nvPr/>
          </p:nvSpPr>
          <p:spPr>
            <a:xfrm>
              <a:off x="5599560" y="3943273"/>
              <a:ext cx="123337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</a:p>
          </p:txBody>
        </p:sp>
        <p:cxnSp>
          <p:nvCxnSpPr>
            <p:cNvPr id="11" name="Straight Connector 10"/>
            <p:cNvCxnSpPr/>
            <p:nvPr/>
          </p:nvCxnSpPr>
          <p:spPr>
            <a:xfrm flipV="1">
              <a:off x="1084711" y="3752253"/>
              <a:ext cx="11498765" cy="6873"/>
            </a:xfrm>
            <a:prstGeom prst="line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Flowchart: Connector 11"/>
            <p:cNvSpPr/>
            <p:nvPr/>
          </p:nvSpPr>
          <p:spPr>
            <a:xfrm>
              <a:off x="8188772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/>
                <a:t>10</a:t>
              </a:r>
            </a:p>
          </p:txBody>
        </p:sp>
        <p:sp>
          <p:nvSpPr>
            <p:cNvPr id="13" name="Flowchart: Connector 12"/>
            <p:cNvSpPr/>
            <p:nvPr/>
          </p:nvSpPr>
          <p:spPr>
            <a:xfrm>
              <a:off x="8993636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11</a:t>
              </a:r>
              <a:endParaRPr lang="en-US" sz="1600"/>
            </a:p>
          </p:txBody>
        </p:sp>
        <p:sp>
          <p:nvSpPr>
            <p:cNvPr id="14" name="Flowchart: Connector 13"/>
            <p:cNvSpPr/>
            <p:nvPr/>
          </p:nvSpPr>
          <p:spPr>
            <a:xfrm>
              <a:off x="11438386" y="3592436"/>
              <a:ext cx="553933" cy="322955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14</a:t>
              </a:r>
            </a:p>
          </p:txBody>
        </p:sp>
        <p:sp>
          <p:nvSpPr>
            <p:cNvPr id="15" name="Flowchart: Connector 14"/>
            <p:cNvSpPr/>
            <p:nvPr/>
          </p:nvSpPr>
          <p:spPr>
            <a:xfrm>
              <a:off x="9809611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/>
                <a:t>12</a:t>
              </a:r>
            </a:p>
          </p:txBody>
        </p:sp>
        <p:sp>
          <p:nvSpPr>
            <p:cNvPr id="16" name="Flowchart: Connector 15"/>
            <p:cNvSpPr/>
            <p:nvPr/>
          </p:nvSpPr>
          <p:spPr>
            <a:xfrm>
              <a:off x="1064072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1</a:t>
              </a:r>
            </a:p>
          </p:txBody>
        </p:sp>
        <p:sp>
          <p:nvSpPr>
            <p:cNvPr id="17" name="Flowchart: Connector 16"/>
            <p:cNvSpPr/>
            <p:nvPr/>
          </p:nvSpPr>
          <p:spPr>
            <a:xfrm>
              <a:off x="1862584" y="3589260"/>
              <a:ext cx="555606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2</a:t>
              </a:r>
            </a:p>
          </p:txBody>
        </p:sp>
        <p:sp>
          <p:nvSpPr>
            <p:cNvPr id="18" name="Flowchart: Connector 17"/>
            <p:cNvSpPr/>
            <p:nvPr/>
          </p:nvSpPr>
          <p:spPr>
            <a:xfrm>
              <a:off x="2665859" y="3589260"/>
              <a:ext cx="555606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3</a:t>
              </a:r>
            </a:p>
          </p:txBody>
        </p:sp>
        <p:sp>
          <p:nvSpPr>
            <p:cNvPr id="19" name="Flowchart: Connector 18"/>
            <p:cNvSpPr/>
            <p:nvPr/>
          </p:nvSpPr>
          <p:spPr>
            <a:xfrm>
              <a:off x="3465961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4</a:t>
              </a:r>
            </a:p>
          </p:txBody>
        </p:sp>
        <p:sp>
          <p:nvSpPr>
            <p:cNvPr id="20" name="Flowchart: Connector 19"/>
            <p:cNvSpPr/>
            <p:nvPr/>
          </p:nvSpPr>
          <p:spPr>
            <a:xfrm>
              <a:off x="4264472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/>
                <a:t>5</a:t>
              </a:r>
            </a:p>
          </p:txBody>
        </p:sp>
        <p:sp>
          <p:nvSpPr>
            <p:cNvPr id="21" name="Flowchart: Connector 20"/>
            <p:cNvSpPr/>
            <p:nvPr/>
          </p:nvSpPr>
          <p:spPr>
            <a:xfrm>
              <a:off x="506774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/>
                <a:t>6</a:t>
              </a:r>
            </a:p>
          </p:txBody>
        </p:sp>
        <p:sp>
          <p:nvSpPr>
            <p:cNvPr id="22" name="Flowchart: Connector 21"/>
            <p:cNvSpPr/>
            <p:nvPr/>
          </p:nvSpPr>
          <p:spPr>
            <a:xfrm>
              <a:off x="5878959" y="3589260"/>
              <a:ext cx="555606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7</a:t>
              </a:r>
            </a:p>
          </p:txBody>
        </p:sp>
        <p:sp>
          <p:nvSpPr>
            <p:cNvPr id="23" name="Flowchart: Connector 22"/>
            <p:cNvSpPr/>
            <p:nvPr/>
          </p:nvSpPr>
          <p:spPr>
            <a:xfrm>
              <a:off x="6688586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8</a:t>
              </a:r>
            </a:p>
          </p:txBody>
        </p:sp>
        <p:sp>
          <p:nvSpPr>
            <p:cNvPr id="24" name="Flowchart: Connector 23"/>
            <p:cNvSpPr/>
            <p:nvPr/>
          </p:nvSpPr>
          <p:spPr>
            <a:xfrm>
              <a:off x="744264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9</a:t>
              </a:r>
            </a:p>
          </p:txBody>
        </p:sp>
        <p:sp>
          <p:nvSpPr>
            <p:cNvPr id="25" name="TextBox 82"/>
            <p:cNvSpPr txBox="1"/>
            <p:nvPr/>
          </p:nvSpPr>
          <p:spPr>
            <a:xfrm>
              <a:off x="4974084" y="3943273"/>
              <a:ext cx="9354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/>
                <a:t>13 Dec</a:t>
              </a:r>
            </a:p>
          </p:txBody>
        </p:sp>
        <p:sp>
          <p:nvSpPr>
            <p:cNvPr id="26" name="TextBox 83"/>
            <p:cNvSpPr txBox="1"/>
            <p:nvPr/>
          </p:nvSpPr>
          <p:spPr>
            <a:xfrm>
              <a:off x="5785298" y="3949623"/>
              <a:ext cx="9304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27 Dec</a:t>
              </a:r>
            </a:p>
          </p:txBody>
        </p:sp>
        <p:sp>
          <p:nvSpPr>
            <p:cNvPr id="27" name="TextBox 84"/>
            <p:cNvSpPr txBox="1"/>
            <p:nvPr/>
          </p:nvSpPr>
          <p:spPr>
            <a:xfrm>
              <a:off x="6626674" y="3943273"/>
              <a:ext cx="7982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10 Jan</a:t>
              </a:r>
            </a:p>
          </p:txBody>
        </p:sp>
        <p:sp>
          <p:nvSpPr>
            <p:cNvPr id="28" name="TextBox 85"/>
            <p:cNvSpPr txBox="1"/>
            <p:nvPr/>
          </p:nvSpPr>
          <p:spPr>
            <a:xfrm>
              <a:off x="7325172" y="3949623"/>
              <a:ext cx="7949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24 Jan</a:t>
              </a:r>
            </a:p>
          </p:txBody>
        </p:sp>
        <p:sp>
          <p:nvSpPr>
            <p:cNvPr id="29" name="TextBox 86"/>
            <p:cNvSpPr txBox="1"/>
            <p:nvPr/>
          </p:nvSpPr>
          <p:spPr>
            <a:xfrm>
              <a:off x="8137974" y="3943273"/>
              <a:ext cx="7982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7 Feb</a:t>
              </a:r>
            </a:p>
          </p:txBody>
        </p:sp>
        <p:sp>
          <p:nvSpPr>
            <p:cNvPr id="30" name="TextBox 87"/>
            <p:cNvSpPr txBox="1"/>
            <p:nvPr/>
          </p:nvSpPr>
          <p:spPr>
            <a:xfrm>
              <a:off x="8904736" y="3949623"/>
              <a:ext cx="7949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21 Feb</a:t>
              </a:r>
            </a:p>
          </p:txBody>
        </p:sp>
        <p:sp>
          <p:nvSpPr>
            <p:cNvPr id="31" name="TextBox 88"/>
            <p:cNvSpPr txBox="1"/>
            <p:nvPr/>
          </p:nvSpPr>
          <p:spPr>
            <a:xfrm>
              <a:off x="9768334" y="3943273"/>
              <a:ext cx="798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6 Mar</a:t>
              </a:r>
            </a:p>
          </p:txBody>
        </p:sp>
        <p:sp>
          <p:nvSpPr>
            <p:cNvPr id="32" name="Flowchart: Connector 31"/>
            <p:cNvSpPr/>
            <p:nvPr/>
          </p:nvSpPr>
          <p:spPr>
            <a:xfrm>
              <a:off x="1062399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13</a:t>
              </a:r>
            </a:p>
          </p:txBody>
        </p:sp>
        <p:sp>
          <p:nvSpPr>
            <p:cNvPr id="33" name="Flowchart: Connector 32"/>
            <p:cNvSpPr/>
            <p:nvPr/>
          </p:nvSpPr>
          <p:spPr>
            <a:xfrm>
              <a:off x="1220514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15</a:t>
              </a:r>
            </a:p>
          </p:txBody>
        </p:sp>
        <p:sp>
          <p:nvSpPr>
            <p:cNvPr id="34" name="TextBox 150"/>
            <p:cNvSpPr txBox="1"/>
            <p:nvPr/>
          </p:nvSpPr>
          <p:spPr>
            <a:xfrm>
              <a:off x="10535099" y="3949623"/>
              <a:ext cx="90536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20 Mar</a:t>
              </a:r>
            </a:p>
          </p:txBody>
        </p:sp>
        <p:sp>
          <p:nvSpPr>
            <p:cNvPr id="35" name="TextBox 151"/>
            <p:cNvSpPr txBox="1"/>
            <p:nvPr/>
          </p:nvSpPr>
          <p:spPr>
            <a:xfrm>
              <a:off x="11387585" y="3949623"/>
              <a:ext cx="9053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3 Apr</a:t>
              </a:r>
            </a:p>
          </p:txBody>
        </p:sp>
        <p:sp>
          <p:nvSpPr>
            <p:cNvPr id="36" name="TextBox 152"/>
            <p:cNvSpPr txBox="1"/>
            <p:nvPr/>
          </p:nvSpPr>
          <p:spPr>
            <a:xfrm>
              <a:off x="12101960" y="3943273"/>
              <a:ext cx="9103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17 Apr</a:t>
              </a:r>
            </a:p>
          </p:txBody>
        </p:sp>
      </p:grpSp>
      <p:sp>
        <p:nvSpPr>
          <p:cNvPr id="37" name="Rounded Rectangle 36"/>
          <p:cNvSpPr/>
          <p:nvPr/>
        </p:nvSpPr>
        <p:spPr>
          <a:xfrm>
            <a:off x="8541562" y="5061592"/>
            <a:ext cx="975657" cy="413004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Midterm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20 Feb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10536879" y="5036945"/>
            <a:ext cx="977331" cy="423023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Poster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27 Mar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11576798" y="5012899"/>
            <a:ext cx="975657" cy="427475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Final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10 Apr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1843554" y="3869861"/>
            <a:ext cx="1242325" cy="37571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1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28 Oct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6197889" y="3898000"/>
            <a:ext cx="1242325" cy="37571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2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10 Jan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9783219" y="3890104"/>
            <a:ext cx="1242325" cy="37571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4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17 Mar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10004031" y="7099002"/>
            <a:ext cx="3298431" cy="1470432"/>
            <a:chOff x="9195145" y="6050415"/>
            <a:chExt cx="3298431" cy="1470432"/>
          </a:xfrm>
        </p:grpSpPr>
        <p:sp>
          <p:nvSpPr>
            <p:cNvPr id="56" name="Rounded Rectangle 55"/>
            <p:cNvSpPr/>
            <p:nvPr/>
          </p:nvSpPr>
          <p:spPr>
            <a:xfrm>
              <a:off x="9556793" y="6411656"/>
              <a:ext cx="258021" cy="171704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7" name="Rounded Rectangle 56"/>
            <p:cNvSpPr/>
            <p:nvPr/>
          </p:nvSpPr>
          <p:spPr>
            <a:xfrm>
              <a:off x="9556279" y="6732880"/>
              <a:ext cx="256946" cy="171705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8" name="Rounded Rectangle 57"/>
            <p:cNvSpPr/>
            <p:nvPr/>
          </p:nvSpPr>
          <p:spPr>
            <a:xfrm>
              <a:off x="11089645" y="6406121"/>
              <a:ext cx="258021" cy="17170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11089979" y="6716829"/>
              <a:ext cx="258021" cy="171705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11090476" y="7011914"/>
              <a:ext cx="258021" cy="170433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2" name="Rounded Rectangle 61"/>
            <p:cNvSpPr/>
            <p:nvPr/>
          </p:nvSpPr>
          <p:spPr>
            <a:xfrm>
              <a:off x="9556279" y="7025845"/>
              <a:ext cx="256946" cy="17043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3" name="TextBox 3"/>
            <p:cNvSpPr txBox="1"/>
            <p:nvPr/>
          </p:nvSpPr>
          <p:spPr>
            <a:xfrm>
              <a:off x="11376242" y="6364382"/>
              <a:ext cx="536469" cy="2464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50" dirty="0"/>
                <a:t>Core</a:t>
              </a:r>
              <a:endParaRPr lang="en-US" sz="1400" dirty="0"/>
            </a:p>
          </p:txBody>
        </p:sp>
        <p:sp>
          <p:nvSpPr>
            <p:cNvPr id="64" name="TextBox 14"/>
            <p:cNvSpPr txBox="1"/>
            <p:nvPr/>
          </p:nvSpPr>
          <p:spPr>
            <a:xfrm>
              <a:off x="11376242" y="6657413"/>
              <a:ext cx="1042395" cy="31198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Secondary</a:t>
              </a:r>
            </a:p>
          </p:txBody>
        </p:sp>
        <p:sp>
          <p:nvSpPr>
            <p:cNvPr id="65" name="TextBox 15"/>
            <p:cNvSpPr txBox="1"/>
            <p:nvPr/>
          </p:nvSpPr>
          <p:spPr>
            <a:xfrm>
              <a:off x="11381935" y="7007106"/>
              <a:ext cx="1111641" cy="27854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Tertiary</a:t>
              </a:r>
            </a:p>
          </p:txBody>
        </p:sp>
        <p:sp>
          <p:nvSpPr>
            <p:cNvPr id="67" name="TextBox 17"/>
            <p:cNvSpPr txBox="1"/>
            <p:nvPr/>
          </p:nvSpPr>
          <p:spPr>
            <a:xfrm>
              <a:off x="9810726" y="6977128"/>
              <a:ext cx="1577729" cy="21280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Non-coding tasks</a:t>
              </a:r>
            </a:p>
          </p:txBody>
        </p:sp>
        <p:sp>
          <p:nvSpPr>
            <p:cNvPr id="68" name="TextBox 18"/>
            <p:cNvSpPr txBox="1"/>
            <p:nvPr/>
          </p:nvSpPr>
          <p:spPr>
            <a:xfrm>
              <a:off x="9814555" y="6673609"/>
              <a:ext cx="1036859" cy="24963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User Testing</a:t>
              </a:r>
            </a:p>
          </p:txBody>
        </p:sp>
        <p:sp>
          <p:nvSpPr>
            <p:cNvPr id="69" name="TextBox 19"/>
            <p:cNvSpPr txBox="1"/>
            <p:nvPr/>
          </p:nvSpPr>
          <p:spPr>
            <a:xfrm>
              <a:off x="9825815" y="6364621"/>
              <a:ext cx="982819" cy="278381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Milestones</a:t>
              </a:r>
            </a:p>
          </p:txBody>
        </p:sp>
        <p:sp>
          <p:nvSpPr>
            <p:cNvPr id="70" name="Flowchart: Connector 69"/>
            <p:cNvSpPr/>
            <p:nvPr/>
          </p:nvSpPr>
          <p:spPr>
            <a:xfrm>
              <a:off x="9575011" y="7281271"/>
              <a:ext cx="238669" cy="185695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600"/>
            </a:p>
          </p:txBody>
        </p:sp>
        <p:sp>
          <p:nvSpPr>
            <p:cNvPr id="71" name="TextBox 21"/>
            <p:cNvSpPr txBox="1"/>
            <p:nvPr/>
          </p:nvSpPr>
          <p:spPr>
            <a:xfrm>
              <a:off x="9792385" y="7232845"/>
              <a:ext cx="1169901" cy="28800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2 weeks iteration</a:t>
              </a: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9195145" y="6050415"/>
              <a:ext cx="113494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dirty="0"/>
                <a:t>Legend</a:t>
              </a:r>
              <a:r>
                <a:rPr lang="en-US" sz="1600" dirty="0"/>
                <a:t>:</a:t>
              </a:r>
            </a:p>
          </p:txBody>
        </p:sp>
      </p:grpSp>
      <p:graphicFrame>
        <p:nvGraphicFramePr>
          <p:cNvPr id="74" name="Table 73"/>
          <p:cNvGraphicFramePr>
            <a:graphicFrameLocks noGrp="1"/>
          </p:cNvGraphicFramePr>
          <p:nvPr>
            <p:extLst/>
          </p:nvPr>
        </p:nvGraphicFramePr>
        <p:xfrm>
          <a:off x="498749" y="987155"/>
          <a:ext cx="1360038" cy="144904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60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013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1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335"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Draft Proposal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307"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Set up GitHub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149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dirty="0"/>
                        <a:t>Gather requirements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5201241"/>
                  </a:ext>
                </a:extLst>
              </a:tr>
              <a:tr h="23122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dirty="0"/>
                        <a:t>Prototype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5" name="Table 74"/>
          <p:cNvGraphicFramePr>
            <a:graphicFrameLocks noGrp="1"/>
          </p:cNvGraphicFramePr>
          <p:nvPr>
            <p:extLst/>
          </p:nvPr>
        </p:nvGraphicFramePr>
        <p:xfrm>
          <a:off x="2052575" y="993269"/>
          <a:ext cx="1728576" cy="12801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7285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62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3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4279">
                <a:tc>
                  <a:txBody>
                    <a:bodyPr/>
                    <a:lstStyle/>
                    <a:p>
                      <a:r>
                        <a:rPr lang="en-US" sz="1000" u="sng" dirty="0">
                          <a:latin typeface="+mn-lt"/>
                        </a:rPr>
                        <a:t>User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+mn-lt"/>
                        </a:rPr>
                        <a:t>Login/ Logout</a:t>
                      </a:r>
                      <a:endParaRPr lang="en-US" sz="1000" dirty="0">
                        <a:latin typeface="+mn-lt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+mn-lt"/>
                        </a:rPr>
                        <a:t>Account Management (Reset</a:t>
                      </a:r>
                      <a:r>
                        <a:rPr lang="en-US" sz="1000" baseline="0" dirty="0">
                          <a:solidFill>
                            <a:srgbClr val="000000"/>
                          </a:solidFill>
                          <a:latin typeface="+mn-lt"/>
                        </a:rPr>
                        <a:t> Password)</a:t>
                      </a:r>
                      <a:endParaRPr lang="en-US" sz="10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Create/ Delete account by administrator</a:t>
                      </a:r>
                      <a:endParaRPr lang="en-US" sz="10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6" name="Table 75"/>
          <p:cNvGraphicFramePr>
            <a:graphicFrameLocks noGrp="1"/>
          </p:cNvGraphicFramePr>
          <p:nvPr>
            <p:extLst/>
          </p:nvPr>
        </p:nvGraphicFramePr>
        <p:xfrm>
          <a:off x="3957907" y="987155"/>
          <a:ext cx="880755" cy="659024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80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76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5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b="0" dirty="0">
                          <a:effectLst/>
                        </a:rPr>
                        <a:t>Winter break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8732812"/>
                  </a:ext>
                </a:extLst>
              </a:tr>
            </a:tbl>
          </a:graphicData>
        </a:graphic>
      </p:graphicFrame>
      <p:graphicFrame>
        <p:nvGraphicFramePr>
          <p:cNvPr id="77" name="Table 76"/>
          <p:cNvGraphicFramePr>
            <a:graphicFrameLocks noGrp="1"/>
          </p:cNvGraphicFramePr>
          <p:nvPr>
            <p:extLst/>
          </p:nvPr>
        </p:nvGraphicFramePr>
        <p:xfrm>
          <a:off x="9254464" y="927979"/>
          <a:ext cx="1738857" cy="1889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7388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08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11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Dashboard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Summary and overview of latest analysis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Visa and Medical patients for the past 6 months 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Common types of visa requested 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clients who visited the past month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Top 3 Doctors engaged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8" name="Table 77"/>
          <p:cNvGraphicFramePr>
            <a:graphicFrameLocks noGrp="1"/>
          </p:cNvGraphicFramePr>
          <p:nvPr>
            <p:extLst/>
          </p:nvPr>
        </p:nvGraphicFramePr>
        <p:xfrm>
          <a:off x="7260027" y="941558"/>
          <a:ext cx="1792090" cy="28346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7920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9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Analysis infographic - Gender and Age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infographic of Gender and Age breakdown</a:t>
                      </a:r>
                      <a:endParaRPr lang="en-US" sz="1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5159796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Templates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Upload email template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 screening Reminder</a:t>
                      </a:r>
                      <a:endParaRPr lang="en-US" sz="1000" dirty="0"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Email Notification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Choose email from existing templates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Edit email with preview &amp; data from database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Send email to Ulink’s staff based on selected patients</a:t>
                      </a:r>
                      <a:endParaRPr lang="en-US" sz="1000" dirty="0"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0" name="Table 79"/>
          <p:cNvGraphicFramePr>
            <a:graphicFrameLocks noGrp="1"/>
          </p:cNvGraphicFramePr>
          <p:nvPr>
            <p:extLst/>
          </p:nvPr>
        </p:nvGraphicFramePr>
        <p:xfrm>
          <a:off x="2652564" y="5693114"/>
          <a:ext cx="925862" cy="57336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258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02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000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042">
                <a:tc>
                  <a:txBody>
                    <a:bodyPr/>
                    <a:lstStyle/>
                    <a:p>
                      <a:pPr rtl="0"/>
                      <a:r>
                        <a:rPr lang="en-US" sz="1000" dirty="0">
                          <a:effectLst/>
                        </a:rPr>
                        <a:t>Exam</a:t>
                      </a:r>
                      <a:r>
                        <a:rPr lang="en-US" sz="1000" baseline="0" dirty="0">
                          <a:effectLst/>
                        </a:rPr>
                        <a:t> Period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1" name="Table 80"/>
          <p:cNvGraphicFramePr>
            <a:graphicFrameLocks noGrp="1"/>
          </p:cNvGraphicFramePr>
          <p:nvPr>
            <p:extLst/>
          </p:nvPr>
        </p:nvGraphicFramePr>
        <p:xfrm>
          <a:off x="5895809" y="5722654"/>
          <a:ext cx="1846487" cy="2410817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8464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0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8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2722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Analysis infographic - KPI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Filter criteria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and period</a:t>
                      </a: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(Visa/ Medical Team)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analysis infographic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Show changes from previous month/year</a:t>
                      </a:r>
                      <a:endParaRPr lang="en-US" sz="1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4417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Analysis - Ranking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Filter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criteria and period</a:t>
                      </a: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(Doctors/Specialty/Referral)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ranking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7067946"/>
                  </a:ext>
                </a:extLst>
              </a:tr>
              <a:tr h="395906">
                <a:tc>
                  <a:txBody>
                    <a:bodyPr/>
                    <a:lstStyle/>
                    <a:p>
                      <a:pPr rtl="0"/>
                      <a:r>
                        <a:rPr lang="en-US" sz="1000" b="0" u="sng" dirty="0">
                          <a:effectLst/>
                        </a:rPr>
                        <a:t>Preparation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effectLst/>
                        </a:rPr>
                        <a:t>UT2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2226047"/>
                  </a:ext>
                </a:extLst>
              </a:tr>
            </a:tbl>
          </a:graphicData>
        </a:graphic>
      </p:graphicFrame>
      <p:graphicFrame>
        <p:nvGraphicFramePr>
          <p:cNvPr id="82" name="Table 81"/>
          <p:cNvGraphicFramePr>
            <a:graphicFrameLocks noGrp="1"/>
          </p:cNvGraphicFramePr>
          <p:nvPr>
            <p:extLst/>
          </p:nvPr>
        </p:nvGraphicFramePr>
        <p:xfrm>
          <a:off x="7963626" y="5698614"/>
          <a:ext cx="1649645" cy="1938698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49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27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10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b="0" i="0" u="sng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Search</a:t>
                      </a:r>
                      <a:r>
                        <a:rPr lang="en-US" sz="1000" b="0" i="0" u="sng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function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Search for specific information in the entire application</a:t>
                      </a:r>
                      <a:endParaRPr lang="en-US" sz="400" b="0" i="0" u="sng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4185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Export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Export analysis reports for reporting purposes</a:t>
                      </a:r>
                      <a:endParaRPr lang="en-US" sz="1000" b="0" i="0" u="sng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2614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u="sng" dirty="0">
                          <a:effectLst/>
                        </a:rPr>
                        <a:t>Preparation</a:t>
                      </a:r>
                      <a:r>
                        <a:rPr lang="en-US" sz="1000" baseline="0" dirty="0">
                          <a:effectLst/>
                        </a:rPr>
                        <a:t> 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aseline="0" dirty="0">
                          <a:effectLst/>
                        </a:rPr>
                        <a:t>UT 3 and Midterm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2070797"/>
                  </a:ext>
                </a:extLst>
              </a:tr>
            </a:tbl>
          </a:graphicData>
        </a:graphic>
      </p:graphicFrame>
      <p:graphicFrame>
        <p:nvGraphicFramePr>
          <p:cNvPr id="83" name="Table 82"/>
          <p:cNvGraphicFramePr>
            <a:graphicFrameLocks noGrp="1"/>
          </p:cNvGraphicFramePr>
          <p:nvPr>
            <p:extLst/>
          </p:nvPr>
        </p:nvGraphicFramePr>
        <p:xfrm>
          <a:off x="350859" y="5693114"/>
          <a:ext cx="2139929" cy="3150329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1399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20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latin typeface="+mn-lt"/>
                        </a:rPr>
                        <a:t>Iteration 2</a:t>
                      </a:r>
                      <a:endParaRPr lang="en-US" sz="1200" dirty="0">
                        <a:solidFill>
                          <a:srgbClr val="EB4545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43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Analysis</a:t>
                      </a:r>
                      <a:r>
                        <a:rPr lang="en-US" sz="1000" b="1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000" b="1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KPI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different teams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Ranking (Doctor, Specialty, Referral)  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Gender and Age Report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743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Timeline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Cradle to grave timeline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Add/ Edit/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Delete Screenings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Group patients for recommended screenings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</a:t>
                      </a: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ased on age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0784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u="sng" dirty="0">
                          <a:effectLst/>
                        </a:rPr>
                        <a:t>Clients (Patients) 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strike="sngStrike" dirty="0">
                          <a:effectLst/>
                        </a:rPr>
                        <a:t>Create records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View</a:t>
                      </a:r>
                      <a:r>
                        <a:rPr lang="en-US" sz="1000" baseline="0" dirty="0">
                          <a:effectLst/>
                        </a:rPr>
                        <a:t> records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Update records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Delete records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104660"/>
                  </a:ext>
                </a:extLst>
              </a:tr>
              <a:tr h="315689">
                <a:tc>
                  <a:txBody>
                    <a:bodyPr/>
                    <a:lstStyle/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Preparation</a:t>
                      </a:r>
                      <a:r>
                        <a:rPr lang="en-US" sz="1000" baseline="0" dirty="0">
                          <a:effectLst/>
                        </a:rPr>
                        <a:t> for Acceptance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287198"/>
                  </a:ext>
                </a:extLst>
              </a:tr>
            </a:tbl>
          </a:graphicData>
        </a:graphic>
      </p:graphicFrame>
      <p:graphicFrame>
        <p:nvGraphicFramePr>
          <p:cNvPr id="84" name="Table 83"/>
          <p:cNvGraphicFramePr>
            <a:graphicFrameLocks noGrp="1"/>
          </p:cNvGraphicFramePr>
          <p:nvPr>
            <p:extLst/>
          </p:nvPr>
        </p:nvGraphicFramePr>
        <p:xfrm>
          <a:off x="9850083" y="5697947"/>
          <a:ext cx="1502376" cy="10668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5023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12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Improve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UI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Bug Fixing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u="sng" dirty="0">
                          <a:effectLst/>
                        </a:rPr>
                        <a:t>Preparation</a:t>
                      </a:r>
                      <a:r>
                        <a:rPr lang="en-US" sz="1000" baseline="0" dirty="0">
                          <a:effectLst/>
                        </a:rPr>
                        <a:t> 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aseline="0" dirty="0">
                          <a:effectLst/>
                        </a:rPr>
                        <a:t>UT 4 and Final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3326959"/>
                  </a:ext>
                </a:extLst>
              </a:tr>
            </a:tbl>
          </a:graphicData>
        </a:graphic>
      </p:graphicFrame>
      <p:graphicFrame>
        <p:nvGraphicFramePr>
          <p:cNvPr id="86" name="Table 85"/>
          <p:cNvGraphicFramePr>
            <a:graphicFrameLocks noGrp="1"/>
          </p:cNvGraphicFramePr>
          <p:nvPr>
            <p:extLst/>
          </p:nvPr>
        </p:nvGraphicFramePr>
        <p:xfrm>
          <a:off x="11231620" y="927979"/>
          <a:ext cx="1541172" cy="955303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5411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01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 13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Improve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UI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Bug Fixing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8893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Preparation for Final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3" name="Table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7064761"/>
              </p:ext>
            </p:extLst>
          </p:nvPr>
        </p:nvGraphicFramePr>
        <p:xfrm>
          <a:off x="5042874" y="973584"/>
          <a:ext cx="1944466" cy="2205597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9444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07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</a:rPr>
                        <a:t>Iteration 7</a:t>
                      </a:r>
                      <a:endParaRPr lang="en-US" sz="10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61757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Management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Upload excel file (patient data) exported from Zoho CRM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 on to existing database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&amp; Sorting from database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Client Profile</a:t>
                      </a:r>
                    </a:p>
                    <a:p>
                      <a:pPr rtl="0"/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Basic information</a:t>
                      </a:r>
                      <a:endParaRPr lang="en-US" sz="1000" b="0" dirty="0">
                        <a:effectLst/>
                      </a:endParaRPr>
                    </a:p>
                    <a:p>
                      <a:pPr rtl="0"/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Recommended screenings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Tx/>
                        <a:buChar char="-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Appointment &amp; admission information</a:t>
                      </a:r>
                      <a:br>
                        <a:rPr lang="en-US" sz="1000" dirty="0"/>
                      </a:br>
                      <a:endParaRPr lang="en-US" sz="1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2220951"/>
                  </a:ext>
                </a:extLst>
              </a:tr>
            </a:tbl>
          </a:graphicData>
        </a:graphic>
      </p:graphicFrame>
      <p:sp>
        <p:nvSpPr>
          <p:cNvPr id="88" name="Rounded Rectangle 87"/>
          <p:cNvSpPr/>
          <p:nvPr/>
        </p:nvSpPr>
        <p:spPr>
          <a:xfrm>
            <a:off x="7482488" y="5063010"/>
            <a:ext cx="1010283" cy="35841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Go Live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15 Feb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80292" y="175846"/>
            <a:ext cx="4011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Updated 3 Jan</a:t>
            </a:r>
          </a:p>
        </p:txBody>
      </p:sp>
      <p:graphicFrame>
        <p:nvGraphicFramePr>
          <p:cNvPr id="85" name="Table 84"/>
          <p:cNvGraphicFramePr>
            <a:graphicFrameLocks noGrp="1"/>
          </p:cNvGraphicFramePr>
          <p:nvPr>
            <p:extLst/>
          </p:nvPr>
        </p:nvGraphicFramePr>
        <p:xfrm>
          <a:off x="11523106" y="5691364"/>
          <a:ext cx="1348470" cy="61953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48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53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14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210"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Preparation for Final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0410939"/>
                  </a:ext>
                </a:extLst>
              </a:tr>
            </a:tbl>
          </a:graphicData>
        </a:graphic>
      </p:graphicFrame>
      <p:sp>
        <p:nvSpPr>
          <p:cNvPr id="87" name="Rounded Rectangle 86"/>
          <p:cNvSpPr/>
          <p:nvPr/>
        </p:nvSpPr>
        <p:spPr>
          <a:xfrm>
            <a:off x="7829786" y="3885182"/>
            <a:ext cx="1242325" cy="37571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3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10 Feb</a:t>
            </a:r>
          </a:p>
        </p:txBody>
      </p:sp>
      <p:graphicFrame>
        <p:nvGraphicFramePr>
          <p:cNvPr id="89" name="Table 88"/>
          <p:cNvGraphicFramePr>
            <a:graphicFrameLocks noGrp="1"/>
          </p:cNvGraphicFramePr>
          <p:nvPr>
            <p:extLst/>
          </p:nvPr>
        </p:nvGraphicFramePr>
        <p:xfrm>
          <a:off x="3728665" y="5693114"/>
          <a:ext cx="1979460" cy="21568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9794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76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6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Screenings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 Screening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View Screenings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Update Screening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Delete Screening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Sort Screenings (demographics, age range)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Group patients by age for recommended screenings</a:t>
                      </a:r>
                      <a:endParaRPr lang="en-US" sz="1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8018632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b="0" dirty="0">
                          <a:effectLst/>
                        </a:rPr>
                        <a:t>Research</a:t>
                      </a:r>
                      <a:r>
                        <a:rPr lang="en-US" sz="1000" b="0" baseline="0" dirty="0">
                          <a:effectLst/>
                        </a:rPr>
                        <a:t> for recommended screenings</a:t>
                      </a:r>
                      <a:endParaRPr lang="en-US" sz="1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87328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6256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1184281" y="4498868"/>
            <a:ext cx="1176478" cy="574420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Proposal Submission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17 Oct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607345" y="4572703"/>
            <a:ext cx="971081" cy="423023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Acceptance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4 Nov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962691" y="3765723"/>
            <a:ext cx="11976854" cy="698917"/>
            <a:chOff x="1035497" y="3589260"/>
            <a:chExt cx="11976854" cy="698917"/>
          </a:xfrm>
        </p:grpSpPr>
        <p:sp>
          <p:nvSpPr>
            <p:cNvPr id="3" name="TextBox 73"/>
            <p:cNvSpPr txBox="1"/>
            <p:nvPr/>
          </p:nvSpPr>
          <p:spPr>
            <a:xfrm>
              <a:off x="1035497" y="3943273"/>
              <a:ext cx="6978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4 Oct</a:t>
              </a:r>
            </a:p>
          </p:txBody>
        </p:sp>
        <p:sp>
          <p:nvSpPr>
            <p:cNvPr id="4" name="TextBox 74"/>
            <p:cNvSpPr txBox="1"/>
            <p:nvPr/>
          </p:nvSpPr>
          <p:spPr>
            <a:xfrm>
              <a:off x="1764161" y="3943273"/>
              <a:ext cx="7882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18 Oct</a:t>
              </a:r>
            </a:p>
          </p:txBody>
        </p:sp>
        <p:sp>
          <p:nvSpPr>
            <p:cNvPr id="5" name="TextBox 75"/>
            <p:cNvSpPr txBox="1"/>
            <p:nvPr/>
          </p:nvSpPr>
          <p:spPr>
            <a:xfrm>
              <a:off x="2622998" y="3943273"/>
              <a:ext cx="12317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/>
                <a:t>1 Nov</a:t>
              </a:r>
              <a:endParaRPr lang="en-US" dirty="0"/>
            </a:p>
          </p:txBody>
        </p:sp>
        <p:sp>
          <p:nvSpPr>
            <p:cNvPr id="6" name="TextBox 76"/>
            <p:cNvSpPr txBox="1"/>
            <p:nvPr/>
          </p:nvSpPr>
          <p:spPr>
            <a:xfrm>
              <a:off x="3358010" y="3943273"/>
              <a:ext cx="123337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15 Nov</a:t>
              </a:r>
              <a:endParaRPr lang="en-US"/>
            </a:p>
          </p:txBody>
        </p:sp>
        <p:sp>
          <p:nvSpPr>
            <p:cNvPr id="7" name="TextBox 77"/>
            <p:cNvSpPr txBox="1"/>
            <p:nvPr/>
          </p:nvSpPr>
          <p:spPr>
            <a:xfrm>
              <a:off x="4115247" y="3943273"/>
              <a:ext cx="9137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29 Nov</a:t>
              </a:r>
            </a:p>
          </p:txBody>
        </p:sp>
        <p:sp>
          <p:nvSpPr>
            <p:cNvPr id="8" name="TextBox 78"/>
            <p:cNvSpPr txBox="1"/>
            <p:nvPr/>
          </p:nvSpPr>
          <p:spPr>
            <a:xfrm>
              <a:off x="5599560" y="3943273"/>
              <a:ext cx="123337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</a:p>
          </p:txBody>
        </p:sp>
        <p:cxnSp>
          <p:nvCxnSpPr>
            <p:cNvPr id="11" name="Straight Connector 10"/>
            <p:cNvCxnSpPr/>
            <p:nvPr/>
          </p:nvCxnSpPr>
          <p:spPr>
            <a:xfrm flipV="1">
              <a:off x="1084711" y="3752253"/>
              <a:ext cx="11498765" cy="6873"/>
            </a:xfrm>
            <a:prstGeom prst="line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Flowchart: Connector 11"/>
            <p:cNvSpPr/>
            <p:nvPr/>
          </p:nvSpPr>
          <p:spPr>
            <a:xfrm>
              <a:off x="8188772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/>
                <a:t>10</a:t>
              </a:r>
            </a:p>
          </p:txBody>
        </p:sp>
        <p:sp>
          <p:nvSpPr>
            <p:cNvPr id="13" name="Flowchart: Connector 12"/>
            <p:cNvSpPr/>
            <p:nvPr/>
          </p:nvSpPr>
          <p:spPr>
            <a:xfrm>
              <a:off x="8993636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11</a:t>
              </a:r>
              <a:endParaRPr lang="en-US" sz="1600"/>
            </a:p>
          </p:txBody>
        </p:sp>
        <p:sp>
          <p:nvSpPr>
            <p:cNvPr id="14" name="Flowchart: Connector 13"/>
            <p:cNvSpPr/>
            <p:nvPr/>
          </p:nvSpPr>
          <p:spPr>
            <a:xfrm>
              <a:off x="11438386" y="3592436"/>
              <a:ext cx="553933" cy="322955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14</a:t>
              </a:r>
            </a:p>
          </p:txBody>
        </p:sp>
        <p:sp>
          <p:nvSpPr>
            <p:cNvPr id="15" name="Flowchart: Connector 14"/>
            <p:cNvSpPr/>
            <p:nvPr/>
          </p:nvSpPr>
          <p:spPr>
            <a:xfrm>
              <a:off x="9809611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/>
                <a:t>12</a:t>
              </a:r>
            </a:p>
          </p:txBody>
        </p:sp>
        <p:sp>
          <p:nvSpPr>
            <p:cNvPr id="16" name="Flowchart: Connector 15"/>
            <p:cNvSpPr/>
            <p:nvPr/>
          </p:nvSpPr>
          <p:spPr>
            <a:xfrm>
              <a:off x="1064072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1</a:t>
              </a:r>
            </a:p>
          </p:txBody>
        </p:sp>
        <p:sp>
          <p:nvSpPr>
            <p:cNvPr id="17" name="Flowchart: Connector 16"/>
            <p:cNvSpPr/>
            <p:nvPr/>
          </p:nvSpPr>
          <p:spPr>
            <a:xfrm>
              <a:off x="1862584" y="3589260"/>
              <a:ext cx="555606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2</a:t>
              </a:r>
            </a:p>
          </p:txBody>
        </p:sp>
        <p:sp>
          <p:nvSpPr>
            <p:cNvPr id="18" name="Flowchart: Connector 17"/>
            <p:cNvSpPr/>
            <p:nvPr/>
          </p:nvSpPr>
          <p:spPr>
            <a:xfrm>
              <a:off x="2665859" y="3589260"/>
              <a:ext cx="555606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3</a:t>
              </a:r>
            </a:p>
          </p:txBody>
        </p:sp>
        <p:sp>
          <p:nvSpPr>
            <p:cNvPr id="19" name="Flowchart: Connector 18"/>
            <p:cNvSpPr/>
            <p:nvPr/>
          </p:nvSpPr>
          <p:spPr>
            <a:xfrm>
              <a:off x="3465961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4</a:t>
              </a:r>
            </a:p>
          </p:txBody>
        </p:sp>
        <p:sp>
          <p:nvSpPr>
            <p:cNvPr id="20" name="Flowchart: Connector 19"/>
            <p:cNvSpPr/>
            <p:nvPr/>
          </p:nvSpPr>
          <p:spPr>
            <a:xfrm>
              <a:off x="4264472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5</a:t>
              </a:r>
            </a:p>
          </p:txBody>
        </p:sp>
        <p:sp>
          <p:nvSpPr>
            <p:cNvPr id="21" name="Flowchart: Connector 20"/>
            <p:cNvSpPr/>
            <p:nvPr/>
          </p:nvSpPr>
          <p:spPr>
            <a:xfrm>
              <a:off x="506774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6</a:t>
              </a:r>
            </a:p>
          </p:txBody>
        </p:sp>
        <p:sp>
          <p:nvSpPr>
            <p:cNvPr id="22" name="Flowchart: Connector 21"/>
            <p:cNvSpPr/>
            <p:nvPr/>
          </p:nvSpPr>
          <p:spPr>
            <a:xfrm>
              <a:off x="5878959" y="3589260"/>
              <a:ext cx="555606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7</a:t>
              </a:r>
            </a:p>
          </p:txBody>
        </p:sp>
        <p:sp>
          <p:nvSpPr>
            <p:cNvPr id="23" name="Flowchart: Connector 22"/>
            <p:cNvSpPr/>
            <p:nvPr/>
          </p:nvSpPr>
          <p:spPr>
            <a:xfrm>
              <a:off x="6688586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8</a:t>
              </a:r>
            </a:p>
          </p:txBody>
        </p:sp>
        <p:sp>
          <p:nvSpPr>
            <p:cNvPr id="24" name="Flowchart: Connector 23"/>
            <p:cNvSpPr/>
            <p:nvPr/>
          </p:nvSpPr>
          <p:spPr>
            <a:xfrm>
              <a:off x="744264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9</a:t>
              </a:r>
            </a:p>
          </p:txBody>
        </p:sp>
        <p:sp>
          <p:nvSpPr>
            <p:cNvPr id="25" name="TextBox 82"/>
            <p:cNvSpPr txBox="1"/>
            <p:nvPr/>
          </p:nvSpPr>
          <p:spPr>
            <a:xfrm>
              <a:off x="4974084" y="3943273"/>
              <a:ext cx="9354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13 Dec</a:t>
              </a:r>
            </a:p>
          </p:txBody>
        </p:sp>
        <p:sp>
          <p:nvSpPr>
            <p:cNvPr id="26" name="TextBox 83"/>
            <p:cNvSpPr txBox="1"/>
            <p:nvPr/>
          </p:nvSpPr>
          <p:spPr>
            <a:xfrm>
              <a:off x="5785298" y="3949623"/>
              <a:ext cx="9304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27 Dec</a:t>
              </a:r>
            </a:p>
          </p:txBody>
        </p:sp>
        <p:sp>
          <p:nvSpPr>
            <p:cNvPr id="27" name="TextBox 84"/>
            <p:cNvSpPr txBox="1"/>
            <p:nvPr/>
          </p:nvSpPr>
          <p:spPr>
            <a:xfrm>
              <a:off x="6626674" y="3943273"/>
              <a:ext cx="7982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10 Jan</a:t>
              </a:r>
            </a:p>
          </p:txBody>
        </p:sp>
        <p:sp>
          <p:nvSpPr>
            <p:cNvPr id="28" name="TextBox 85"/>
            <p:cNvSpPr txBox="1"/>
            <p:nvPr/>
          </p:nvSpPr>
          <p:spPr>
            <a:xfrm>
              <a:off x="7325172" y="3949623"/>
              <a:ext cx="7949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24 Jan</a:t>
              </a:r>
            </a:p>
          </p:txBody>
        </p:sp>
        <p:sp>
          <p:nvSpPr>
            <p:cNvPr id="29" name="TextBox 86"/>
            <p:cNvSpPr txBox="1"/>
            <p:nvPr/>
          </p:nvSpPr>
          <p:spPr>
            <a:xfrm>
              <a:off x="8137974" y="3943273"/>
              <a:ext cx="7982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7 Feb</a:t>
              </a:r>
            </a:p>
          </p:txBody>
        </p:sp>
        <p:sp>
          <p:nvSpPr>
            <p:cNvPr id="30" name="TextBox 87"/>
            <p:cNvSpPr txBox="1"/>
            <p:nvPr/>
          </p:nvSpPr>
          <p:spPr>
            <a:xfrm>
              <a:off x="8904736" y="3949623"/>
              <a:ext cx="7949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21 Feb</a:t>
              </a:r>
            </a:p>
          </p:txBody>
        </p:sp>
        <p:sp>
          <p:nvSpPr>
            <p:cNvPr id="31" name="TextBox 88"/>
            <p:cNvSpPr txBox="1"/>
            <p:nvPr/>
          </p:nvSpPr>
          <p:spPr>
            <a:xfrm>
              <a:off x="9768334" y="3943273"/>
              <a:ext cx="798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6 Mar</a:t>
              </a:r>
            </a:p>
          </p:txBody>
        </p:sp>
        <p:sp>
          <p:nvSpPr>
            <p:cNvPr id="32" name="Flowchart: Connector 31"/>
            <p:cNvSpPr/>
            <p:nvPr/>
          </p:nvSpPr>
          <p:spPr>
            <a:xfrm>
              <a:off x="1062399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13</a:t>
              </a:r>
            </a:p>
          </p:txBody>
        </p:sp>
        <p:sp>
          <p:nvSpPr>
            <p:cNvPr id="33" name="Flowchart: Connector 32"/>
            <p:cNvSpPr/>
            <p:nvPr/>
          </p:nvSpPr>
          <p:spPr>
            <a:xfrm>
              <a:off x="1220514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15</a:t>
              </a:r>
            </a:p>
          </p:txBody>
        </p:sp>
        <p:sp>
          <p:nvSpPr>
            <p:cNvPr id="34" name="TextBox 150"/>
            <p:cNvSpPr txBox="1"/>
            <p:nvPr/>
          </p:nvSpPr>
          <p:spPr>
            <a:xfrm>
              <a:off x="10535099" y="3949623"/>
              <a:ext cx="90536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20 Mar</a:t>
              </a:r>
            </a:p>
          </p:txBody>
        </p:sp>
        <p:sp>
          <p:nvSpPr>
            <p:cNvPr id="35" name="TextBox 151"/>
            <p:cNvSpPr txBox="1"/>
            <p:nvPr/>
          </p:nvSpPr>
          <p:spPr>
            <a:xfrm>
              <a:off x="11387585" y="3949623"/>
              <a:ext cx="9053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3 Apr</a:t>
              </a:r>
            </a:p>
          </p:txBody>
        </p:sp>
        <p:sp>
          <p:nvSpPr>
            <p:cNvPr id="36" name="TextBox 152"/>
            <p:cNvSpPr txBox="1"/>
            <p:nvPr/>
          </p:nvSpPr>
          <p:spPr>
            <a:xfrm>
              <a:off x="12101960" y="3943273"/>
              <a:ext cx="9103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17 Apr</a:t>
              </a:r>
            </a:p>
          </p:txBody>
        </p:sp>
      </p:grpSp>
      <p:sp>
        <p:nvSpPr>
          <p:cNvPr id="37" name="Rounded Rectangle 36"/>
          <p:cNvSpPr/>
          <p:nvPr/>
        </p:nvSpPr>
        <p:spPr>
          <a:xfrm>
            <a:off x="8669898" y="4548247"/>
            <a:ext cx="975657" cy="413004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Midterm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20 Feb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10665215" y="4523600"/>
            <a:ext cx="977331" cy="423023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Poster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27 Mar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11705134" y="4499554"/>
            <a:ext cx="975657" cy="427475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Final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10 Apr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1891871" y="3308362"/>
            <a:ext cx="1242325" cy="37571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1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28 Oct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6385925" y="3372140"/>
            <a:ext cx="1242325" cy="37571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2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10 Jan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10008019" y="3294294"/>
            <a:ext cx="1242325" cy="37571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4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17 Mar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10004031" y="6665868"/>
            <a:ext cx="3298431" cy="1470432"/>
            <a:chOff x="9195145" y="6050415"/>
            <a:chExt cx="3298431" cy="1470432"/>
          </a:xfrm>
        </p:grpSpPr>
        <p:sp>
          <p:nvSpPr>
            <p:cNvPr id="56" name="Rounded Rectangle 55"/>
            <p:cNvSpPr/>
            <p:nvPr/>
          </p:nvSpPr>
          <p:spPr>
            <a:xfrm>
              <a:off x="9556793" y="6411656"/>
              <a:ext cx="258021" cy="171704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7" name="Rounded Rectangle 56"/>
            <p:cNvSpPr/>
            <p:nvPr/>
          </p:nvSpPr>
          <p:spPr>
            <a:xfrm>
              <a:off x="9556279" y="6732880"/>
              <a:ext cx="256946" cy="171705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8" name="Rounded Rectangle 57"/>
            <p:cNvSpPr/>
            <p:nvPr/>
          </p:nvSpPr>
          <p:spPr>
            <a:xfrm>
              <a:off x="11089645" y="6406121"/>
              <a:ext cx="258021" cy="17170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11089979" y="6716829"/>
              <a:ext cx="258021" cy="171705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11090476" y="7011914"/>
              <a:ext cx="258021" cy="170433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2" name="Rounded Rectangle 61"/>
            <p:cNvSpPr/>
            <p:nvPr/>
          </p:nvSpPr>
          <p:spPr>
            <a:xfrm>
              <a:off x="9556279" y="7025845"/>
              <a:ext cx="256946" cy="17043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3" name="TextBox 3"/>
            <p:cNvSpPr txBox="1"/>
            <p:nvPr/>
          </p:nvSpPr>
          <p:spPr>
            <a:xfrm>
              <a:off x="11376242" y="6364382"/>
              <a:ext cx="536469" cy="2464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50" dirty="0"/>
                <a:t>Core</a:t>
              </a:r>
              <a:endParaRPr lang="en-US" sz="1400" dirty="0"/>
            </a:p>
          </p:txBody>
        </p:sp>
        <p:sp>
          <p:nvSpPr>
            <p:cNvPr id="64" name="TextBox 14"/>
            <p:cNvSpPr txBox="1"/>
            <p:nvPr/>
          </p:nvSpPr>
          <p:spPr>
            <a:xfrm>
              <a:off x="11376242" y="6657413"/>
              <a:ext cx="1042395" cy="31198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Secondary</a:t>
              </a:r>
            </a:p>
          </p:txBody>
        </p:sp>
        <p:sp>
          <p:nvSpPr>
            <p:cNvPr id="65" name="TextBox 15"/>
            <p:cNvSpPr txBox="1"/>
            <p:nvPr/>
          </p:nvSpPr>
          <p:spPr>
            <a:xfrm>
              <a:off x="11381935" y="7007106"/>
              <a:ext cx="1111641" cy="27854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Tertiary</a:t>
              </a:r>
            </a:p>
          </p:txBody>
        </p:sp>
        <p:sp>
          <p:nvSpPr>
            <p:cNvPr id="67" name="TextBox 17"/>
            <p:cNvSpPr txBox="1"/>
            <p:nvPr/>
          </p:nvSpPr>
          <p:spPr>
            <a:xfrm>
              <a:off x="9810726" y="6977128"/>
              <a:ext cx="1577729" cy="21280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Non-coding tasks</a:t>
              </a:r>
            </a:p>
          </p:txBody>
        </p:sp>
        <p:sp>
          <p:nvSpPr>
            <p:cNvPr id="68" name="TextBox 18"/>
            <p:cNvSpPr txBox="1"/>
            <p:nvPr/>
          </p:nvSpPr>
          <p:spPr>
            <a:xfrm>
              <a:off x="9814555" y="6673609"/>
              <a:ext cx="1036859" cy="24963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User Testing</a:t>
              </a:r>
            </a:p>
          </p:txBody>
        </p:sp>
        <p:sp>
          <p:nvSpPr>
            <p:cNvPr id="69" name="TextBox 19"/>
            <p:cNvSpPr txBox="1"/>
            <p:nvPr/>
          </p:nvSpPr>
          <p:spPr>
            <a:xfrm>
              <a:off x="9825815" y="6364621"/>
              <a:ext cx="982819" cy="278381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Milestones</a:t>
              </a:r>
            </a:p>
          </p:txBody>
        </p:sp>
        <p:sp>
          <p:nvSpPr>
            <p:cNvPr id="70" name="Flowchart: Connector 69"/>
            <p:cNvSpPr/>
            <p:nvPr/>
          </p:nvSpPr>
          <p:spPr>
            <a:xfrm>
              <a:off x="9575011" y="7281271"/>
              <a:ext cx="238669" cy="185695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600"/>
            </a:p>
          </p:txBody>
        </p:sp>
        <p:sp>
          <p:nvSpPr>
            <p:cNvPr id="71" name="TextBox 21"/>
            <p:cNvSpPr txBox="1"/>
            <p:nvPr/>
          </p:nvSpPr>
          <p:spPr>
            <a:xfrm>
              <a:off x="9792385" y="7232845"/>
              <a:ext cx="1169901" cy="28800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2 weeks iteration</a:t>
              </a: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9195145" y="6050415"/>
              <a:ext cx="113494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dirty="0"/>
                <a:t>Legend</a:t>
              </a:r>
              <a:r>
                <a:rPr lang="en-US" sz="1600" dirty="0"/>
                <a:t>:</a:t>
              </a:r>
            </a:p>
          </p:txBody>
        </p:sp>
      </p:grpSp>
      <p:graphicFrame>
        <p:nvGraphicFramePr>
          <p:cNvPr id="74" name="Table 73"/>
          <p:cNvGraphicFramePr>
            <a:graphicFrameLocks noGrp="1"/>
          </p:cNvGraphicFramePr>
          <p:nvPr>
            <p:extLst/>
          </p:nvPr>
        </p:nvGraphicFramePr>
        <p:xfrm>
          <a:off x="847947" y="805829"/>
          <a:ext cx="1360038" cy="144904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60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013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1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335"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Draft Proposal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307"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Set up GitHub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149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dirty="0"/>
                        <a:t>Gather requirements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5201241"/>
                  </a:ext>
                </a:extLst>
              </a:tr>
              <a:tr h="23122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dirty="0"/>
                        <a:t>Prototype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5" name="Table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2220999"/>
              </p:ext>
            </p:extLst>
          </p:nvPr>
        </p:nvGraphicFramePr>
        <p:xfrm>
          <a:off x="2338177" y="797862"/>
          <a:ext cx="1728576" cy="1127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7285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62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3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4279">
                <a:tc>
                  <a:txBody>
                    <a:bodyPr/>
                    <a:lstStyle/>
                    <a:p>
                      <a:r>
                        <a:rPr lang="en-US" sz="1000" u="sng" dirty="0">
                          <a:latin typeface="+mn-lt"/>
                        </a:rPr>
                        <a:t>User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+mn-lt"/>
                        </a:rPr>
                        <a:t>Login/ Logout</a:t>
                      </a:r>
                      <a:endParaRPr lang="en-US" sz="1000" dirty="0">
                        <a:latin typeface="+mn-lt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+mn-lt"/>
                        </a:rPr>
                        <a:t>Account Management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Create/ Delete account by administrator</a:t>
                      </a:r>
                      <a:endParaRPr lang="en-US" sz="10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6" name="Table 75"/>
          <p:cNvGraphicFramePr>
            <a:graphicFrameLocks noGrp="1"/>
          </p:cNvGraphicFramePr>
          <p:nvPr>
            <p:extLst/>
          </p:nvPr>
        </p:nvGraphicFramePr>
        <p:xfrm>
          <a:off x="4192779" y="757049"/>
          <a:ext cx="1979460" cy="28579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9794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76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5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60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Bootstrap function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Upload excel file (patient data) exported from Zoho CRM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Overwrite existing database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2967985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Screenings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 Screening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View Screenings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Update Screening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Delete Screening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Sort Screenings (demographics, age range)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Group patients by age for recommended screenings</a:t>
                      </a:r>
                      <a:endParaRPr lang="en-US" sz="1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8018632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b="0" dirty="0">
                          <a:effectLst/>
                        </a:rPr>
                        <a:t>Research</a:t>
                      </a:r>
                      <a:r>
                        <a:rPr lang="en-US" sz="1000" b="0" baseline="0" dirty="0">
                          <a:effectLst/>
                        </a:rPr>
                        <a:t> for recommended screenings</a:t>
                      </a:r>
                      <a:endParaRPr lang="en-US" sz="1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8732812"/>
                  </a:ext>
                </a:extLst>
              </a:tr>
            </a:tbl>
          </a:graphicData>
        </a:graphic>
      </p:graphicFrame>
      <p:graphicFrame>
        <p:nvGraphicFramePr>
          <p:cNvPr id="77" name="Table 76"/>
          <p:cNvGraphicFramePr>
            <a:graphicFrameLocks noGrp="1"/>
          </p:cNvGraphicFramePr>
          <p:nvPr>
            <p:extLst/>
          </p:nvPr>
        </p:nvGraphicFramePr>
        <p:xfrm>
          <a:off x="7968858" y="5269196"/>
          <a:ext cx="1738857" cy="2341741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7388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00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10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Dashboard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Summary and overview of latest analysis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Visa and Medical patients for the past 6 months 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Common types of visa requested, 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clients who visited the past month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Top 3 Doctors engaged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u="sng" dirty="0">
                          <a:effectLst/>
                        </a:rPr>
                        <a:t>Preparation</a:t>
                      </a:r>
                      <a:r>
                        <a:rPr lang="en-US" sz="1000" baseline="0" dirty="0">
                          <a:effectLst/>
                        </a:rPr>
                        <a:t> 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aseline="0" dirty="0">
                          <a:effectLst/>
                        </a:rPr>
                        <a:t>UT 3 and Midterm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5545520"/>
                  </a:ext>
                </a:extLst>
              </a:tr>
            </a:tbl>
          </a:graphicData>
        </a:graphic>
      </p:graphicFrame>
      <p:graphicFrame>
        <p:nvGraphicFramePr>
          <p:cNvPr id="78" name="Table 77"/>
          <p:cNvGraphicFramePr>
            <a:graphicFrameLocks noGrp="1"/>
          </p:cNvGraphicFramePr>
          <p:nvPr>
            <p:extLst/>
          </p:nvPr>
        </p:nvGraphicFramePr>
        <p:xfrm>
          <a:off x="6264954" y="5271477"/>
          <a:ext cx="1563399" cy="29870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563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8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Analysis - Gender and Age</a:t>
                      </a:r>
                      <a:endParaRPr lang="en-US" sz="1000" b="0" dirty="0">
                        <a:effectLst/>
                      </a:endParaRPr>
                    </a:p>
                    <a:p>
                      <a:pPr rtl="0"/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infographic of Gender and Age breakdown</a:t>
                      </a:r>
                      <a:endParaRPr lang="en-US" sz="1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5159796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Templates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Upload email template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 screening Reminder</a:t>
                      </a:r>
                      <a:endParaRPr lang="en-US" sz="1000" dirty="0"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Email Notification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Choose email from existing templates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Edit email with preview &amp; data from database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Send email to Ulink’s staff based on selected patients</a:t>
                      </a:r>
                      <a:endParaRPr lang="en-US" sz="1000" dirty="0"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9" name="Table 78"/>
          <p:cNvGraphicFramePr>
            <a:graphicFrameLocks noGrp="1"/>
          </p:cNvGraphicFramePr>
          <p:nvPr>
            <p:extLst/>
          </p:nvPr>
        </p:nvGraphicFramePr>
        <p:xfrm>
          <a:off x="10021641" y="749400"/>
          <a:ext cx="1449951" cy="993873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4499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78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11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556">
                <a:tc>
                  <a:txBody>
                    <a:bodyPr/>
                    <a:lstStyle/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Improve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UI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Bug Fixing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9754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Preparation for Final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8244668"/>
                  </a:ext>
                </a:extLst>
              </a:tr>
            </a:tbl>
          </a:graphicData>
        </a:graphic>
      </p:graphicFrame>
      <p:graphicFrame>
        <p:nvGraphicFramePr>
          <p:cNvPr id="80" name="Table 79"/>
          <p:cNvGraphicFramePr>
            <a:graphicFrameLocks noGrp="1"/>
          </p:cNvGraphicFramePr>
          <p:nvPr>
            <p:extLst/>
          </p:nvPr>
        </p:nvGraphicFramePr>
        <p:xfrm>
          <a:off x="3084136" y="5304245"/>
          <a:ext cx="1148361" cy="57336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483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02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000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042">
                <a:tc>
                  <a:txBody>
                    <a:bodyPr/>
                    <a:lstStyle/>
                    <a:p>
                      <a:pPr rtl="0"/>
                      <a:r>
                        <a:rPr lang="en-US" sz="1000" dirty="0">
                          <a:effectLst/>
                        </a:rPr>
                        <a:t>Exam</a:t>
                      </a:r>
                      <a:r>
                        <a:rPr lang="en-US" sz="1000" baseline="0" dirty="0">
                          <a:effectLst/>
                        </a:rPr>
                        <a:t> Period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1" name="Table 80"/>
          <p:cNvGraphicFramePr>
            <a:graphicFrameLocks noGrp="1"/>
          </p:cNvGraphicFramePr>
          <p:nvPr>
            <p:extLst/>
          </p:nvPr>
        </p:nvGraphicFramePr>
        <p:xfrm>
          <a:off x="6310545" y="761956"/>
          <a:ext cx="1846487" cy="2377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8464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0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7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045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Analysis - Ranking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Filter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criteria and period</a:t>
                      </a: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(Doctors/Specialty/Referral)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ranking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8212680"/>
                  </a:ext>
                </a:extLst>
              </a:tr>
              <a:tr h="852722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Analysis - KPI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Filter criteria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and period</a:t>
                      </a: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(Visa/ Medical Team)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analysis infographic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Show changes from previous month/year</a:t>
                      </a:r>
                      <a:endParaRPr lang="en-US" sz="1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906">
                <a:tc>
                  <a:txBody>
                    <a:bodyPr/>
                    <a:lstStyle/>
                    <a:p>
                      <a:pPr rtl="0"/>
                      <a:r>
                        <a:rPr lang="en-US" sz="1000" b="0" u="sng" dirty="0">
                          <a:effectLst/>
                        </a:rPr>
                        <a:t>Preparation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effectLst/>
                        </a:rPr>
                        <a:t>UT2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2226047"/>
                  </a:ext>
                </a:extLst>
              </a:tr>
            </a:tbl>
          </a:graphicData>
        </a:graphic>
      </p:graphicFrame>
      <p:graphicFrame>
        <p:nvGraphicFramePr>
          <p:cNvPr id="82" name="Table 81"/>
          <p:cNvGraphicFramePr>
            <a:graphicFrameLocks noGrp="1"/>
          </p:cNvGraphicFramePr>
          <p:nvPr>
            <p:extLst/>
          </p:nvPr>
        </p:nvGraphicFramePr>
        <p:xfrm>
          <a:off x="8222898" y="743498"/>
          <a:ext cx="1649645" cy="1542458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49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27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9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b="0" i="0" u="sng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Search</a:t>
                      </a:r>
                      <a:r>
                        <a:rPr lang="en-US" sz="1000" b="0" i="0" u="sng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function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Search for specific information in the entire application</a:t>
                      </a:r>
                      <a:endParaRPr lang="en-US" sz="400" b="0" i="0" u="sng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4185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Export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Export analysis reports for reporting purposes</a:t>
                      </a:r>
                      <a:endParaRPr lang="en-US" sz="1000" b="0" i="0" u="sng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2614119"/>
                  </a:ext>
                </a:extLst>
              </a:tr>
            </a:tbl>
          </a:graphicData>
        </a:graphic>
      </p:graphicFrame>
      <p:graphicFrame>
        <p:nvGraphicFramePr>
          <p:cNvPr id="83" name="Table 82"/>
          <p:cNvGraphicFramePr>
            <a:graphicFrameLocks noGrp="1"/>
          </p:cNvGraphicFramePr>
          <p:nvPr>
            <p:extLst/>
          </p:nvPr>
        </p:nvGraphicFramePr>
        <p:xfrm>
          <a:off x="797931" y="5304245"/>
          <a:ext cx="2139929" cy="3150329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1399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20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latin typeface="+mn-lt"/>
                        </a:rPr>
                        <a:t>Iteration 2</a:t>
                      </a:r>
                      <a:endParaRPr lang="en-US" sz="1200" dirty="0">
                        <a:solidFill>
                          <a:srgbClr val="EB4545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43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Analysis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KPI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different teams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Ranking (Doctor, Specialty, Referral)  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Gender and Age Report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743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Timeline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Cradle to grave timeline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Add/ Edit/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Delete Screenings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Group patients for recommended screenings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</a:t>
                      </a: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ased on age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0784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u="sng" dirty="0">
                          <a:effectLst/>
                        </a:rPr>
                        <a:t>Clients (Patients)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Create records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View</a:t>
                      </a:r>
                      <a:r>
                        <a:rPr lang="en-US" sz="1000" baseline="0" dirty="0">
                          <a:effectLst/>
                        </a:rPr>
                        <a:t> records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Update records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Delete records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104660"/>
                  </a:ext>
                </a:extLst>
              </a:tr>
              <a:tr h="315689">
                <a:tc>
                  <a:txBody>
                    <a:bodyPr/>
                    <a:lstStyle/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Preparation</a:t>
                      </a:r>
                      <a:r>
                        <a:rPr lang="en-US" sz="1000" baseline="0" dirty="0">
                          <a:effectLst/>
                        </a:rPr>
                        <a:t> for Acceptance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287198"/>
                  </a:ext>
                </a:extLst>
              </a:tr>
            </a:tbl>
          </a:graphicData>
        </a:graphic>
      </p:graphicFrame>
      <p:graphicFrame>
        <p:nvGraphicFramePr>
          <p:cNvPr id="84" name="Table 83"/>
          <p:cNvGraphicFramePr>
            <a:graphicFrameLocks noGrp="1"/>
          </p:cNvGraphicFramePr>
          <p:nvPr>
            <p:extLst/>
          </p:nvPr>
        </p:nvGraphicFramePr>
        <p:xfrm>
          <a:off x="9846121" y="5230935"/>
          <a:ext cx="1502376" cy="10668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5023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12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Improve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UI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Bug Fixing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u="sng" dirty="0">
                          <a:effectLst/>
                        </a:rPr>
                        <a:t>Preparation</a:t>
                      </a:r>
                      <a:r>
                        <a:rPr lang="en-US" sz="1000" baseline="0" dirty="0">
                          <a:effectLst/>
                        </a:rPr>
                        <a:t> 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aseline="0" dirty="0">
                          <a:effectLst/>
                        </a:rPr>
                        <a:t>UT 4 and Final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3326959"/>
                  </a:ext>
                </a:extLst>
              </a:tr>
            </a:tbl>
          </a:graphicData>
        </a:graphic>
      </p:graphicFrame>
      <p:graphicFrame>
        <p:nvGraphicFramePr>
          <p:cNvPr id="86" name="Table 85"/>
          <p:cNvGraphicFramePr>
            <a:graphicFrameLocks noGrp="1"/>
          </p:cNvGraphicFramePr>
          <p:nvPr>
            <p:extLst/>
          </p:nvPr>
        </p:nvGraphicFramePr>
        <p:xfrm>
          <a:off x="11644476" y="751241"/>
          <a:ext cx="1541172" cy="955303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5411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01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 13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Improve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UI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Bug Fixing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8893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Preparation for Final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3" name="Table 72"/>
          <p:cNvGraphicFramePr>
            <a:graphicFrameLocks noGrp="1"/>
          </p:cNvGraphicFramePr>
          <p:nvPr>
            <p:extLst/>
          </p:nvPr>
        </p:nvGraphicFramePr>
        <p:xfrm>
          <a:off x="4393477" y="5301216"/>
          <a:ext cx="1730972" cy="20421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7309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139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6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2022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Client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Sorting of different columns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View list (Filter by Visa/ Medical)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Client Profile (Basic information and possible illnesses/screenings recommendations)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appointments and admissions</a:t>
                      </a:r>
                      <a:endParaRPr lang="en-US" sz="2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2220951"/>
                  </a:ext>
                </a:extLst>
              </a:tr>
            </a:tbl>
          </a:graphicData>
        </a:graphic>
      </p:graphicFrame>
      <p:sp>
        <p:nvSpPr>
          <p:cNvPr id="88" name="Rounded Rectangle 87"/>
          <p:cNvSpPr/>
          <p:nvPr/>
        </p:nvSpPr>
        <p:spPr>
          <a:xfrm>
            <a:off x="7610824" y="4549665"/>
            <a:ext cx="1010283" cy="35841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Go Live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15 Feb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80292" y="175846"/>
            <a:ext cx="4011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Updated 1 December</a:t>
            </a:r>
          </a:p>
        </p:txBody>
      </p:sp>
      <p:graphicFrame>
        <p:nvGraphicFramePr>
          <p:cNvPr id="85" name="Table 84"/>
          <p:cNvGraphicFramePr>
            <a:graphicFrameLocks noGrp="1"/>
          </p:cNvGraphicFramePr>
          <p:nvPr>
            <p:extLst/>
          </p:nvPr>
        </p:nvGraphicFramePr>
        <p:xfrm>
          <a:off x="11523550" y="5221061"/>
          <a:ext cx="1348470" cy="61953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48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53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14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210"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Preparation for Final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0410939"/>
                  </a:ext>
                </a:extLst>
              </a:tr>
            </a:tbl>
          </a:graphicData>
        </a:graphic>
      </p:graphicFrame>
      <p:sp>
        <p:nvSpPr>
          <p:cNvPr id="87" name="Rounded Rectangle 86"/>
          <p:cNvSpPr/>
          <p:nvPr/>
        </p:nvSpPr>
        <p:spPr>
          <a:xfrm>
            <a:off x="8142201" y="3348690"/>
            <a:ext cx="1242325" cy="37571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3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10 Feb</a:t>
            </a:r>
          </a:p>
        </p:txBody>
      </p:sp>
    </p:spTree>
    <p:extLst>
      <p:ext uri="{BB962C8B-B14F-4D97-AF65-F5344CB8AC3E}">
        <p14:creationId xmlns:p14="http://schemas.microsoft.com/office/powerpoint/2010/main" val="2181644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1184281" y="4498868"/>
            <a:ext cx="1176478" cy="574420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Proposal Submission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17 Oct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607345" y="4572703"/>
            <a:ext cx="971081" cy="423023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Acceptance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4 Nov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962691" y="3765723"/>
            <a:ext cx="11976854" cy="698917"/>
            <a:chOff x="1035497" y="3589260"/>
            <a:chExt cx="11976854" cy="698917"/>
          </a:xfrm>
        </p:grpSpPr>
        <p:sp>
          <p:nvSpPr>
            <p:cNvPr id="3" name="TextBox 73"/>
            <p:cNvSpPr txBox="1"/>
            <p:nvPr/>
          </p:nvSpPr>
          <p:spPr>
            <a:xfrm>
              <a:off x="1035497" y="3943273"/>
              <a:ext cx="6978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4 Oct</a:t>
              </a:r>
            </a:p>
          </p:txBody>
        </p:sp>
        <p:sp>
          <p:nvSpPr>
            <p:cNvPr id="4" name="TextBox 74"/>
            <p:cNvSpPr txBox="1"/>
            <p:nvPr/>
          </p:nvSpPr>
          <p:spPr>
            <a:xfrm>
              <a:off x="1764161" y="3943273"/>
              <a:ext cx="7882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18 Oct</a:t>
              </a:r>
            </a:p>
          </p:txBody>
        </p:sp>
        <p:sp>
          <p:nvSpPr>
            <p:cNvPr id="5" name="TextBox 75"/>
            <p:cNvSpPr txBox="1"/>
            <p:nvPr/>
          </p:nvSpPr>
          <p:spPr>
            <a:xfrm>
              <a:off x="2622998" y="3943273"/>
              <a:ext cx="12317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/>
                <a:t>1 Nov</a:t>
              </a:r>
              <a:endParaRPr lang="en-US" dirty="0"/>
            </a:p>
          </p:txBody>
        </p:sp>
        <p:sp>
          <p:nvSpPr>
            <p:cNvPr id="6" name="TextBox 76"/>
            <p:cNvSpPr txBox="1"/>
            <p:nvPr/>
          </p:nvSpPr>
          <p:spPr>
            <a:xfrm>
              <a:off x="3358010" y="3943273"/>
              <a:ext cx="123337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15 Nov</a:t>
              </a:r>
              <a:endParaRPr lang="en-US"/>
            </a:p>
          </p:txBody>
        </p:sp>
        <p:sp>
          <p:nvSpPr>
            <p:cNvPr id="7" name="TextBox 77"/>
            <p:cNvSpPr txBox="1"/>
            <p:nvPr/>
          </p:nvSpPr>
          <p:spPr>
            <a:xfrm>
              <a:off x="4115247" y="3943273"/>
              <a:ext cx="9137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29 Nov</a:t>
              </a:r>
            </a:p>
          </p:txBody>
        </p:sp>
        <p:sp>
          <p:nvSpPr>
            <p:cNvPr id="8" name="TextBox 78"/>
            <p:cNvSpPr txBox="1"/>
            <p:nvPr/>
          </p:nvSpPr>
          <p:spPr>
            <a:xfrm>
              <a:off x="5599560" y="3943273"/>
              <a:ext cx="123337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</a:p>
          </p:txBody>
        </p:sp>
        <p:cxnSp>
          <p:nvCxnSpPr>
            <p:cNvPr id="11" name="Straight Connector 10"/>
            <p:cNvCxnSpPr/>
            <p:nvPr/>
          </p:nvCxnSpPr>
          <p:spPr>
            <a:xfrm flipV="1">
              <a:off x="1084711" y="3752253"/>
              <a:ext cx="11498765" cy="6873"/>
            </a:xfrm>
            <a:prstGeom prst="line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Flowchart: Connector 11"/>
            <p:cNvSpPr/>
            <p:nvPr/>
          </p:nvSpPr>
          <p:spPr>
            <a:xfrm>
              <a:off x="8188772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/>
                <a:t>10</a:t>
              </a:r>
            </a:p>
          </p:txBody>
        </p:sp>
        <p:sp>
          <p:nvSpPr>
            <p:cNvPr id="13" name="Flowchart: Connector 12"/>
            <p:cNvSpPr/>
            <p:nvPr/>
          </p:nvSpPr>
          <p:spPr>
            <a:xfrm>
              <a:off x="8993636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11</a:t>
              </a:r>
              <a:endParaRPr lang="en-US" sz="1600"/>
            </a:p>
          </p:txBody>
        </p:sp>
        <p:sp>
          <p:nvSpPr>
            <p:cNvPr id="14" name="Flowchart: Connector 13"/>
            <p:cNvSpPr/>
            <p:nvPr/>
          </p:nvSpPr>
          <p:spPr>
            <a:xfrm>
              <a:off x="11438386" y="3592436"/>
              <a:ext cx="553933" cy="322955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14</a:t>
              </a:r>
            </a:p>
          </p:txBody>
        </p:sp>
        <p:sp>
          <p:nvSpPr>
            <p:cNvPr id="15" name="Flowchart: Connector 14"/>
            <p:cNvSpPr/>
            <p:nvPr/>
          </p:nvSpPr>
          <p:spPr>
            <a:xfrm>
              <a:off x="9809611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/>
                <a:t>12</a:t>
              </a:r>
            </a:p>
          </p:txBody>
        </p:sp>
        <p:sp>
          <p:nvSpPr>
            <p:cNvPr id="16" name="Flowchart: Connector 15"/>
            <p:cNvSpPr/>
            <p:nvPr/>
          </p:nvSpPr>
          <p:spPr>
            <a:xfrm>
              <a:off x="1064072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1</a:t>
              </a:r>
            </a:p>
          </p:txBody>
        </p:sp>
        <p:sp>
          <p:nvSpPr>
            <p:cNvPr id="17" name="Flowchart: Connector 16"/>
            <p:cNvSpPr/>
            <p:nvPr/>
          </p:nvSpPr>
          <p:spPr>
            <a:xfrm>
              <a:off x="1862584" y="3589260"/>
              <a:ext cx="555606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2</a:t>
              </a:r>
            </a:p>
          </p:txBody>
        </p:sp>
        <p:sp>
          <p:nvSpPr>
            <p:cNvPr id="18" name="Flowchart: Connector 17"/>
            <p:cNvSpPr/>
            <p:nvPr/>
          </p:nvSpPr>
          <p:spPr>
            <a:xfrm>
              <a:off x="2665859" y="3589260"/>
              <a:ext cx="555606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3</a:t>
              </a:r>
            </a:p>
          </p:txBody>
        </p:sp>
        <p:sp>
          <p:nvSpPr>
            <p:cNvPr id="19" name="Flowchart: Connector 18"/>
            <p:cNvSpPr/>
            <p:nvPr/>
          </p:nvSpPr>
          <p:spPr>
            <a:xfrm>
              <a:off x="3465961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4</a:t>
              </a:r>
            </a:p>
          </p:txBody>
        </p:sp>
        <p:sp>
          <p:nvSpPr>
            <p:cNvPr id="20" name="Flowchart: Connector 19"/>
            <p:cNvSpPr/>
            <p:nvPr/>
          </p:nvSpPr>
          <p:spPr>
            <a:xfrm>
              <a:off x="4264472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5</a:t>
              </a:r>
            </a:p>
          </p:txBody>
        </p:sp>
        <p:sp>
          <p:nvSpPr>
            <p:cNvPr id="21" name="Flowchart: Connector 20"/>
            <p:cNvSpPr/>
            <p:nvPr/>
          </p:nvSpPr>
          <p:spPr>
            <a:xfrm>
              <a:off x="506774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6</a:t>
              </a:r>
            </a:p>
          </p:txBody>
        </p:sp>
        <p:sp>
          <p:nvSpPr>
            <p:cNvPr id="22" name="Flowchart: Connector 21"/>
            <p:cNvSpPr/>
            <p:nvPr/>
          </p:nvSpPr>
          <p:spPr>
            <a:xfrm>
              <a:off x="5878959" y="3589260"/>
              <a:ext cx="555606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7</a:t>
              </a:r>
            </a:p>
          </p:txBody>
        </p:sp>
        <p:sp>
          <p:nvSpPr>
            <p:cNvPr id="23" name="Flowchart: Connector 22"/>
            <p:cNvSpPr/>
            <p:nvPr/>
          </p:nvSpPr>
          <p:spPr>
            <a:xfrm>
              <a:off x="6688586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8</a:t>
              </a:r>
            </a:p>
          </p:txBody>
        </p:sp>
        <p:sp>
          <p:nvSpPr>
            <p:cNvPr id="24" name="Flowchart: Connector 23"/>
            <p:cNvSpPr/>
            <p:nvPr/>
          </p:nvSpPr>
          <p:spPr>
            <a:xfrm>
              <a:off x="744264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9</a:t>
              </a:r>
            </a:p>
          </p:txBody>
        </p:sp>
        <p:sp>
          <p:nvSpPr>
            <p:cNvPr id="25" name="TextBox 82"/>
            <p:cNvSpPr txBox="1"/>
            <p:nvPr/>
          </p:nvSpPr>
          <p:spPr>
            <a:xfrm>
              <a:off x="4974084" y="3943273"/>
              <a:ext cx="9354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13 Dec</a:t>
              </a:r>
            </a:p>
          </p:txBody>
        </p:sp>
        <p:sp>
          <p:nvSpPr>
            <p:cNvPr id="26" name="TextBox 83"/>
            <p:cNvSpPr txBox="1"/>
            <p:nvPr/>
          </p:nvSpPr>
          <p:spPr>
            <a:xfrm>
              <a:off x="5785298" y="3949623"/>
              <a:ext cx="9304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27 Dec</a:t>
              </a:r>
            </a:p>
          </p:txBody>
        </p:sp>
        <p:sp>
          <p:nvSpPr>
            <p:cNvPr id="27" name="TextBox 84"/>
            <p:cNvSpPr txBox="1"/>
            <p:nvPr/>
          </p:nvSpPr>
          <p:spPr>
            <a:xfrm>
              <a:off x="6626674" y="3943273"/>
              <a:ext cx="7982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10 Jan</a:t>
              </a:r>
            </a:p>
          </p:txBody>
        </p:sp>
        <p:sp>
          <p:nvSpPr>
            <p:cNvPr id="28" name="TextBox 85"/>
            <p:cNvSpPr txBox="1"/>
            <p:nvPr/>
          </p:nvSpPr>
          <p:spPr>
            <a:xfrm>
              <a:off x="7325172" y="3949623"/>
              <a:ext cx="7949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24 Jan</a:t>
              </a:r>
            </a:p>
          </p:txBody>
        </p:sp>
        <p:sp>
          <p:nvSpPr>
            <p:cNvPr id="29" name="TextBox 86"/>
            <p:cNvSpPr txBox="1"/>
            <p:nvPr/>
          </p:nvSpPr>
          <p:spPr>
            <a:xfrm>
              <a:off x="8137974" y="3943273"/>
              <a:ext cx="7982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7 Feb</a:t>
              </a:r>
            </a:p>
          </p:txBody>
        </p:sp>
        <p:sp>
          <p:nvSpPr>
            <p:cNvPr id="30" name="TextBox 87"/>
            <p:cNvSpPr txBox="1"/>
            <p:nvPr/>
          </p:nvSpPr>
          <p:spPr>
            <a:xfrm>
              <a:off x="8904736" y="3949623"/>
              <a:ext cx="7949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21 Feb</a:t>
              </a:r>
            </a:p>
          </p:txBody>
        </p:sp>
        <p:sp>
          <p:nvSpPr>
            <p:cNvPr id="31" name="TextBox 88"/>
            <p:cNvSpPr txBox="1"/>
            <p:nvPr/>
          </p:nvSpPr>
          <p:spPr>
            <a:xfrm>
              <a:off x="9768334" y="3943273"/>
              <a:ext cx="798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6 Mar</a:t>
              </a:r>
            </a:p>
          </p:txBody>
        </p:sp>
        <p:sp>
          <p:nvSpPr>
            <p:cNvPr id="32" name="Flowchart: Connector 31"/>
            <p:cNvSpPr/>
            <p:nvPr/>
          </p:nvSpPr>
          <p:spPr>
            <a:xfrm>
              <a:off x="1062399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13</a:t>
              </a:r>
            </a:p>
          </p:txBody>
        </p:sp>
        <p:sp>
          <p:nvSpPr>
            <p:cNvPr id="33" name="Flowchart: Connector 32"/>
            <p:cNvSpPr/>
            <p:nvPr/>
          </p:nvSpPr>
          <p:spPr>
            <a:xfrm>
              <a:off x="1220514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15</a:t>
              </a:r>
            </a:p>
          </p:txBody>
        </p:sp>
        <p:sp>
          <p:nvSpPr>
            <p:cNvPr id="34" name="TextBox 150"/>
            <p:cNvSpPr txBox="1"/>
            <p:nvPr/>
          </p:nvSpPr>
          <p:spPr>
            <a:xfrm>
              <a:off x="10535099" y="3949623"/>
              <a:ext cx="90536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20 Mar</a:t>
              </a:r>
            </a:p>
          </p:txBody>
        </p:sp>
        <p:sp>
          <p:nvSpPr>
            <p:cNvPr id="35" name="TextBox 151"/>
            <p:cNvSpPr txBox="1"/>
            <p:nvPr/>
          </p:nvSpPr>
          <p:spPr>
            <a:xfrm>
              <a:off x="11387585" y="3949623"/>
              <a:ext cx="9053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3 Apr</a:t>
              </a:r>
            </a:p>
          </p:txBody>
        </p:sp>
        <p:sp>
          <p:nvSpPr>
            <p:cNvPr id="36" name="TextBox 152"/>
            <p:cNvSpPr txBox="1"/>
            <p:nvPr/>
          </p:nvSpPr>
          <p:spPr>
            <a:xfrm>
              <a:off x="12101960" y="3943273"/>
              <a:ext cx="9103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17 Apr</a:t>
              </a:r>
            </a:p>
          </p:txBody>
        </p:sp>
      </p:grpSp>
      <p:sp>
        <p:nvSpPr>
          <p:cNvPr id="37" name="Rounded Rectangle 36"/>
          <p:cNvSpPr/>
          <p:nvPr/>
        </p:nvSpPr>
        <p:spPr>
          <a:xfrm>
            <a:off x="8669898" y="4548247"/>
            <a:ext cx="975657" cy="413004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Midterm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20 Feb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10665215" y="4523600"/>
            <a:ext cx="977331" cy="423023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Poster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27 Mar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11705134" y="4499554"/>
            <a:ext cx="975657" cy="427475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Final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10 Apr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1891871" y="3308362"/>
            <a:ext cx="1242325" cy="37571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1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28 Oct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6385925" y="3372140"/>
            <a:ext cx="1242325" cy="37571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2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10 Jan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10008019" y="3294294"/>
            <a:ext cx="1242325" cy="37571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4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17 Mar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9089635" y="6665868"/>
            <a:ext cx="3298431" cy="1470432"/>
            <a:chOff x="9195145" y="6050415"/>
            <a:chExt cx="3298431" cy="1470432"/>
          </a:xfrm>
        </p:grpSpPr>
        <p:sp>
          <p:nvSpPr>
            <p:cNvPr id="56" name="Rounded Rectangle 55"/>
            <p:cNvSpPr/>
            <p:nvPr/>
          </p:nvSpPr>
          <p:spPr>
            <a:xfrm>
              <a:off x="9556793" y="6411656"/>
              <a:ext cx="258021" cy="171704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7" name="Rounded Rectangle 56"/>
            <p:cNvSpPr/>
            <p:nvPr/>
          </p:nvSpPr>
          <p:spPr>
            <a:xfrm>
              <a:off x="9556279" y="6732880"/>
              <a:ext cx="256946" cy="171705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8" name="Rounded Rectangle 57"/>
            <p:cNvSpPr/>
            <p:nvPr/>
          </p:nvSpPr>
          <p:spPr>
            <a:xfrm>
              <a:off x="11089645" y="6406121"/>
              <a:ext cx="258021" cy="17170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11089979" y="6716829"/>
              <a:ext cx="258021" cy="171705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11090476" y="7011914"/>
              <a:ext cx="258021" cy="170433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2" name="Rounded Rectangle 61"/>
            <p:cNvSpPr/>
            <p:nvPr/>
          </p:nvSpPr>
          <p:spPr>
            <a:xfrm>
              <a:off x="9556279" y="7025845"/>
              <a:ext cx="256946" cy="17043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3" name="TextBox 3"/>
            <p:cNvSpPr txBox="1"/>
            <p:nvPr/>
          </p:nvSpPr>
          <p:spPr>
            <a:xfrm>
              <a:off x="11376242" y="6364382"/>
              <a:ext cx="536469" cy="2464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50" dirty="0"/>
                <a:t>Core</a:t>
              </a:r>
              <a:endParaRPr lang="en-US" sz="1400" dirty="0"/>
            </a:p>
          </p:txBody>
        </p:sp>
        <p:sp>
          <p:nvSpPr>
            <p:cNvPr id="64" name="TextBox 14"/>
            <p:cNvSpPr txBox="1"/>
            <p:nvPr/>
          </p:nvSpPr>
          <p:spPr>
            <a:xfrm>
              <a:off x="11376242" y="6657413"/>
              <a:ext cx="1042395" cy="31198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Secondary</a:t>
              </a:r>
            </a:p>
          </p:txBody>
        </p:sp>
        <p:sp>
          <p:nvSpPr>
            <p:cNvPr id="65" name="TextBox 15"/>
            <p:cNvSpPr txBox="1"/>
            <p:nvPr/>
          </p:nvSpPr>
          <p:spPr>
            <a:xfrm>
              <a:off x="11381935" y="7007106"/>
              <a:ext cx="1111641" cy="27854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Tertiary</a:t>
              </a:r>
            </a:p>
          </p:txBody>
        </p:sp>
        <p:sp>
          <p:nvSpPr>
            <p:cNvPr id="67" name="TextBox 17"/>
            <p:cNvSpPr txBox="1"/>
            <p:nvPr/>
          </p:nvSpPr>
          <p:spPr>
            <a:xfrm>
              <a:off x="9810726" y="6977128"/>
              <a:ext cx="1577729" cy="21280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Non-coding tasks</a:t>
              </a:r>
            </a:p>
          </p:txBody>
        </p:sp>
        <p:sp>
          <p:nvSpPr>
            <p:cNvPr id="68" name="TextBox 18"/>
            <p:cNvSpPr txBox="1"/>
            <p:nvPr/>
          </p:nvSpPr>
          <p:spPr>
            <a:xfrm>
              <a:off x="9814555" y="6673609"/>
              <a:ext cx="1036859" cy="24963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User Testing</a:t>
              </a:r>
            </a:p>
          </p:txBody>
        </p:sp>
        <p:sp>
          <p:nvSpPr>
            <p:cNvPr id="69" name="TextBox 19"/>
            <p:cNvSpPr txBox="1"/>
            <p:nvPr/>
          </p:nvSpPr>
          <p:spPr>
            <a:xfrm>
              <a:off x="9825815" y="6364621"/>
              <a:ext cx="982819" cy="278381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Milestones</a:t>
              </a:r>
            </a:p>
          </p:txBody>
        </p:sp>
        <p:sp>
          <p:nvSpPr>
            <p:cNvPr id="70" name="Flowchart: Connector 69"/>
            <p:cNvSpPr/>
            <p:nvPr/>
          </p:nvSpPr>
          <p:spPr>
            <a:xfrm>
              <a:off x="9575011" y="7281271"/>
              <a:ext cx="238669" cy="185695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600"/>
            </a:p>
          </p:txBody>
        </p:sp>
        <p:sp>
          <p:nvSpPr>
            <p:cNvPr id="71" name="TextBox 21"/>
            <p:cNvSpPr txBox="1"/>
            <p:nvPr/>
          </p:nvSpPr>
          <p:spPr>
            <a:xfrm>
              <a:off x="9792385" y="7232845"/>
              <a:ext cx="1169901" cy="28800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2 weeks iteration</a:t>
              </a: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9195145" y="6050415"/>
              <a:ext cx="113494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dirty="0"/>
                <a:t>Legend</a:t>
              </a:r>
              <a:r>
                <a:rPr lang="en-US" sz="1600" dirty="0"/>
                <a:t>:</a:t>
              </a:r>
            </a:p>
          </p:txBody>
        </p:sp>
      </p:grpSp>
      <p:graphicFrame>
        <p:nvGraphicFramePr>
          <p:cNvPr id="74" name="Table 73"/>
          <p:cNvGraphicFramePr>
            <a:graphicFrameLocks noGrp="1"/>
          </p:cNvGraphicFramePr>
          <p:nvPr>
            <p:extLst/>
          </p:nvPr>
        </p:nvGraphicFramePr>
        <p:xfrm>
          <a:off x="847947" y="805829"/>
          <a:ext cx="1360038" cy="144904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60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013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1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335"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Draft Proposal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307"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Set up GitHub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149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dirty="0"/>
                        <a:t>Gather requirements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5201241"/>
                  </a:ext>
                </a:extLst>
              </a:tr>
              <a:tr h="23122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dirty="0"/>
                        <a:t>Prototype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5" name="Table 74"/>
          <p:cNvGraphicFramePr>
            <a:graphicFrameLocks noGrp="1"/>
          </p:cNvGraphicFramePr>
          <p:nvPr>
            <p:extLst/>
          </p:nvPr>
        </p:nvGraphicFramePr>
        <p:xfrm>
          <a:off x="2398337" y="797862"/>
          <a:ext cx="1621558" cy="858599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215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62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3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4279">
                <a:tc>
                  <a:txBody>
                    <a:bodyPr/>
                    <a:lstStyle/>
                    <a:p>
                      <a:r>
                        <a:rPr lang="en-US" sz="1000" u="sng" dirty="0">
                          <a:latin typeface="+mn-lt"/>
                        </a:rPr>
                        <a:t>User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+mn-lt"/>
                        </a:rPr>
                        <a:t>Login/ Logout</a:t>
                      </a:r>
                      <a:endParaRPr lang="en-US" sz="1000" dirty="0">
                        <a:latin typeface="+mn-lt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+mn-lt"/>
                        </a:rPr>
                        <a:t>Account Management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6" name="Table 75"/>
          <p:cNvGraphicFramePr>
            <a:graphicFrameLocks noGrp="1"/>
          </p:cNvGraphicFramePr>
          <p:nvPr>
            <p:extLst/>
          </p:nvPr>
        </p:nvGraphicFramePr>
        <p:xfrm>
          <a:off x="4192779" y="757049"/>
          <a:ext cx="1979460" cy="21568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9794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76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5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60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Bootstrap function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Upload excel file (patient data) exported from Zoho CRM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Overwrite existing database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2967985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Screenings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 Screening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View Screenings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Update Screening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Delete Screening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Sort Screenings (demographics, age range)</a:t>
                      </a:r>
                      <a:endParaRPr lang="en-US" sz="1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8018632"/>
                  </a:ext>
                </a:extLst>
              </a:tr>
            </a:tbl>
          </a:graphicData>
        </a:graphic>
      </p:graphicFrame>
      <p:graphicFrame>
        <p:nvGraphicFramePr>
          <p:cNvPr id="77" name="Table 76"/>
          <p:cNvGraphicFramePr>
            <a:graphicFrameLocks noGrp="1"/>
          </p:cNvGraphicFramePr>
          <p:nvPr>
            <p:extLst/>
          </p:nvPr>
        </p:nvGraphicFramePr>
        <p:xfrm>
          <a:off x="7968858" y="5269196"/>
          <a:ext cx="1738857" cy="1122541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7388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00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10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Dashboard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Overview of latest analysis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u="sng" dirty="0">
                          <a:effectLst/>
                        </a:rPr>
                        <a:t>Preparation</a:t>
                      </a:r>
                      <a:r>
                        <a:rPr lang="en-US" sz="1000" baseline="0" dirty="0">
                          <a:effectLst/>
                        </a:rPr>
                        <a:t> 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aseline="0" dirty="0">
                          <a:effectLst/>
                        </a:rPr>
                        <a:t>UT 3 and Midterm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5545520"/>
                  </a:ext>
                </a:extLst>
              </a:tr>
            </a:tbl>
          </a:graphicData>
        </a:graphic>
      </p:graphicFrame>
      <p:graphicFrame>
        <p:nvGraphicFramePr>
          <p:cNvPr id="78" name="Table 77"/>
          <p:cNvGraphicFramePr>
            <a:graphicFrameLocks noGrp="1"/>
          </p:cNvGraphicFramePr>
          <p:nvPr>
            <p:extLst/>
          </p:nvPr>
        </p:nvGraphicFramePr>
        <p:xfrm>
          <a:off x="6264954" y="5271477"/>
          <a:ext cx="1563399" cy="29870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563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8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Analysis - Gender and Age</a:t>
                      </a:r>
                      <a:endParaRPr lang="en-US" sz="1000" b="0" dirty="0">
                        <a:effectLst/>
                      </a:endParaRPr>
                    </a:p>
                    <a:p>
                      <a:pPr rtl="0"/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infographic of Gender and Age breakdown</a:t>
                      </a:r>
                      <a:endParaRPr lang="en-US" sz="1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5159796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Templates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Upload email template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 screening Reminder</a:t>
                      </a:r>
                      <a:endParaRPr lang="en-US" sz="1000" dirty="0"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Email Notification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Choose email from existing templates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Edit email with preview &amp; data from database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Send email to Ulink’s staff based on selected patients</a:t>
                      </a:r>
                      <a:endParaRPr lang="en-US" sz="1000" dirty="0"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9" name="Table 78"/>
          <p:cNvGraphicFramePr>
            <a:graphicFrameLocks noGrp="1"/>
          </p:cNvGraphicFramePr>
          <p:nvPr>
            <p:extLst/>
          </p:nvPr>
        </p:nvGraphicFramePr>
        <p:xfrm>
          <a:off x="10021641" y="749400"/>
          <a:ext cx="1449951" cy="993873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4499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78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11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556">
                <a:tc>
                  <a:txBody>
                    <a:bodyPr/>
                    <a:lstStyle/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Improve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UI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Bug Fixing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9754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Preparation for Final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8244668"/>
                  </a:ext>
                </a:extLst>
              </a:tr>
            </a:tbl>
          </a:graphicData>
        </a:graphic>
      </p:graphicFrame>
      <p:graphicFrame>
        <p:nvGraphicFramePr>
          <p:cNvPr id="80" name="Table 79"/>
          <p:cNvGraphicFramePr>
            <a:graphicFrameLocks noGrp="1"/>
          </p:cNvGraphicFramePr>
          <p:nvPr>
            <p:extLst/>
          </p:nvPr>
        </p:nvGraphicFramePr>
        <p:xfrm>
          <a:off x="3084136" y="5304245"/>
          <a:ext cx="1148361" cy="57336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483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02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000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042">
                <a:tc>
                  <a:txBody>
                    <a:bodyPr/>
                    <a:lstStyle/>
                    <a:p>
                      <a:pPr rtl="0"/>
                      <a:r>
                        <a:rPr lang="en-US" sz="1000" dirty="0">
                          <a:effectLst/>
                        </a:rPr>
                        <a:t>Exam</a:t>
                      </a:r>
                      <a:r>
                        <a:rPr lang="en-US" sz="1000" baseline="0" dirty="0">
                          <a:effectLst/>
                        </a:rPr>
                        <a:t> Period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1" name="Table 80"/>
          <p:cNvGraphicFramePr>
            <a:graphicFrameLocks noGrp="1"/>
          </p:cNvGraphicFramePr>
          <p:nvPr>
            <p:extLst/>
          </p:nvPr>
        </p:nvGraphicFramePr>
        <p:xfrm>
          <a:off x="6310545" y="761956"/>
          <a:ext cx="1846487" cy="2377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8464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0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7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045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Analysis - Ranking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Filter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criteria and period</a:t>
                      </a: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(Doctors/Specialty/Referral)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ranking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8212680"/>
                  </a:ext>
                </a:extLst>
              </a:tr>
              <a:tr h="852722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Analysis - KPI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Filter criteria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and period</a:t>
                      </a: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(Visa/ Medical Team)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analysis infographic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Show changes from previous month/year</a:t>
                      </a:r>
                      <a:endParaRPr lang="en-US" sz="1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906">
                <a:tc>
                  <a:txBody>
                    <a:bodyPr/>
                    <a:lstStyle/>
                    <a:p>
                      <a:pPr rtl="0"/>
                      <a:r>
                        <a:rPr lang="en-US" sz="1000" b="0" u="sng" dirty="0">
                          <a:effectLst/>
                        </a:rPr>
                        <a:t>Preparation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effectLst/>
                        </a:rPr>
                        <a:t>UT2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2226047"/>
                  </a:ext>
                </a:extLst>
              </a:tr>
            </a:tbl>
          </a:graphicData>
        </a:graphic>
      </p:graphicFrame>
      <p:graphicFrame>
        <p:nvGraphicFramePr>
          <p:cNvPr id="82" name="Table 81"/>
          <p:cNvGraphicFramePr>
            <a:graphicFrameLocks noGrp="1"/>
          </p:cNvGraphicFramePr>
          <p:nvPr>
            <p:extLst/>
          </p:nvPr>
        </p:nvGraphicFramePr>
        <p:xfrm>
          <a:off x="8222898" y="743498"/>
          <a:ext cx="1649645" cy="1542458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49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27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9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b="0" i="0" u="sng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Search</a:t>
                      </a:r>
                      <a:r>
                        <a:rPr lang="en-US" sz="1000" b="0" i="0" u="sng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function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Search for specific information in the entire application</a:t>
                      </a:r>
                      <a:endParaRPr lang="en-US" sz="400" b="0" i="0" u="sng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4185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Export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Export analysis reports for reporting purposes</a:t>
                      </a:r>
                      <a:endParaRPr lang="en-US" sz="1000" b="0" i="0" u="sng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2614119"/>
                  </a:ext>
                </a:extLst>
              </a:tr>
            </a:tbl>
          </a:graphicData>
        </a:graphic>
      </p:graphicFrame>
      <p:graphicFrame>
        <p:nvGraphicFramePr>
          <p:cNvPr id="83" name="Table 82"/>
          <p:cNvGraphicFramePr>
            <a:graphicFrameLocks noGrp="1"/>
          </p:cNvGraphicFramePr>
          <p:nvPr>
            <p:extLst/>
          </p:nvPr>
        </p:nvGraphicFramePr>
        <p:xfrm>
          <a:off x="797931" y="5304245"/>
          <a:ext cx="2139929" cy="3150329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1399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20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latin typeface="+mn-lt"/>
                        </a:rPr>
                        <a:t>Iteration 2</a:t>
                      </a:r>
                      <a:endParaRPr lang="en-US" sz="1200" dirty="0">
                        <a:solidFill>
                          <a:srgbClr val="EB4545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43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Analysis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KPI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different teams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Ranking (Doctor, Specialty, Referral)  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Gender and Age Report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743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Timeline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Cradle to grave timeline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Add/ Edit/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Delete Screenings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Group patients for recommended screenings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</a:t>
                      </a: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ased on age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0784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u="sng" dirty="0">
                          <a:effectLst/>
                        </a:rPr>
                        <a:t>Clients (Patients)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Create records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View</a:t>
                      </a:r>
                      <a:r>
                        <a:rPr lang="en-US" sz="1000" baseline="0" dirty="0">
                          <a:effectLst/>
                        </a:rPr>
                        <a:t> records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Update records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Delete records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104660"/>
                  </a:ext>
                </a:extLst>
              </a:tr>
              <a:tr h="315689">
                <a:tc>
                  <a:txBody>
                    <a:bodyPr/>
                    <a:lstStyle/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Preparation</a:t>
                      </a:r>
                      <a:r>
                        <a:rPr lang="en-US" sz="1000" baseline="0" dirty="0">
                          <a:effectLst/>
                        </a:rPr>
                        <a:t> for Acceptance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287198"/>
                  </a:ext>
                </a:extLst>
              </a:tr>
            </a:tbl>
          </a:graphicData>
        </a:graphic>
      </p:graphicFrame>
      <p:graphicFrame>
        <p:nvGraphicFramePr>
          <p:cNvPr id="84" name="Table 83"/>
          <p:cNvGraphicFramePr>
            <a:graphicFrameLocks noGrp="1"/>
          </p:cNvGraphicFramePr>
          <p:nvPr>
            <p:extLst/>
          </p:nvPr>
        </p:nvGraphicFramePr>
        <p:xfrm>
          <a:off x="9846121" y="5230935"/>
          <a:ext cx="1502376" cy="10668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5023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12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Improve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UI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Bug Fixing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u="sng" dirty="0">
                          <a:effectLst/>
                        </a:rPr>
                        <a:t>Preparation</a:t>
                      </a:r>
                      <a:r>
                        <a:rPr lang="en-US" sz="1000" baseline="0" dirty="0">
                          <a:effectLst/>
                        </a:rPr>
                        <a:t> 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aseline="0" dirty="0">
                          <a:effectLst/>
                        </a:rPr>
                        <a:t>UT 4 and Final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3326959"/>
                  </a:ext>
                </a:extLst>
              </a:tr>
            </a:tbl>
          </a:graphicData>
        </a:graphic>
      </p:graphicFrame>
      <p:graphicFrame>
        <p:nvGraphicFramePr>
          <p:cNvPr id="86" name="Table 85"/>
          <p:cNvGraphicFramePr>
            <a:graphicFrameLocks noGrp="1"/>
          </p:cNvGraphicFramePr>
          <p:nvPr>
            <p:extLst/>
          </p:nvPr>
        </p:nvGraphicFramePr>
        <p:xfrm>
          <a:off x="11644476" y="751241"/>
          <a:ext cx="1541172" cy="955303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5411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01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 13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Improve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UI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Bug Fixing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8893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Preparation for Final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3" name="Table 72"/>
          <p:cNvGraphicFramePr>
            <a:graphicFrameLocks noGrp="1"/>
          </p:cNvGraphicFramePr>
          <p:nvPr>
            <p:extLst/>
          </p:nvPr>
        </p:nvGraphicFramePr>
        <p:xfrm>
          <a:off x="4393477" y="5301216"/>
          <a:ext cx="1730972" cy="28956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7309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139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6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8443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Timeline (Personalised Follow up)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timeline with screenings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Group patients by age for recommended screenings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Send email of selected patients </a:t>
                      </a:r>
                      <a:endParaRPr lang="en-US" sz="1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8939420"/>
                  </a:ext>
                </a:extLst>
              </a:tr>
              <a:tr h="822022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Client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Sorting of different columns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View list (Filter by Visa/ Medical)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Client Profile (Basic information and top 5 possible illness)</a:t>
                      </a:r>
                      <a:endParaRPr lang="en-US" sz="1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2220951"/>
                  </a:ext>
                </a:extLst>
              </a:tr>
            </a:tbl>
          </a:graphicData>
        </a:graphic>
      </p:graphicFrame>
      <p:sp>
        <p:nvSpPr>
          <p:cNvPr id="88" name="Rounded Rectangle 87"/>
          <p:cNvSpPr/>
          <p:nvPr/>
        </p:nvSpPr>
        <p:spPr>
          <a:xfrm>
            <a:off x="7610824" y="4549665"/>
            <a:ext cx="1010283" cy="35841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Go Live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15 Feb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80292" y="175846"/>
            <a:ext cx="4011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Updated 1 December</a:t>
            </a:r>
          </a:p>
        </p:txBody>
      </p:sp>
      <p:graphicFrame>
        <p:nvGraphicFramePr>
          <p:cNvPr id="85" name="Table 84"/>
          <p:cNvGraphicFramePr>
            <a:graphicFrameLocks noGrp="1"/>
          </p:cNvGraphicFramePr>
          <p:nvPr>
            <p:extLst/>
          </p:nvPr>
        </p:nvGraphicFramePr>
        <p:xfrm>
          <a:off x="11523550" y="5221061"/>
          <a:ext cx="1348470" cy="61953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48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53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14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210"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Preparation for Final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0410939"/>
                  </a:ext>
                </a:extLst>
              </a:tr>
            </a:tbl>
          </a:graphicData>
        </a:graphic>
      </p:graphicFrame>
      <p:sp>
        <p:nvSpPr>
          <p:cNvPr id="87" name="Rounded Rectangle 86"/>
          <p:cNvSpPr/>
          <p:nvPr/>
        </p:nvSpPr>
        <p:spPr>
          <a:xfrm>
            <a:off x="8142201" y="3348690"/>
            <a:ext cx="1242325" cy="37571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3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10 Feb</a:t>
            </a:r>
          </a:p>
        </p:txBody>
      </p:sp>
      <p:pic>
        <p:nvPicPr>
          <p:cNvPr id="1030" name="Picture 6" descr="Image result for tick symbol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720" y="704995"/>
            <a:ext cx="509535" cy="509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9" name="Picture 6" descr="Image result for tick symbol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8230" y="5200874"/>
            <a:ext cx="509535" cy="509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0401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1260721" y="4431808"/>
            <a:ext cx="1176478" cy="574420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Proposal Submission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17 Oct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692865" y="4431808"/>
            <a:ext cx="971081" cy="423023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Acceptance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4 Nov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1035497" y="3747525"/>
            <a:ext cx="11976854" cy="698917"/>
            <a:chOff x="1035497" y="3589260"/>
            <a:chExt cx="11976854" cy="698917"/>
          </a:xfrm>
        </p:grpSpPr>
        <p:sp>
          <p:nvSpPr>
            <p:cNvPr id="3" name="TextBox 73"/>
            <p:cNvSpPr txBox="1"/>
            <p:nvPr/>
          </p:nvSpPr>
          <p:spPr>
            <a:xfrm>
              <a:off x="1035497" y="3943273"/>
              <a:ext cx="6978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4 Oct</a:t>
              </a:r>
            </a:p>
          </p:txBody>
        </p:sp>
        <p:sp>
          <p:nvSpPr>
            <p:cNvPr id="4" name="TextBox 74"/>
            <p:cNvSpPr txBox="1"/>
            <p:nvPr/>
          </p:nvSpPr>
          <p:spPr>
            <a:xfrm>
              <a:off x="1764161" y="3943273"/>
              <a:ext cx="7882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18 Oct</a:t>
              </a:r>
            </a:p>
          </p:txBody>
        </p:sp>
        <p:sp>
          <p:nvSpPr>
            <p:cNvPr id="5" name="TextBox 75"/>
            <p:cNvSpPr txBox="1"/>
            <p:nvPr/>
          </p:nvSpPr>
          <p:spPr>
            <a:xfrm>
              <a:off x="2622998" y="3943273"/>
              <a:ext cx="12317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/>
                <a:t>1 Nov</a:t>
              </a:r>
              <a:endParaRPr lang="en-US" dirty="0"/>
            </a:p>
          </p:txBody>
        </p:sp>
        <p:sp>
          <p:nvSpPr>
            <p:cNvPr id="6" name="TextBox 76"/>
            <p:cNvSpPr txBox="1"/>
            <p:nvPr/>
          </p:nvSpPr>
          <p:spPr>
            <a:xfrm>
              <a:off x="3358010" y="3943273"/>
              <a:ext cx="123337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15 Nov</a:t>
              </a:r>
              <a:endParaRPr lang="en-US"/>
            </a:p>
          </p:txBody>
        </p:sp>
        <p:sp>
          <p:nvSpPr>
            <p:cNvPr id="7" name="TextBox 77"/>
            <p:cNvSpPr txBox="1"/>
            <p:nvPr/>
          </p:nvSpPr>
          <p:spPr>
            <a:xfrm>
              <a:off x="4115247" y="3943273"/>
              <a:ext cx="9137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29 Nov</a:t>
              </a:r>
            </a:p>
          </p:txBody>
        </p:sp>
        <p:sp>
          <p:nvSpPr>
            <p:cNvPr id="8" name="TextBox 78"/>
            <p:cNvSpPr txBox="1"/>
            <p:nvPr/>
          </p:nvSpPr>
          <p:spPr>
            <a:xfrm>
              <a:off x="5599560" y="3943273"/>
              <a:ext cx="123337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</a:p>
          </p:txBody>
        </p:sp>
        <p:cxnSp>
          <p:nvCxnSpPr>
            <p:cNvPr id="11" name="Straight Connector 10"/>
            <p:cNvCxnSpPr/>
            <p:nvPr/>
          </p:nvCxnSpPr>
          <p:spPr>
            <a:xfrm flipV="1">
              <a:off x="1084711" y="3752253"/>
              <a:ext cx="11498765" cy="6873"/>
            </a:xfrm>
            <a:prstGeom prst="line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Flowchart: Connector 11"/>
            <p:cNvSpPr/>
            <p:nvPr/>
          </p:nvSpPr>
          <p:spPr>
            <a:xfrm>
              <a:off x="8188772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/>
                <a:t>10</a:t>
              </a:r>
            </a:p>
          </p:txBody>
        </p:sp>
        <p:sp>
          <p:nvSpPr>
            <p:cNvPr id="13" name="Flowchart: Connector 12"/>
            <p:cNvSpPr/>
            <p:nvPr/>
          </p:nvSpPr>
          <p:spPr>
            <a:xfrm>
              <a:off x="8993636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11</a:t>
              </a:r>
              <a:endParaRPr lang="en-US" sz="1600"/>
            </a:p>
          </p:txBody>
        </p:sp>
        <p:sp>
          <p:nvSpPr>
            <p:cNvPr id="14" name="Flowchart: Connector 13"/>
            <p:cNvSpPr/>
            <p:nvPr/>
          </p:nvSpPr>
          <p:spPr>
            <a:xfrm>
              <a:off x="11438386" y="3592436"/>
              <a:ext cx="553933" cy="322955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14</a:t>
              </a:r>
            </a:p>
          </p:txBody>
        </p:sp>
        <p:sp>
          <p:nvSpPr>
            <p:cNvPr id="15" name="Flowchart: Connector 14"/>
            <p:cNvSpPr/>
            <p:nvPr/>
          </p:nvSpPr>
          <p:spPr>
            <a:xfrm>
              <a:off x="9809611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/>
                <a:t>12</a:t>
              </a:r>
            </a:p>
          </p:txBody>
        </p:sp>
        <p:sp>
          <p:nvSpPr>
            <p:cNvPr id="16" name="Flowchart: Connector 15"/>
            <p:cNvSpPr/>
            <p:nvPr/>
          </p:nvSpPr>
          <p:spPr>
            <a:xfrm>
              <a:off x="1064072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1</a:t>
              </a:r>
            </a:p>
          </p:txBody>
        </p:sp>
        <p:sp>
          <p:nvSpPr>
            <p:cNvPr id="17" name="Flowchart: Connector 16"/>
            <p:cNvSpPr/>
            <p:nvPr/>
          </p:nvSpPr>
          <p:spPr>
            <a:xfrm>
              <a:off x="1862584" y="3589260"/>
              <a:ext cx="555606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2</a:t>
              </a:r>
            </a:p>
          </p:txBody>
        </p:sp>
        <p:sp>
          <p:nvSpPr>
            <p:cNvPr id="18" name="Flowchart: Connector 17"/>
            <p:cNvSpPr/>
            <p:nvPr/>
          </p:nvSpPr>
          <p:spPr>
            <a:xfrm>
              <a:off x="2665859" y="3589260"/>
              <a:ext cx="555606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3</a:t>
              </a:r>
            </a:p>
          </p:txBody>
        </p:sp>
        <p:sp>
          <p:nvSpPr>
            <p:cNvPr id="19" name="Flowchart: Connector 18"/>
            <p:cNvSpPr/>
            <p:nvPr/>
          </p:nvSpPr>
          <p:spPr>
            <a:xfrm>
              <a:off x="3465961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4</a:t>
              </a:r>
            </a:p>
          </p:txBody>
        </p:sp>
        <p:sp>
          <p:nvSpPr>
            <p:cNvPr id="20" name="Flowchart: Connector 19"/>
            <p:cNvSpPr/>
            <p:nvPr/>
          </p:nvSpPr>
          <p:spPr>
            <a:xfrm>
              <a:off x="4264472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5</a:t>
              </a:r>
            </a:p>
          </p:txBody>
        </p:sp>
        <p:sp>
          <p:nvSpPr>
            <p:cNvPr id="21" name="Flowchart: Connector 20"/>
            <p:cNvSpPr/>
            <p:nvPr/>
          </p:nvSpPr>
          <p:spPr>
            <a:xfrm>
              <a:off x="506774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6</a:t>
              </a:r>
            </a:p>
          </p:txBody>
        </p:sp>
        <p:sp>
          <p:nvSpPr>
            <p:cNvPr id="22" name="Flowchart: Connector 21"/>
            <p:cNvSpPr/>
            <p:nvPr/>
          </p:nvSpPr>
          <p:spPr>
            <a:xfrm>
              <a:off x="5878959" y="3589260"/>
              <a:ext cx="555606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7</a:t>
              </a:r>
            </a:p>
          </p:txBody>
        </p:sp>
        <p:sp>
          <p:nvSpPr>
            <p:cNvPr id="23" name="Flowchart: Connector 22"/>
            <p:cNvSpPr/>
            <p:nvPr/>
          </p:nvSpPr>
          <p:spPr>
            <a:xfrm>
              <a:off x="6688586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8</a:t>
              </a:r>
            </a:p>
          </p:txBody>
        </p:sp>
        <p:sp>
          <p:nvSpPr>
            <p:cNvPr id="24" name="Flowchart: Connector 23"/>
            <p:cNvSpPr/>
            <p:nvPr/>
          </p:nvSpPr>
          <p:spPr>
            <a:xfrm>
              <a:off x="744264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9</a:t>
              </a:r>
            </a:p>
          </p:txBody>
        </p:sp>
        <p:sp>
          <p:nvSpPr>
            <p:cNvPr id="25" name="TextBox 82"/>
            <p:cNvSpPr txBox="1"/>
            <p:nvPr/>
          </p:nvSpPr>
          <p:spPr>
            <a:xfrm>
              <a:off x="4974084" y="3943273"/>
              <a:ext cx="9354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13 Dec</a:t>
              </a:r>
            </a:p>
          </p:txBody>
        </p:sp>
        <p:sp>
          <p:nvSpPr>
            <p:cNvPr id="26" name="TextBox 83"/>
            <p:cNvSpPr txBox="1"/>
            <p:nvPr/>
          </p:nvSpPr>
          <p:spPr>
            <a:xfrm>
              <a:off x="5785298" y="3949623"/>
              <a:ext cx="9304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27 Dec</a:t>
              </a:r>
            </a:p>
          </p:txBody>
        </p:sp>
        <p:sp>
          <p:nvSpPr>
            <p:cNvPr id="27" name="TextBox 84"/>
            <p:cNvSpPr txBox="1"/>
            <p:nvPr/>
          </p:nvSpPr>
          <p:spPr>
            <a:xfrm>
              <a:off x="6626674" y="3943273"/>
              <a:ext cx="7982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10 Jan</a:t>
              </a:r>
            </a:p>
          </p:txBody>
        </p:sp>
        <p:sp>
          <p:nvSpPr>
            <p:cNvPr id="28" name="TextBox 85"/>
            <p:cNvSpPr txBox="1"/>
            <p:nvPr/>
          </p:nvSpPr>
          <p:spPr>
            <a:xfrm>
              <a:off x="7325172" y="3949623"/>
              <a:ext cx="7949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24 Jan</a:t>
              </a:r>
            </a:p>
          </p:txBody>
        </p:sp>
        <p:sp>
          <p:nvSpPr>
            <p:cNvPr id="29" name="TextBox 86"/>
            <p:cNvSpPr txBox="1"/>
            <p:nvPr/>
          </p:nvSpPr>
          <p:spPr>
            <a:xfrm>
              <a:off x="8137974" y="3943273"/>
              <a:ext cx="7982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7 Feb</a:t>
              </a:r>
            </a:p>
          </p:txBody>
        </p:sp>
        <p:sp>
          <p:nvSpPr>
            <p:cNvPr id="30" name="TextBox 87"/>
            <p:cNvSpPr txBox="1"/>
            <p:nvPr/>
          </p:nvSpPr>
          <p:spPr>
            <a:xfrm>
              <a:off x="8904736" y="3949623"/>
              <a:ext cx="7949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21 Feb</a:t>
              </a:r>
            </a:p>
          </p:txBody>
        </p:sp>
        <p:sp>
          <p:nvSpPr>
            <p:cNvPr id="31" name="TextBox 88"/>
            <p:cNvSpPr txBox="1"/>
            <p:nvPr/>
          </p:nvSpPr>
          <p:spPr>
            <a:xfrm>
              <a:off x="9768334" y="3943273"/>
              <a:ext cx="798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6 Mar</a:t>
              </a:r>
            </a:p>
          </p:txBody>
        </p:sp>
        <p:sp>
          <p:nvSpPr>
            <p:cNvPr id="32" name="Flowchart: Connector 31"/>
            <p:cNvSpPr/>
            <p:nvPr/>
          </p:nvSpPr>
          <p:spPr>
            <a:xfrm>
              <a:off x="1062399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13</a:t>
              </a:r>
            </a:p>
          </p:txBody>
        </p:sp>
        <p:sp>
          <p:nvSpPr>
            <p:cNvPr id="33" name="Flowchart: Connector 32"/>
            <p:cNvSpPr/>
            <p:nvPr/>
          </p:nvSpPr>
          <p:spPr>
            <a:xfrm>
              <a:off x="1220514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15</a:t>
              </a:r>
            </a:p>
          </p:txBody>
        </p:sp>
        <p:sp>
          <p:nvSpPr>
            <p:cNvPr id="34" name="TextBox 150"/>
            <p:cNvSpPr txBox="1"/>
            <p:nvPr/>
          </p:nvSpPr>
          <p:spPr>
            <a:xfrm>
              <a:off x="10535099" y="3949623"/>
              <a:ext cx="90536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20 Mar</a:t>
              </a:r>
            </a:p>
          </p:txBody>
        </p:sp>
        <p:sp>
          <p:nvSpPr>
            <p:cNvPr id="35" name="TextBox 151"/>
            <p:cNvSpPr txBox="1"/>
            <p:nvPr/>
          </p:nvSpPr>
          <p:spPr>
            <a:xfrm>
              <a:off x="11387585" y="3949623"/>
              <a:ext cx="9053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3 Apr</a:t>
              </a:r>
            </a:p>
          </p:txBody>
        </p:sp>
        <p:sp>
          <p:nvSpPr>
            <p:cNvPr id="36" name="TextBox 152"/>
            <p:cNvSpPr txBox="1"/>
            <p:nvPr/>
          </p:nvSpPr>
          <p:spPr>
            <a:xfrm>
              <a:off x="12101960" y="3943273"/>
              <a:ext cx="9103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17 Apr</a:t>
              </a:r>
            </a:p>
          </p:txBody>
        </p:sp>
      </p:grpSp>
      <p:sp>
        <p:nvSpPr>
          <p:cNvPr id="37" name="Rounded Rectangle 36"/>
          <p:cNvSpPr/>
          <p:nvPr/>
        </p:nvSpPr>
        <p:spPr>
          <a:xfrm>
            <a:off x="8812741" y="4389460"/>
            <a:ext cx="975657" cy="413004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Midterm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20 Feb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10763698" y="4381424"/>
            <a:ext cx="977331" cy="423023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Poster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27 Mar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11790108" y="4376662"/>
            <a:ext cx="975657" cy="427475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Final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10 Apr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1964677" y="3290164"/>
            <a:ext cx="1242325" cy="37571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1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28 Oct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7601736" y="3353942"/>
            <a:ext cx="1242325" cy="37571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2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3 Feb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10080825" y="3276096"/>
            <a:ext cx="1242325" cy="37571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3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17 Mar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9089635" y="6490028"/>
            <a:ext cx="3298431" cy="1602178"/>
            <a:chOff x="9195145" y="6050415"/>
            <a:chExt cx="3298431" cy="1602178"/>
          </a:xfrm>
        </p:grpSpPr>
        <p:sp>
          <p:nvSpPr>
            <p:cNvPr id="56" name="Rounded Rectangle 55"/>
            <p:cNvSpPr/>
            <p:nvPr/>
          </p:nvSpPr>
          <p:spPr>
            <a:xfrm>
              <a:off x="9556793" y="6411656"/>
              <a:ext cx="258021" cy="171704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7" name="Rounded Rectangle 56"/>
            <p:cNvSpPr/>
            <p:nvPr/>
          </p:nvSpPr>
          <p:spPr>
            <a:xfrm>
              <a:off x="9556279" y="6732880"/>
              <a:ext cx="256946" cy="171705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8" name="Rounded Rectangle 57"/>
            <p:cNvSpPr/>
            <p:nvPr/>
          </p:nvSpPr>
          <p:spPr>
            <a:xfrm>
              <a:off x="11089645" y="6406121"/>
              <a:ext cx="258021" cy="17170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11089979" y="6716829"/>
              <a:ext cx="258021" cy="171705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11090476" y="7011914"/>
              <a:ext cx="258021" cy="170433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1" name="Rounded Rectangle 60"/>
            <p:cNvSpPr/>
            <p:nvPr/>
          </p:nvSpPr>
          <p:spPr>
            <a:xfrm>
              <a:off x="11090477" y="7305113"/>
              <a:ext cx="258021" cy="170433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2" name="Rounded Rectangle 61"/>
            <p:cNvSpPr/>
            <p:nvPr/>
          </p:nvSpPr>
          <p:spPr>
            <a:xfrm>
              <a:off x="9556279" y="7025845"/>
              <a:ext cx="256946" cy="17043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3" name="TextBox 3"/>
            <p:cNvSpPr txBox="1"/>
            <p:nvPr/>
          </p:nvSpPr>
          <p:spPr>
            <a:xfrm>
              <a:off x="11376242" y="6364382"/>
              <a:ext cx="536469" cy="2464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50" dirty="0"/>
                <a:t>Core</a:t>
              </a:r>
              <a:endParaRPr lang="en-US" sz="1400" dirty="0"/>
            </a:p>
          </p:txBody>
        </p:sp>
        <p:sp>
          <p:nvSpPr>
            <p:cNvPr id="64" name="TextBox 14"/>
            <p:cNvSpPr txBox="1"/>
            <p:nvPr/>
          </p:nvSpPr>
          <p:spPr>
            <a:xfrm>
              <a:off x="11376242" y="6657413"/>
              <a:ext cx="1042395" cy="31198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Secondary</a:t>
              </a:r>
            </a:p>
          </p:txBody>
        </p:sp>
        <p:sp>
          <p:nvSpPr>
            <p:cNvPr id="65" name="TextBox 15"/>
            <p:cNvSpPr txBox="1"/>
            <p:nvPr/>
          </p:nvSpPr>
          <p:spPr>
            <a:xfrm>
              <a:off x="11381935" y="7007106"/>
              <a:ext cx="1111641" cy="27854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Tertiary</a:t>
              </a:r>
            </a:p>
          </p:txBody>
        </p:sp>
        <p:sp>
          <p:nvSpPr>
            <p:cNvPr id="66" name="TextBox 16"/>
            <p:cNvSpPr txBox="1"/>
            <p:nvPr/>
          </p:nvSpPr>
          <p:spPr>
            <a:xfrm>
              <a:off x="11384888" y="7252101"/>
              <a:ext cx="1033748" cy="40049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Good-to-have</a:t>
              </a:r>
            </a:p>
          </p:txBody>
        </p:sp>
        <p:sp>
          <p:nvSpPr>
            <p:cNvPr id="67" name="TextBox 17"/>
            <p:cNvSpPr txBox="1"/>
            <p:nvPr/>
          </p:nvSpPr>
          <p:spPr>
            <a:xfrm>
              <a:off x="9810726" y="6977128"/>
              <a:ext cx="1577729" cy="21280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Non-coding tasks</a:t>
              </a:r>
            </a:p>
          </p:txBody>
        </p:sp>
        <p:sp>
          <p:nvSpPr>
            <p:cNvPr id="68" name="TextBox 18"/>
            <p:cNvSpPr txBox="1"/>
            <p:nvPr/>
          </p:nvSpPr>
          <p:spPr>
            <a:xfrm>
              <a:off x="9814555" y="6673609"/>
              <a:ext cx="1036859" cy="24963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User Testing</a:t>
              </a:r>
            </a:p>
          </p:txBody>
        </p:sp>
        <p:sp>
          <p:nvSpPr>
            <p:cNvPr id="69" name="TextBox 19"/>
            <p:cNvSpPr txBox="1"/>
            <p:nvPr/>
          </p:nvSpPr>
          <p:spPr>
            <a:xfrm>
              <a:off x="9825815" y="6364621"/>
              <a:ext cx="982819" cy="278381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Milestones</a:t>
              </a:r>
            </a:p>
          </p:txBody>
        </p:sp>
        <p:sp>
          <p:nvSpPr>
            <p:cNvPr id="70" name="Flowchart: Connector 69"/>
            <p:cNvSpPr/>
            <p:nvPr/>
          </p:nvSpPr>
          <p:spPr>
            <a:xfrm>
              <a:off x="9575011" y="7281271"/>
              <a:ext cx="238669" cy="185695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600"/>
            </a:p>
          </p:txBody>
        </p:sp>
        <p:sp>
          <p:nvSpPr>
            <p:cNvPr id="71" name="TextBox 21"/>
            <p:cNvSpPr txBox="1"/>
            <p:nvPr/>
          </p:nvSpPr>
          <p:spPr>
            <a:xfrm>
              <a:off x="9792385" y="7232845"/>
              <a:ext cx="1169901" cy="28800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2 weeks iteration</a:t>
              </a: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9195145" y="6050415"/>
              <a:ext cx="113494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dirty="0"/>
                <a:t>Legend</a:t>
              </a:r>
              <a:r>
                <a:rPr lang="en-US" sz="1600" dirty="0"/>
                <a:t>:</a:t>
              </a:r>
            </a:p>
          </p:txBody>
        </p:sp>
      </p:grpSp>
      <p:graphicFrame>
        <p:nvGraphicFramePr>
          <p:cNvPr id="74" name="Table 73"/>
          <p:cNvGraphicFramePr>
            <a:graphicFrameLocks noGrp="1"/>
          </p:cNvGraphicFramePr>
          <p:nvPr>
            <p:extLst/>
          </p:nvPr>
        </p:nvGraphicFramePr>
        <p:xfrm>
          <a:off x="847947" y="805829"/>
          <a:ext cx="1360038" cy="144904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60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013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1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335"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Draft Proposal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307"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Set up GitHub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149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dirty="0"/>
                        <a:t>Gather requirements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5201241"/>
                  </a:ext>
                </a:extLst>
              </a:tr>
              <a:tr h="23122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dirty="0"/>
                        <a:t>Prototype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5" name="Table 74"/>
          <p:cNvGraphicFramePr>
            <a:graphicFrameLocks noGrp="1"/>
          </p:cNvGraphicFramePr>
          <p:nvPr>
            <p:extLst/>
          </p:nvPr>
        </p:nvGraphicFramePr>
        <p:xfrm>
          <a:off x="2398336" y="797862"/>
          <a:ext cx="1772363" cy="1712039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772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62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3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4279">
                <a:tc>
                  <a:txBody>
                    <a:bodyPr/>
                    <a:lstStyle/>
                    <a:p>
                      <a:r>
                        <a:rPr lang="en-US" sz="1000" u="sng" dirty="0">
                          <a:latin typeface="+mn-lt"/>
                        </a:rPr>
                        <a:t>User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+mn-lt"/>
                        </a:rPr>
                        <a:t>Login/ Logout</a:t>
                      </a:r>
                      <a:endParaRPr lang="en-US" sz="1000" dirty="0">
                        <a:latin typeface="+mn-lt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+mn-lt"/>
                        </a:rPr>
                        <a:t>Account Management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942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Services</a:t>
                      </a:r>
                      <a:endParaRPr lang="en-US" sz="1000" dirty="0">
                        <a:effectLst/>
                        <a:latin typeface="+mn-lt"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 services &amp; price list</a:t>
                      </a:r>
                      <a:endParaRPr lang="en-US" sz="1000" dirty="0">
                        <a:effectLst/>
                        <a:latin typeface="+mn-lt"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View list</a:t>
                      </a:r>
                      <a:endParaRPr lang="en-US" sz="1000" dirty="0">
                        <a:effectLst/>
                        <a:latin typeface="+mn-lt"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Update prices</a:t>
                      </a:r>
                      <a:endParaRPr lang="en-US" sz="1000" dirty="0">
                        <a:effectLst/>
                        <a:latin typeface="+mn-lt"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Delete records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6" name="Table 75"/>
          <p:cNvGraphicFramePr>
            <a:graphicFrameLocks noGrp="1"/>
          </p:cNvGraphicFramePr>
          <p:nvPr>
            <p:extLst/>
          </p:nvPr>
        </p:nvGraphicFramePr>
        <p:xfrm>
          <a:off x="4309007" y="757049"/>
          <a:ext cx="1863232" cy="24007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8632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76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5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60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Doctors</a:t>
                      </a:r>
                      <a:endParaRPr lang="en-US" sz="1000" dirty="0">
                        <a:effectLst/>
                        <a:latin typeface="+mn-lt"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 records</a:t>
                      </a:r>
                      <a:endParaRPr lang="en-US" sz="1000" dirty="0">
                        <a:effectLst/>
                        <a:latin typeface="+mn-lt"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View records</a:t>
                      </a:r>
                      <a:endParaRPr lang="en-US" sz="1000" dirty="0">
                        <a:effectLst/>
                        <a:latin typeface="+mn-lt"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Update records</a:t>
                      </a:r>
                      <a:endParaRPr lang="en-US" sz="1000" dirty="0">
                        <a:effectLst/>
                        <a:latin typeface="+mn-lt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Delete records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2967985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Rules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Customisation of rules for notifications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8018632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b="0" i="0" u="sng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Revamp</a:t>
                      </a:r>
                      <a:r>
                        <a:rPr lang="en-US" sz="1000" b="0" i="0" u="sng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UI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Improve UI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Graphic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representation of analysis results</a:t>
                      </a:r>
                      <a:endParaRPr lang="en-US" sz="10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5526760"/>
                  </a:ext>
                </a:extLst>
              </a:tr>
            </a:tbl>
          </a:graphicData>
        </a:graphic>
      </p:graphicFrame>
      <p:graphicFrame>
        <p:nvGraphicFramePr>
          <p:cNvPr id="77" name="Table 76"/>
          <p:cNvGraphicFramePr>
            <a:graphicFrameLocks noGrp="1"/>
          </p:cNvGraphicFramePr>
          <p:nvPr>
            <p:extLst/>
          </p:nvPr>
        </p:nvGraphicFramePr>
        <p:xfrm>
          <a:off x="8008653" y="5093356"/>
          <a:ext cx="1572289" cy="1122541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5722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00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10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dirty="0">
                          <a:effectLst/>
                        </a:rPr>
                        <a:t>Migration of data from client’s current system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u="sng" dirty="0">
                          <a:effectLst/>
                        </a:rPr>
                        <a:t>Preparation</a:t>
                      </a:r>
                      <a:r>
                        <a:rPr lang="en-US" sz="1000" baseline="0" dirty="0">
                          <a:effectLst/>
                        </a:rPr>
                        <a:t> 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aseline="0" dirty="0">
                          <a:effectLst/>
                        </a:rPr>
                        <a:t>UT 2 and Midterm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5545520"/>
                  </a:ext>
                </a:extLst>
              </a:tr>
            </a:tbl>
          </a:graphicData>
        </a:graphic>
      </p:graphicFrame>
      <p:graphicFrame>
        <p:nvGraphicFramePr>
          <p:cNvPr id="78" name="Table 77"/>
          <p:cNvGraphicFramePr>
            <a:graphicFrameLocks noGrp="1"/>
          </p:cNvGraphicFramePr>
          <p:nvPr>
            <p:extLst/>
          </p:nvPr>
        </p:nvGraphicFramePr>
        <p:xfrm>
          <a:off x="6264954" y="5095637"/>
          <a:ext cx="1496125" cy="19812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49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8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Invoices</a:t>
                      </a:r>
                      <a:endParaRPr lang="en-US" sz="1000" dirty="0">
                        <a:effectLst/>
                        <a:latin typeface="+mn-lt"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Generate invoice </a:t>
                      </a:r>
                      <a:endParaRPr lang="en-US" sz="1000" dirty="0">
                        <a:effectLst/>
                        <a:latin typeface="+mn-lt"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Export in PDF/ Excel</a:t>
                      </a:r>
                      <a:endParaRPr lang="en-US" sz="1000" dirty="0">
                        <a:effectLst/>
                        <a:latin typeface="+mn-lt"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Track deleted records</a:t>
                      </a:r>
                      <a:endParaRPr lang="en-US" sz="1000" dirty="0"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Report</a:t>
                      </a:r>
                      <a:endParaRPr lang="en-US" sz="1000" dirty="0">
                        <a:effectLst/>
                        <a:latin typeface="+mn-lt"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Generate reports (summary of price/ services/ admission) </a:t>
                      </a:r>
                      <a:endParaRPr lang="en-US" sz="1000" dirty="0">
                        <a:effectLst/>
                        <a:latin typeface="+mn-lt"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Filter function (patient, task, period)</a:t>
                      </a:r>
                      <a:endParaRPr lang="en-US" sz="1000" dirty="0"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9" name="Table 78"/>
          <p:cNvGraphicFramePr>
            <a:graphicFrameLocks noGrp="1"/>
          </p:cNvGraphicFramePr>
          <p:nvPr>
            <p:extLst/>
          </p:nvPr>
        </p:nvGraphicFramePr>
        <p:xfrm>
          <a:off x="10021641" y="749400"/>
          <a:ext cx="1449951" cy="171617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4499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409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11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 additional modules/ tabs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Allow users to shift/ create new tabs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Currency Conversion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Conversion of currency for invoice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Link to </a:t>
                      </a:r>
                      <a:r>
                        <a:rPr lang="en-US" sz="1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Fixer.io 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8244668"/>
                  </a:ext>
                </a:extLst>
              </a:tr>
            </a:tbl>
          </a:graphicData>
        </a:graphic>
      </p:graphicFrame>
      <p:graphicFrame>
        <p:nvGraphicFramePr>
          <p:cNvPr id="80" name="Table 79"/>
          <p:cNvGraphicFramePr>
            <a:graphicFrameLocks noGrp="1"/>
          </p:cNvGraphicFramePr>
          <p:nvPr>
            <p:extLst/>
          </p:nvPr>
        </p:nvGraphicFramePr>
        <p:xfrm>
          <a:off x="3084136" y="5128405"/>
          <a:ext cx="1148361" cy="57336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483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02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000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042">
                <a:tc>
                  <a:txBody>
                    <a:bodyPr/>
                    <a:lstStyle/>
                    <a:p>
                      <a:pPr rtl="0"/>
                      <a:r>
                        <a:rPr lang="en-US" sz="1000" dirty="0">
                          <a:effectLst/>
                        </a:rPr>
                        <a:t>Exam</a:t>
                      </a:r>
                      <a:r>
                        <a:rPr lang="en-US" sz="1000" baseline="0" dirty="0">
                          <a:effectLst/>
                        </a:rPr>
                        <a:t> Period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1" name="Table 80"/>
          <p:cNvGraphicFramePr>
            <a:graphicFrameLocks noGrp="1"/>
          </p:cNvGraphicFramePr>
          <p:nvPr>
            <p:extLst/>
          </p:nvPr>
        </p:nvGraphicFramePr>
        <p:xfrm>
          <a:off x="6310546" y="761956"/>
          <a:ext cx="1763254" cy="25298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7632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7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u="sng" dirty="0">
                          <a:solidFill>
                            <a:schemeClr val="tx1"/>
                          </a:solidFill>
                        </a:rPr>
                        <a:t>Template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Upload email template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Upload Letter</a:t>
                      </a:r>
                      <a:r>
                        <a:rPr lang="en-US" sz="1000" baseline="0" dirty="0">
                          <a:solidFill>
                            <a:schemeClr val="tx1"/>
                          </a:solidFill>
                        </a:rPr>
                        <a:t> of Guarantee/US </a:t>
                      </a:r>
                      <a:r>
                        <a:rPr lang="en-US" sz="1000" baseline="0">
                          <a:solidFill>
                            <a:schemeClr val="tx1"/>
                          </a:solidFill>
                        </a:rPr>
                        <a:t>Embassy Summary</a:t>
                      </a:r>
                      <a:endParaRPr lang="en-US" sz="100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aseline="0" dirty="0">
                          <a:solidFill>
                            <a:schemeClr val="tx1"/>
                          </a:solidFill>
                        </a:rPr>
                        <a:t>Screening Reminder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8212680"/>
                  </a:ext>
                </a:extLst>
              </a:tr>
              <a:tr h="179117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Email Notification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Send email based on rules created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Export PDF/ Word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9117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SMS Notification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Send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appointment reminder to patients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2" name="Table 81"/>
          <p:cNvGraphicFramePr>
            <a:graphicFrameLocks noGrp="1"/>
          </p:cNvGraphicFramePr>
          <p:nvPr>
            <p:extLst/>
          </p:nvPr>
        </p:nvGraphicFramePr>
        <p:xfrm>
          <a:off x="8222898" y="743498"/>
          <a:ext cx="1649645" cy="1542458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49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27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9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Fields </a:t>
                      </a:r>
                      <a:r>
                        <a:rPr lang="en-US" sz="1000" b="0" i="0" u="sng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Customisation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Allow users to </a:t>
                      </a:r>
                      <a:r>
                        <a:rPr lang="en-US" sz="10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customise</a:t>
                      </a: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fields for forms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b="0" i="0" u="sng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Search</a:t>
                      </a:r>
                      <a:r>
                        <a:rPr lang="en-US" sz="1000" b="0" i="0" u="sng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function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Search for specific information in the entire application</a:t>
                      </a:r>
                      <a:endParaRPr lang="en-US" sz="400" b="0" i="0" u="sng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4185898"/>
                  </a:ext>
                </a:extLst>
              </a:tr>
            </a:tbl>
          </a:graphicData>
        </a:graphic>
      </p:graphicFrame>
      <p:graphicFrame>
        <p:nvGraphicFramePr>
          <p:cNvPr id="83" name="Table 82"/>
          <p:cNvGraphicFramePr>
            <a:graphicFrameLocks noGrp="1"/>
          </p:cNvGraphicFramePr>
          <p:nvPr>
            <p:extLst/>
          </p:nvPr>
        </p:nvGraphicFramePr>
        <p:xfrm>
          <a:off x="797931" y="5128405"/>
          <a:ext cx="2139929" cy="3150329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1399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20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latin typeface="+mn-lt"/>
                        </a:rPr>
                        <a:t>Iteration 2</a:t>
                      </a:r>
                      <a:endParaRPr lang="en-US" sz="1200" dirty="0">
                        <a:solidFill>
                          <a:srgbClr val="EB4545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43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Analysis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KPI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different teams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Ranking (Doctor, Specialty, Referral)  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Gender and Age Report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743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Timeline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Cradle to grave timeline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Add/ Edit/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Delete Screenings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Group patients for recommended screenings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</a:t>
                      </a: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ased on age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0784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u="sng" dirty="0">
                          <a:effectLst/>
                        </a:rPr>
                        <a:t>Clients (Patients)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Create records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View</a:t>
                      </a:r>
                      <a:r>
                        <a:rPr lang="en-US" sz="1000" baseline="0" dirty="0">
                          <a:effectLst/>
                        </a:rPr>
                        <a:t> records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Update records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Delete records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104660"/>
                  </a:ext>
                </a:extLst>
              </a:tr>
              <a:tr h="315689">
                <a:tc>
                  <a:txBody>
                    <a:bodyPr/>
                    <a:lstStyle/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Preparation</a:t>
                      </a:r>
                      <a:r>
                        <a:rPr lang="en-US" sz="1000" baseline="0" dirty="0">
                          <a:effectLst/>
                        </a:rPr>
                        <a:t> for Acceptance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287198"/>
                  </a:ext>
                </a:extLst>
              </a:tr>
            </a:tbl>
          </a:graphicData>
        </a:graphic>
      </p:graphicFrame>
      <p:graphicFrame>
        <p:nvGraphicFramePr>
          <p:cNvPr id="84" name="Table 83"/>
          <p:cNvGraphicFramePr>
            <a:graphicFrameLocks noGrp="1"/>
          </p:cNvGraphicFramePr>
          <p:nvPr>
            <p:extLst/>
          </p:nvPr>
        </p:nvGraphicFramePr>
        <p:xfrm>
          <a:off x="9846121" y="5055095"/>
          <a:ext cx="1502376" cy="1041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5023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12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Improve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UI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Bug Fixing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1450" marR="0" lvl="0" indent="-17145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Preparation for Final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3326959"/>
                  </a:ext>
                </a:extLst>
              </a:tr>
            </a:tbl>
          </a:graphicData>
        </a:graphic>
      </p:graphicFrame>
      <p:graphicFrame>
        <p:nvGraphicFramePr>
          <p:cNvPr id="86" name="Table 85"/>
          <p:cNvGraphicFramePr>
            <a:graphicFrameLocks noGrp="1"/>
          </p:cNvGraphicFramePr>
          <p:nvPr>
            <p:extLst/>
          </p:nvPr>
        </p:nvGraphicFramePr>
        <p:xfrm>
          <a:off x="11644476" y="751241"/>
          <a:ext cx="1541172" cy="955303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5411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01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 13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Improve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UI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Bug Fixing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8893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Preparation for Final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3" name="Table 72"/>
          <p:cNvGraphicFramePr>
            <a:graphicFrameLocks noGrp="1"/>
          </p:cNvGraphicFramePr>
          <p:nvPr>
            <p:extLst/>
          </p:nvPr>
        </p:nvGraphicFramePr>
        <p:xfrm>
          <a:off x="4393477" y="5125376"/>
          <a:ext cx="1730972" cy="20060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7309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139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6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8443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Tasks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 tasks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View tasks (dashboard)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8939420"/>
                  </a:ext>
                </a:extLst>
              </a:tr>
              <a:tr h="822022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b="0" i="0" u="sng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Case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CRUD Consultation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CRUD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Medical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0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CRUD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Admission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CRUD Letter Of Guarantee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2220951"/>
                  </a:ext>
                </a:extLst>
              </a:tr>
              <a:tr h="329600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Revamp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UI</a:t>
                      </a:r>
                      <a:endParaRPr lang="en-US" sz="10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5526760"/>
                  </a:ext>
                </a:extLst>
              </a:tr>
            </a:tbl>
          </a:graphicData>
        </a:graphic>
      </p:graphicFrame>
      <p:sp>
        <p:nvSpPr>
          <p:cNvPr id="88" name="Rounded Rectangle 87"/>
          <p:cNvSpPr/>
          <p:nvPr/>
        </p:nvSpPr>
        <p:spPr>
          <a:xfrm>
            <a:off x="7622037" y="4387613"/>
            <a:ext cx="1010283" cy="35841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Go Live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15 Feb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80292" y="175846"/>
            <a:ext cx="4011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Acceptance </a:t>
            </a:r>
          </a:p>
        </p:txBody>
      </p:sp>
      <p:graphicFrame>
        <p:nvGraphicFramePr>
          <p:cNvPr id="85" name="Table 84"/>
          <p:cNvGraphicFramePr>
            <a:graphicFrameLocks noGrp="1"/>
          </p:cNvGraphicFramePr>
          <p:nvPr>
            <p:extLst/>
          </p:nvPr>
        </p:nvGraphicFramePr>
        <p:xfrm>
          <a:off x="11523550" y="5045221"/>
          <a:ext cx="1348470" cy="61953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48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53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14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210"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Preparation for Final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04109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92739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73"/>
          <p:cNvSpPr txBox="1"/>
          <p:nvPr/>
        </p:nvSpPr>
        <p:spPr>
          <a:xfrm>
            <a:off x="798513" y="4400550"/>
            <a:ext cx="698500" cy="338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/>
              <a:t>4 Oct</a:t>
            </a:r>
          </a:p>
        </p:txBody>
      </p:sp>
      <p:sp>
        <p:nvSpPr>
          <p:cNvPr id="4" name="TextBox 74"/>
          <p:cNvSpPr txBox="1"/>
          <p:nvPr/>
        </p:nvSpPr>
        <p:spPr>
          <a:xfrm>
            <a:off x="1527175" y="4400550"/>
            <a:ext cx="788988" cy="338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18 Oct</a:t>
            </a:r>
          </a:p>
        </p:txBody>
      </p:sp>
      <p:sp>
        <p:nvSpPr>
          <p:cNvPr id="5" name="TextBox 75"/>
          <p:cNvSpPr txBox="1"/>
          <p:nvPr/>
        </p:nvSpPr>
        <p:spPr>
          <a:xfrm>
            <a:off x="2386013" y="4400550"/>
            <a:ext cx="1231900" cy="338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1 Nov</a:t>
            </a:r>
            <a:endParaRPr lang="en-US" dirty="0"/>
          </a:p>
        </p:txBody>
      </p:sp>
      <p:sp>
        <p:nvSpPr>
          <p:cNvPr id="6" name="TextBox 76"/>
          <p:cNvSpPr txBox="1"/>
          <p:nvPr/>
        </p:nvSpPr>
        <p:spPr>
          <a:xfrm>
            <a:off x="3121025" y="4400550"/>
            <a:ext cx="1233488" cy="338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/>
              <a:t>15 Nov</a:t>
            </a:r>
            <a:endParaRPr lang="en-US"/>
          </a:p>
        </p:txBody>
      </p:sp>
      <p:sp>
        <p:nvSpPr>
          <p:cNvPr id="7" name="TextBox 77"/>
          <p:cNvSpPr txBox="1"/>
          <p:nvPr/>
        </p:nvSpPr>
        <p:spPr>
          <a:xfrm>
            <a:off x="3878263" y="4400550"/>
            <a:ext cx="914400" cy="338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/>
              <a:t>29 Nov</a:t>
            </a:r>
          </a:p>
        </p:txBody>
      </p:sp>
      <p:sp>
        <p:nvSpPr>
          <p:cNvPr id="8" name="TextBox 78"/>
          <p:cNvSpPr txBox="1"/>
          <p:nvPr/>
        </p:nvSpPr>
        <p:spPr>
          <a:xfrm>
            <a:off x="5362575" y="4400550"/>
            <a:ext cx="1233488" cy="261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020765" y="4697415"/>
            <a:ext cx="1176337" cy="574675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>
                <a:solidFill>
                  <a:schemeClr val="tx1"/>
                </a:solidFill>
              </a:rPr>
              <a:t>Proposal Submission</a:t>
            </a:r>
          </a:p>
          <a:p>
            <a:pPr algn="ctr"/>
            <a:r>
              <a:rPr lang="en-US" sz="1200">
                <a:solidFill>
                  <a:schemeClr val="tx1"/>
                </a:solidFill>
              </a:rPr>
              <a:t>17 Oct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616200" y="4729165"/>
            <a:ext cx="1138238" cy="422275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Acceptance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4 Nov</a:t>
            </a:r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847727" y="4210050"/>
            <a:ext cx="11498263" cy="635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lowchart: Connector 11"/>
          <p:cNvSpPr/>
          <p:nvPr/>
        </p:nvSpPr>
        <p:spPr>
          <a:xfrm>
            <a:off x="7951790" y="4046538"/>
            <a:ext cx="554037" cy="323850"/>
          </a:xfrm>
          <a:prstGeom prst="flowChartConnector">
            <a:avLst/>
          </a:prstGeom>
          <a:solidFill>
            <a:srgbClr val="EB4545"/>
          </a:solidFill>
          <a:ln>
            <a:solidFill>
              <a:srgbClr val="EB4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/>
              <a:t>10</a:t>
            </a:r>
          </a:p>
        </p:txBody>
      </p:sp>
      <p:sp>
        <p:nvSpPr>
          <p:cNvPr id="13" name="Flowchart: Connector 12"/>
          <p:cNvSpPr/>
          <p:nvPr/>
        </p:nvSpPr>
        <p:spPr>
          <a:xfrm>
            <a:off x="8756650" y="4046538"/>
            <a:ext cx="554038" cy="323850"/>
          </a:xfrm>
          <a:prstGeom prst="flowChartConnector">
            <a:avLst/>
          </a:prstGeom>
          <a:solidFill>
            <a:srgbClr val="EB4545"/>
          </a:solidFill>
          <a:ln>
            <a:solidFill>
              <a:srgbClr val="EB4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/>
              <a:t>11</a:t>
            </a:r>
            <a:endParaRPr lang="en-US" sz="1600"/>
          </a:p>
        </p:txBody>
      </p:sp>
      <p:sp>
        <p:nvSpPr>
          <p:cNvPr id="14" name="Flowchart: Connector 13"/>
          <p:cNvSpPr/>
          <p:nvPr/>
        </p:nvSpPr>
        <p:spPr>
          <a:xfrm>
            <a:off x="11201400" y="4049713"/>
            <a:ext cx="554038" cy="322262"/>
          </a:xfrm>
          <a:prstGeom prst="flowChartConnector">
            <a:avLst/>
          </a:prstGeom>
          <a:solidFill>
            <a:srgbClr val="EB4545"/>
          </a:solidFill>
          <a:ln>
            <a:solidFill>
              <a:srgbClr val="EB4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/>
              <a:t>14</a:t>
            </a:r>
          </a:p>
        </p:txBody>
      </p:sp>
      <p:sp>
        <p:nvSpPr>
          <p:cNvPr id="15" name="Flowchart: Connector 14"/>
          <p:cNvSpPr/>
          <p:nvPr/>
        </p:nvSpPr>
        <p:spPr>
          <a:xfrm>
            <a:off x="9572625" y="4046538"/>
            <a:ext cx="554038" cy="323850"/>
          </a:xfrm>
          <a:prstGeom prst="flowChartConnector">
            <a:avLst/>
          </a:prstGeom>
          <a:solidFill>
            <a:srgbClr val="EB4545"/>
          </a:solidFill>
          <a:ln>
            <a:solidFill>
              <a:srgbClr val="EB4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/>
              <a:t>12</a:t>
            </a:r>
          </a:p>
        </p:txBody>
      </p:sp>
      <p:sp>
        <p:nvSpPr>
          <p:cNvPr id="16" name="Flowchart: Connector 15"/>
          <p:cNvSpPr/>
          <p:nvPr/>
        </p:nvSpPr>
        <p:spPr>
          <a:xfrm>
            <a:off x="827090" y="4046538"/>
            <a:ext cx="554037" cy="323850"/>
          </a:xfrm>
          <a:prstGeom prst="flowChartConnector">
            <a:avLst/>
          </a:prstGeom>
          <a:solidFill>
            <a:srgbClr val="EB4545"/>
          </a:solidFill>
          <a:ln>
            <a:solidFill>
              <a:srgbClr val="EB4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/>
              <a:t>1</a:t>
            </a:r>
          </a:p>
        </p:txBody>
      </p:sp>
      <p:sp>
        <p:nvSpPr>
          <p:cNvPr id="17" name="Flowchart: Connector 16"/>
          <p:cNvSpPr/>
          <p:nvPr/>
        </p:nvSpPr>
        <p:spPr>
          <a:xfrm>
            <a:off x="1625602" y="4046538"/>
            <a:ext cx="555625" cy="323850"/>
          </a:xfrm>
          <a:prstGeom prst="flowChartConnector">
            <a:avLst/>
          </a:prstGeom>
          <a:solidFill>
            <a:srgbClr val="EB4545"/>
          </a:solidFill>
          <a:ln>
            <a:solidFill>
              <a:srgbClr val="EB4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/>
              <a:t>2</a:t>
            </a:r>
          </a:p>
        </p:txBody>
      </p:sp>
      <p:sp>
        <p:nvSpPr>
          <p:cNvPr id="18" name="Flowchart: Connector 17"/>
          <p:cNvSpPr/>
          <p:nvPr/>
        </p:nvSpPr>
        <p:spPr>
          <a:xfrm>
            <a:off x="2428877" y="4046538"/>
            <a:ext cx="555625" cy="323850"/>
          </a:xfrm>
          <a:prstGeom prst="flowChartConnector">
            <a:avLst/>
          </a:prstGeom>
          <a:solidFill>
            <a:srgbClr val="EB4545"/>
          </a:solidFill>
          <a:ln>
            <a:solidFill>
              <a:srgbClr val="EB4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/>
              <a:t>3</a:t>
            </a:r>
          </a:p>
        </p:txBody>
      </p:sp>
      <p:sp>
        <p:nvSpPr>
          <p:cNvPr id="19" name="Flowchart: Connector 18"/>
          <p:cNvSpPr/>
          <p:nvPr/>
        </p:nvSpPr>
        <p:spPr>
          <a:xfrm>
            <a:off x="3228975" y="4046538"/>
            <a:ext cx="554038" cy="323850"/>
          </a:xfrm>
          <a:prstGeom prst="flowChartConnector">
            <a:avLst/>
          </a:prstGeom>
          <a:solidFill>
            <a:srgbClr val="EB4545"/>
          </a:solidFill>
          <a:ln>
            <a:solidFill>
              <a:srgbClr val="EB4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/>
              <a:t>4</a:t>
            </a:r>
          </a:p>
        </p:txBody>
      </p:sp>
      <p:sp>
        <p:nvSpPr>
          <p:cNvPr id="20" name="Flowchart: Connector 19"/>
          <p:cNvSpPr/>
          <p:nvPr/>
        </p:nvSpPr>
        <p:spPr>
          <a:xfrm>
            <a:off x="4027490" y="4046538"/>
            <a:ext cx="554037" cy="323850"/>
          </a:xfrm>
          <a:prstGeom prst="flowChartConnector">
            <a:avLst/>
          </a:prstGeom>
          <a:solidFill>
            <a:srgbClr val="EB4545"/>
          </a:solidFill>
          <a:ln>
            <a:solidFill>
              <a:srgbClr val="EB4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/>
              <a:t>5</a:t>
            </a:r>
          </a:p>
        </p:txBody>
      </p:sp>
      <p:sp>
        <p:nvSpPr>
          <p:cNvPr id="21" name="Flowchart: Connector 20"/>
          <p:cNvSpPr/>
          <p:nvPr/>
        </p:nvSpPr>
        <p:spPr>
          <a:xfrm>
            <a:off x="4830765" y="4046538"/>
            <a:ext cx="554037" cy="323850"/>
          </a:xfrm>
          <a:prstGeom prst="flowChartConnector">
            <a:avLst/>
          </a:prstGeom>
          <a:solidFill>
            <a:srgbClr val="EB4545"/>
          </a:solidFill>
          <a:ln>
            <a:solidFill>
              <a:srgbClr val="EB4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/>
              <a:t>6</a:t>
            </a:r>
          </a:p>
        </p:txBody>
      </p:sp>
      <p:sp>
        <p:nvSpPr>
          <p:cNvPr id="22" name="Flowchart: Connector 21"/>
          <p:cNvSpPr/>
          <p:nvPr/>
        </p:nvSpPr>
        <p:spPr>
          <a:xfrm>
            <a:off x="5641977" y="4046538"/>
            <a:ext cx="555625" cy="323850"/>
          </a:xfrm>
          <a:prstGeom prst="flowChartConnector">
            <a:avLst/>
          </a:prstGeom>
          <a:solidFill>
            <a:srgbClr val="EB4545"/>
          </a:solidFill>
          <a:ln>
            <a:solidFill>
              <a:srgbClr val="EB4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/>
              <a:t>7</a:t>
            </a:r>
          </a:p>
        </p:txBody>
      </p:sp>
      <p:sp>
        <p:nvSpPr>
          <p:cNvPr id="23" name="Flowchart: Connector 22"/>
          <p:cNvSpPr/>
          <p:nvPr/>
        </p:nvSpPr>
        <p:spPr>
          <a:xfrm>
            <a:off x="6451600" y="4046538"/>
            <a:ext cx="554038" cy="323850"/>
          </a:xfrm>
          <a:prstGeom prst="flowChartConnector">
            <a:avLst/>
          </a:prstGeom>
          <a:solidFill>
            <a:srgbClr val="EB4545"/>
          </a:solidFill>
          <a:ln>
            <a:solidFill>
              <a:srgbClr val="EB4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/>
              <a:t>8</a:t>
            </a:r>
          </a:p>
        </p:txBody>
      </p:sp>
      <p:sp>
        <p:nvSpPr>
          <p:cNvPr id="24" name="Flowchart: Connector 23"/>
          <p:cNvSpPr/>
          <p:nvPr/>
        </p:nvSpPr>
        <p:spPr>
          <a:xfrm>
            <a:off x="7205665" y="4046538"/>
            <a:ext cx="554037" cy="323850"/>
          </a:xfrm>
          <a:prstGeom prst="flowChartConnector">
            <a:avLst/>
          </a:prstGeom>
          <a:solidFill>
            <a:srgbClr val="EB4545"/>
          </a:solidFill>
          <a:ln>
            <a:solidFill>
              <a:srgbClr val="EB4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/>
              <a:t>9</a:t>
            </a:r>
          </a:p>
        </p:txBody>
      </p:sp>
      <p:sp>
        <p:nvSpPr>
          <p:cNvPr id="25" name="TextBox 82"/>
          <p:cNvSpPr txBox="1"/>
          <p:nvPr/>
        </p:nvSpPr>
        <p:spPr>
          <a:xfrm>
            <a:off x="4737100" y="4400550"/>
            <a:ext cx="935038" cy="338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/>
              <a:t>13 Dec</a:t>
            </a:r>
          </a:p>
        </p:txBody>
      </p:sp>
      <p:sp>
        <p:nvSpPr>
          <p:cNvPr id="26" name="TextBox 83"/>
          <p:cNvSpPr txBox="1"/>
          <p:nvPr/>
        </p:nvSpPr>
        <p:spPr>
          <a:xfrm>
            <a:off x="5548315" y="4406900"/>
            <a:ext cx="930275" cy="338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/>
              <a:t>27 Dec</a:t>
            </a:r>
          </a:p>
        </p:txBody>
      </p:sp>
      <p:sp>
        <p:nvSpPr>
          <p:cNvPr id="27" name="TextBox 84"/>
          <p:cNvSpPr txBox="1"/>
          <p:nvPr/>
        </p:nvSpPr>
        <p:spPr>
          <a:xfrm>
            <a:off x="6389688" y="4400550"/>
            <a:ext cx="798512" cy="338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/>
              <a:t>10 Jan</a:t>
            </a:r>
          </a:p>
        </p:txBody>
      </p:sp>
      <p:sp>
        <p:nvSpPr>
          <p:cNvPr id="28" name="TextBox 85"/>
          <p:cNvSpPr txBox="1"/>
          <p:nvPr/>
        </p:nvSpPr>
        <p:spPr>
          <a:xfrm>
            <a:off x="7088190" y="4406900"/>
            <a:ext cx="795337" cy="338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/>
              <a:t>24 Jan</a:t>
            </a:r>
          </a:p>
        </p:txBody>
      </p:sp>
      <p:sp>
        <p:nvSpPr>
          <p:cNvPr id="29" name="TextBox 86"/>
          <p:cNvSpPr txBox="1"/>
          <p:nvPr/>
        </p:nvSpPr>
        <p:spPr>
          <a:xfrm>
            <a:off x="7900988" y="4400550"/>
            <a:ext cx="798512" cy="338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/>
              <a:t>7 Feb</a:t>
            </a:r>
          </a:p>
        </p:txBody>
      </p:sp>
      <p:sp>
        <p:nvSpPr>
          <p:cNvPr id="30" name="TextBox 87"/>
          <p:cNvSpPr txBox="1"/>
          <p:nvPr/>
        </p:nvSpPr>
        <p:spPr>
          <a:xfrm>
            <a:off x="8667750" y="4406900"/>
            <a:ext cx="795338" cy="338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/>
              <a:t>21 Feb</a:t>
            </a:r>
          </a:p>
        </p:txBody>
      </p:sp>
      <p:sp>
        <p:nvSpPr>
          <p:cNvPr id="31" name="TextBox 88"/>
          <p:cNvSpPr txBox="1"/>
          <p:nvPr/>
        </p:nvSpPr>
        <p:spPr>
          <a:xfrm>
            <a:off x="9531352" y="4400550"/>
            <a:ext cx="798513" cy="338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/>
              <a:t>6 Mar</a:t>
            </a:r>
          </a:p>
        </p:txBody>
      </p:sp>
      <p:sp>
        <p:nvSpPr>
          <p:cNvPr id="32" name="Flowchart: Connector 31"/>
          <p:cNvSpPr/>
          <p:nvPr/>
        </p:nvSpPr>
        <p:spPr>
          <a:xfrm>
            <a:off x="10387015" y="4046538"/>
            <a:ext cx="554037" cy="323850"/>
          </a:xfrm>
          <a:prstGeom prst="flowChartConnector">
            <a:avLst/>
          </a:prstGeom>
          <a:solidFill>
            <a:srgbClr val="EB4545"/>
          </a:solidFill>
          <a:ln>
            <a:solidFill>
              <a:srgbClr val="EB4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/>
              <a:t>13</a:t>
            </a:r>
          </a:p>
        </p:txBody>
      </p:sp>
      <p:sp>
        <p:nvSpPr>
          <p:cNvPr id="33" name="Flowchart: Connector 32"/>
          <p:cNvSpPr/>
          <p:nvPr/>
        </p:nvSpPr>
        <p:spPr>
          <a:xfrm>
            <a:off x="11968165" y="4046538"/>
            <a:ext cx="554037" cy="323850"/>
          </a:xfrm>
          <a:prstGeom prst="flowChartConnector">
            <a:avLst/>
          </a:prstGeom>
          <a:solidFill>
            <a:srgbClr val="EB4545"/>
          </a:solidFill>
          <a:ln>
            <a:solidFill>
              <a:srgbClr val="EB4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/>
              <a:t>15</a:t>
            </a:r>
          </a:p>
        </p:txBody>
      </p:sp>
      <p:sp>
        <p:nvSpPr>
          <p:cNvPr id="34" name="TextBox 150"/>
          <p:cNvSpPr txBox="1"/>
          <p:nvPr/>
        </p:nvSpPr>
        <p:spPr>
          <a:xfrm>
            <a:off x="10298115" y="4406900"/>
            <a:ext cx="904875" cy="338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/>
              <a:t>20 Mar</a:t>
            </a:r>
          </a:p>
        </p:txBody>
      </p:sp>
      <p:sp>
        <p:nvSpPr>
          <p:cNvPr id="35" name="TextBox 151"/>
          <p:cNvSpPr txBox="1"/>
          <p:nvPr/>
        </p:nvSpPr>
        <p:spPr>
          <a:xfrm>
            <a:off x="11150602" y="4406900"/>
            <a:ext cx="904875" cy="338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/>
              <a:t>3 Apr</a:t>
            </a:r>
          </a:p>
        </p:txBody>
      </p:sp>
      <p:sp>
        <p:nvSpPr>
          <p:cNvPr id="36" name="TextBox 152"/>
          <p:cNvSpPr txBox="1"/>
          <p:nvPr/>
        </p:nvSpPr>
        <p:spPr>
          <a:xfrm>
            <a:off x="11864975" y="4400550"/>
            <a:ext cx="909638" cy="338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/>
              <a:t>17 Apr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8658227" y="4726665"/>
            <a:ext cx="974725" cy="412750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Midterm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20 Feb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10526713" y="4753092"/>
            <a:ext cx="977900" cy="422275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Poster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27 Mar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11583807" y="4758990"/>
            <a:ext cx="974725" cy="427037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>
                <a:solidFill>
                  <a:schemeClr val="tx1"/>
                </a:solidFill>
              </a:rPr>
              <a:t>Final</a:t>
            </a:r>
          </a:p>
          <a:p>
            <a:pPr algn="ctr"/>
            <a:r>
              <a:rPr lang="en-US" sz="1200">
                <a:solidFill>
                  <a:schemeClr val="tx1"/>
                </a:solidFill>
              </a:rPr>
              <a:t>10 Apr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1676402" y="3633788"/>
            <a:ext cx="1243013" cy="37465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>
                <a:solidFill>
                  <a:schemeClr val="tx1"/>
                </a:solidFill>
              </a:rPr>
              <a:t>User Testing 1</a:t>
            </a:r>
          </a:p>
          <a:p>
            <a:pPr algn="ctr"/>
            <a:r>
              <a:rPr lang="en-US" sz="1200">
                <a:solidFill>
                  <a:schemeClr val="tx1"/>
                </a:solidFill>
              </a:rPr>
              <a:t>28 Oct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7823202" y="3621090"/>
            <a:ext cx="1241425" cy="37623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>
                <a:solidFill>
                  <a:schemeClr val="tx1"/>
                </a:solidFill>
              </a:rPr>
              <a:t>User Testing 2</a:t>
            </a:r>
          </a:p>
          <a:p>
            <a:pPr algn="ctr"/>
            <a:r>
              <a:rPr lang="en-US" sz="1200">
                <a:solidFill>
                  <a:schemeClr val="tx1"/>
                </a:solidFill>
              </a:rPr>
              <a:t>10 Feb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9837738" y="3616325"/>
            <a:ext cx="1243012" cy="376238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>
                <a:solidFill>
                  <a:schemeClr val="tx1"/>
                </a:solidFill>
              </a:rPr>
              <a:t>User Testing 3</a:t>
            </a:r>
          </a:p>
          <a:p>
            <a:pPr algn="ctr"/>
            <a:r>
              <a:rPr lang="en-US" sz="1200">
                <a:solidFill>
                  <a:schemeClr val="tx1"/>
                </a:solidFill>
              </a:rPr>
              <a:t>17 Mar</a:t>
            </a:r>
          </a:p>
        </p:txBody>
      </p:sp>
      <p:sp>
        <p:nvSpPr>
          <p:cNvPr id="43" name="Rounded Rectangle 42"/>
          <p:cNvSpPr/>
          <p:nvPr/>
        </p:nvSpPr>
        <p:spPr>
          <a:xfrm>
            <a:off x="9874010" y="6760711"/>
            <a:ext cx="257175" cy="171450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4" name="Rounded Rectangle 43"/>
          <p:cNvSpPr/>
          <p:nvPr/>
        </p:nvSpPr>
        <p:spPr>
          <a:xfrm>
            <a:off x="9872422" y="7081386"/>
            <a:ext cx="257175" cy="17145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5" name="Rounded Rectangle 44"/>
          <p:cNvSpPr/>
          <p:nvPr/>
        </p:nvSpPr>
        <p:spPr>
          <a:xfrm>
            <a:off x="11405947" y="6754361"/>
            <a:ext cx="258763" cy="17145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6" name="Rounded Rectangle 45"/>
          <p:cNvSpPr/>
          <p:nvPr/>
        </p:nvSpPr>
        <p:spPr>
          <a:xfrm>
            <a:off x="11407535" y="7065511"/>
            <a:ext cx="257175" cy="1714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7" name="Rounded Rectangle 46"/>
          <p:cNvSpPr/>
          <p:nvPr/>
        </p:nvSpPr>
        <p:spPr>
          <a:xfrm>
            <a:off x="11407535" y="7360786"/>
            <a:ext cx="257175" cy="16986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Rounded Rectangle 47"/>
          <p:cNvSpPr/>
          <p:nvPr/>
        </p:nvSpPr>
        <p:spPr>
          <a:xfrm>
            <a:off x="11407535" y="7654475"/>
            <a:ext cx="257175" cy="16986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9" name="Rounded Rectangle 48"/>
          <p:cNvSpPr/>
          <p:nvPr/>
        </p:nvSpPr>
        <p:spPr>
          <a:xfrm>
            <a:off x="9872422" y="7375075"/>
            <a:ext cx="257175" cy="16986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0" name="TextBox 3"/>
          <p:cNvSpPr txBox="1"/>
          <p:nvPr/>
        </p:nvSpPr>
        <p:spPr>
          <a:xfrm>
            <a:off x="11693285" y="6713086"/>
            <a:ext cx="536575" cy="24606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/>
              <a:t>Core</a:t>
            </a:r>
            <a:endParaRPr lang="en-US" sz="1400"/>
          </a:p>
        </p:txBody>
      </p:sp>
      <p:sp>
        <p:nvSpPr>
          <p:cNvPr id="51" name="TextBox 14"/>
          <p:cNvSpPr txBox="1"/>
          <p:nvPr/>
        </p:nvSpPr>
        <p:spPr>
          <a:xfrm>
            <a:off x="11693285" y="7006773"/>
            <a:ext cx="1042987" cy="3111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/>
              <a:t>Secondary</a:t>
            </a:r>
            <a:endParaRPr lang="en-US"/>
          </a:p>
        </p:txBody>
      </p:sp>
      <p:sp>
        <p:nvSpPr>
          <p:cNvPr id="52" name="TextBox 15"/>
          <p:cNvSpPr txBox="1"/>
          <p:nvPr/>
        </p:nvSpPr>
        <p:spPr>
          <a:xfrm>
            <a:off x="11674235" y="7287761"/>
            <a:ext cx="1114425" cy="27781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/>
              <a:t>Tertiary</a:t>
            </a:r>
            <a:endParaRPr lang="en-US"/>
          </a:p>
        </p:txBody>
      </p:sp>
      <p:sp>
        <p:nvSpPr>
          <p:cNvPr id="53" name="TextBox 16"/>
          <p:cNvSpPr txBox="1"/>
          <p:nvPr/>
        </p:nvSpPr>
        <p:spPr>
          <a:xfrm>
            <a:off x="11662579" y="7613378"/>
            <a:ext cx="1633538" cy="4000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/>
              <a:t>Good-to-have</a:t>
            </a:r>
            <a:endParaRPr lang="en-US"/>
          </a:p>
        </p:txBody>
      </p:sp>
      <p:sp>
        <p:nvSpPr>
          <p:cNvPr id="54" name="TextBox 17"/>
          <p:cNvSpPr txBox="1"/>
          <p:nvPr/>
        </p:nvSpPr>
        <p:spPr>
          <a:xfrm>
            <a:off x="10128010" y="7325863"/>
            <a:ext cx="1577975" cy="21272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/>
              <a:t>Non-coding tasks</a:t>
            </a:r>
          </a:p>
        </p:txBody>
      </p:sp>
      <p:sp>
        <p:nvSpPr>
          <p:cNvPr id="55" name="TextBox 18"/>
          <p:cNvSpPr txBox="1"/>
          <p:nvPr/>
        </p:nvSpPr>
        <p:spPr>
          <a:xfrm>
            <a:off x="10131185" y="7022648"/>
            <a:ext cx="1036637" cy="24923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/>
              <a:t>User Testing</a:t>
            </a:r>
            <a:endParaRPr lang="en-US"/>
          </a:p>
        </p:txBody>
      </p:sp>
      <p:sp>
        <p:nvSpPr>
          <p:cNvPr id="56" name="TextBox 19"/>
          <p:cNvSpPr txBox="1"/>
          <p:nvPr/>
        </p:nvSpPr>
        <p:spPr>
          <a:xfrm>
            <a:off x="10142297" y="6713086"/>
            <a:ext cx="982663" cy="27781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/>
              <a:t>Milestones</a:t>
            </a:r>
            <a:endParaRPr lang="en-US"/>
          </a:p>
        </p:txBody>
      </p:sp>
      <p:sp>
        <p:nvSpPr>
          <p:cNvPr id="57" name="Flowchart: Connector 56"/>
          <p:cNvSpPr/>
          <p:nvPr/>
        </p:nvSpPr>
        <p:spPr>
          <a:xfrm>
            <a:off x="9891472" y="7630663"/>
            <a:ext cx="239713" cy="185737"/>
          </a:xfrm>
          <a:prstGeom prst="flowChartConnector">
            <a:avLst/>
          </a:prstGeom>
          <a:solidFill>
            <a:srgbClr val="EB4545"/>
          </a:solidFill>
          <a:ln>
            <a:solidFill>
              <a:srgbClr val="EB4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/>
          </a:p>
        </p:txBody>
      </p:sp>
      <p:sp>
        <p:nvSpPr>
          <p:cNvPr id="58" name="TextBox 21"/>
          <p:cNvSpPr txBox="1"/>
          <p:nvPr/>
        </p:nvSpPr>
        <p:spPr>
          <a:xfrm>
            <a:off x="10108960" y="7581448"/>
            <a:ext cx="1169987" cy="28733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2 weeks iteration</a:t>
            </a:r>
          </a:p>
        </p:txBody>
      </p:sp>
      <p:sp>
        <p:nvSpPr>
          <p:cNvPr id="59" name="Rectangle 58"/>
          <p:cNvSpPr/>
          <p:nvPr/>
        </p:nvSpPr>
        <p:spPr>
          <a:xfrm>
            <a:off x="9512058" y="6398763"/>
            <a:ext cx="1135062" cy="33813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Legend</a:t>
            </a:r>
            <a:r>
              <a:rPr lang="en-US" sz="1600" dirty="0"/>
              <a:t>:</a:t>
            </a:r>
          </a:p>
        </p:txBody>
      </p:sp>
      <p:pic>
        <p:nvPicPr>
          <p:cNvPr id="62" name="Picture 6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6475" y="1291367"/>
            <a:ext cx="1548158" cy="2135563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0474" y="1302183"/>
            <a:ext cx="1682642" cy="1780186"/>
          </a:xfrm>
          <a:prstGeom prst="rect">
            <a:avLst/>
          </a:prstGeom>
        </p:spPr>
      </p:pic>
      <p:pic>
        <p:nvPicPr>
          <p:cNvPr id="67" name="Picture 6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4134" y="5329093"/>
            <a:ext cx="1596577" cy="1558433"/>
          </a:xfrm>
          <a:prstGeom prst="rect">
            <a:avLst/>
          </a:prstGeom>
        </p:spPr>
      </p:pic>
      <p:pic>
        <p:nvPicPr>
          <p:cNvPr id="71" name="Picture 7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6764" y="1299070"/>
            <a:ext cx="1518036" cy="2030144"/>
          </a:xfrm>
          <a:prstGeom prst="rect">
            <a:avLst/>
          </a:prstGeom>
        </p:spPr>
      </p:pic>
      <p:pic>
        <p:nvPicPr>
          <p:cNvPr id="72" name="Picture 7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17366" y="5351814"/>
            <a:ext cx="1617302" cy="1517323"/>
          </a:xfrm>
          <a:prstGeom prst="rect">
            <a:avLst/>
          </a:prstGeom>
        </p:spPr>
      </p:pic>
      <p:pic>
        <p:nvPicPr>
          <p:cNvPr id="83" name="Picture 8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63090" y="1284186"/>
            <a:ext cx="1371719" cy="1115665"/>
          </a:xfrm>
          <a:prstGeom prst="rect">
            <a:avLst/>
          </a:prstGeom>
        </p:spPr>
      </p:pic>
      <p:pic>
        <p:nvPicPr>
          <p:cNvPr id="86" name="Picture 8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12643" y="5350075"/>
            <a:ext cx="1404352" cy="1000600"/>
          </a:xfrm>
          <a:prstGeom prst="rect">
            <a:avLst/>
          </a:prstGeom>
        </p:spPr>
      </p:pic>
      <p:pic>
        <p:nvPicPr>
          <p:cNvPr id="90" name="Picture 8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042104" y="1291367"/>
            <a:ext cx="1475360" cy="981541"/>
          </a:xfrm>
          <a:prstGeom prst="rect">
            <a:avLst/>
          </a:prstGeom>
        </p:spPr>
      </p:pic>
      <p:pic>
        <p:nvPicPr>
          <p:cNvPr id="91" name="Picture 9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99913" y="1169599"/>
            <a:ext cx="1421756" cy="1314560"/>
          </a:xfrm>
          <a:prstGeom prst="rect">
            <a:avLst/>
          </a:prstGeom>
        </p:spPr>
      </p:pic>
      <p:pic>
        <p:nvPicPr>
          <p:cNvPr id="92" name="Picture 9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020510" y="5345583"/>
            <a:ext cx="994130" cy="50479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03919" y="5351814"/>
            <a:ext cx="1776878" cy="2482623"/>
          </a:xfrm>
          <a:prstGeom prst="rect">
            <a:avLst/>
          </a:prstGeom>
        </p:spPr>
      </p:pic>
      <p:sp>
        <p:nvSpPr>
          <p:cNvPr id="74" name="Rounded Rectangle 73"/>
          <p:cNvSpPr/>
          <p:nvPr/>
        </p:nvSpPr>
        <p:spPr>
          <a:xfrm>
            <a:off x="7766596" y="4734980"/>
            <a:ext cx="801629" cy="37571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Go Live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15 Feb</a:t>
            </a:r>
          </a:p>
        </p:txBody>
      </p:sp>
      <p:pic>
        <p:nvPicPr>
          <p:cNvPr id="60" name="Picture 5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796245" y="5351814"/>
            <a:ext cx="1597290" cy="1170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0246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4343399" y="1793631"/>
            <a:ext cx="4114801" cy="720969"/>
          </a:xfrm>
          <a:prstGeom prst="roundRect">
            <a:avLst/>
          </a:prstGeom>
          <a:solidFill>
            <a:srgbClr val="00206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 our deployed application here!</a:t>
            </a:r>
          </a:p>
        </p:txBody>
      </p:sp>
    </p:spTree>
    <p:extLst>
      <p:ext uri="{BB962C8B-B14F-4D97-AF65-F5344CB8AC3E}">
        <p14:creationId xmlns:p14="http://schemas.microsoft.com/office/powerpoint/2010/main" val="652889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2610</Words>
  <Application>Microsoft Office PowerPoint</Application>
  <PresentationFormat>Custom</PresentationFormat>
  <Paragraphs>978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2014-11-18T23:21:56Z</dcterms:created>
  <dcterms:modified xsi:type="dcterms:W3CDTF">2017-01-19T03:11:09Z</dcterms:modified>
</cp:coreProperties>
</file>