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7"/>
  </p:notesMasterIdLst>
  <p:sldIdLst>
    <p:sldId id="261" r:id="rId2"/>
    <p:sldId id="276" r:id="rId3"/>
    <p:sldId id="275" r:id="rId4"/>
    <p:sldId id="273" r:id="rId5"/>
    <p:sldId id="272" r:id="rId6"/>
    <p:sldId id="271" r:id="rId7"/>
    <p:sldId id="270" r:id="rId8"/>
    <p:sldId id="269" r:id="rId9"/>
    <p:sldId id="267" r:id="rId10"/>
    <p:sldId id="265" r:id="rId11"/>
    <p:sldId id="274" r:id="rId12"/>
    <p:sldId id="264" r:id="rId13"/>
    <p:sldId id="263" r:id="rId14"/>
    <p:sldId id="262" r:id="rId15"/>
    <p:sldId id="266" r:id="rId16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41E"/>
    <a:srgbClr val="EB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1919" autoAdjust="0"/>
  </p:normalViewPr>
  <p:slideViewPr>
    <p:cSldViewPr snapToGrid="0">
      <p:cViewPr>
        <p:scale>
          <a:sx n="50" d="100"/>
          <a:sy n="50" d="100"/>
        </p:scale>
        <p:origin x="1056" y="36"/>
      </p:cViewPr>
      <p:guideLst>
        <p:guide orient="horz" pos="288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00BC-2CCA-4826-A4CC-4CC1C565C03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FBE5E-D146-4D41-932F-13FE20C0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57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1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8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38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89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54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38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0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0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9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0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448058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455442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3831851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solidFill>
                    <a:schemeClr val="tx1"/>
                  </a:solidFill>
                </a:rPr>
                <a:t>11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9009392" y="452996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821445" y="4522816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12141E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rgbClr val="12141E"/>
                </a:solidFill>
              </a:rPr>
              <a:t>3 Apr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882245" y="4480588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338236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366375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358479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21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78687" y="7399496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78111"/>
              </p:ext>
            </p:extLst>
          </p:nvPr>
        </p:nvGraphicFramePr>
        <p:xfrm>
          <a:off x="558415" y="661333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38711"/>
              </p:ext>
            </p:extLst>
          </p:nvPr>
        </p:nvGraphicFramePr>
        <p:xfrm>
          <a:off x="2100261" y="66641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76681"/>
              </p:ext>
            </p:extLst>
          </p:nvPr>
        </p:nvGraphicFramePr>
        <p:xfrm>
          <a:off x="4010645" y="664078"/>
          <a:ext cx="880755" cy="55947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7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55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675301"/>
              </p:ext>
            </p:extLst>
          </p:nvPr>
        </p:nvGraphicFramePr>
        <p:xfrm>
          <a:off x="9474597" y="661333"/>
          <a:ext cx="1849077" cy="22420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9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‘Email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sent’ column for clients list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Filter by follow-up person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Send screenings from client profile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320279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Editor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 to specify email recipients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00454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 after midterms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65337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362122"/>
              </p:ext>
            </p:extLst>
          </p:nvPr>
        </p:nvGraphicFramePr>
        <p:xfrm>
          <a:off x="7275426" y="664021"/>
          <a:ext cx="2014742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49328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41118"/>
              </p:ext>
            </p:extLst>
          </p:nvPr>
        </p:nvGraphicFramePr>
        <p:xfrm>
          <a:off x="2652564" y="5161489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19120"/>
              </p:ext>
            </p:extLst>
          </p:nvPr>
        </p:nvGraphicFramePr>
        <p:xfrm>
          <a:off x="5842642" y="5151559"/>
          <a:ext cx="1846487" cy="20145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657873"/>
              </p:ext>
            </p:extLst>
          </p:nvPr>
        </p:nvGraphicFramePr>
        <p:xfrm>
          <a:off x="7829787" y="5143353"/>
          <a:ext cx="2029282" cy="324933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29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1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logged in user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selected patients for specific screenings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database values to auto-populate pre-defined tags in email template in sent email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u="sng" dirty="0">
                          <a:effectLst/>
                        </a:rPr>
                        <a:t>Text</a:t>
                      </a:r>
                      <a:r>
                        <a:rPr lang="en-US" sz="1000" b="0" u="sng" baseline="0" dirty="0">
                          <a:effectLst/>
                        </a:rPr>
                        <a:t> Editor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editing features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Create Template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Read</a:t>
                      </a:r>
                      <a:r>
                        <a:rPr lang="en-US" sz="1000" b="0" baseline="0" dirty="0">
                          <a:effectLst/>
                        </a:rPr>
                        <a:t>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Update Template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3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3040"/>
              </p:ext>
            </p:extLst>
          </p:nvPr>
        </p:nvGraphicFramePr>
        <p:xfrm>
          <a:off x="350859" y="5161489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981611"/>
              </p:ext>
            </p:extLst>
          </p:nvPr>
        </p:nvGraphicFramePr>
        <p:xfrm>
          <a:off x="10130286" y="5144587"/>
          <a:ext cx="1770531" cy="2316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0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u="none" baseline="0" dirty="0">
                          <a:solidFill>
                            <a:schemeClr val="tx1"/>
                          </a:solidFill>
                        </a:rPr>
                        <a:t>Link database to Zoho CRM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14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Dashboard/ performance reports for reporting purposes in PDF Format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Clients’ emails for each screening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57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61611"/>
              </p:ext>
            </p:extLst>
          </p:nvPr>
        </p:nvGraphicFramePr>
        <p:xfrm>
          <a:off x="11483132" y="661333"/>
          <a:ext cx="1696347" cy="12350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 up codes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 4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95980"/>
              </p:ext>
            </p:extLst>
          </p:nvPr>
        </p:nvGraphicFramePr>
        <p:xfrm>
          <a:off x="5092021" y="642098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453138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014433" y="278594"/>
            <a:ext cx="201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28 March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94042"/>
              </p:ext>
            </p:extLst>
          </p:nvPr>
        </p:nvGraphicFramePr>
        <p:xfrm>
          <a:off x="12026806" y="5127587"/>
          <a:ext cx="1271352" cy="8669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1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9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937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Handover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675468"/>
                  </a:ext>
                </a:extLst>
              </a:tr>
              <a:tr h="318302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353557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13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171341"/>
              </p:ext>
            </p:extLst>
          </p:nvPr>
        </p:nvGraphicFramePr>
        <p:xfrm>
          <a:off x="3728665" y="516148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9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20999"/>
              </p:ext>
            </p:extLst>
          </p:nvPr>
        </p:nvGraphicFramePr>
        <p:xfrm>
          <a:off x="2338177" y="797862"/>
          <a:ext cx="1728576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85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23417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requested,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042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possible illnesses/screenings recommendations)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appointments and admissions</a:t>
                      </a:r>
                      <a:endParaRPr lang="en-US" sz="2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</p:spTree>
    <p:extLst>
      <p:ext uri="{BB962C8B-B14F-4D97-AF65-F5344CB8AC3E}">
        <p14:creationId xmlns:p14="http://schemas.microsoft.com/office/powerpoint/2010/main" val="218164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38177" y="797862"/>
          <a:ext cx="1728576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8182"/>
              </p:ext>
            </p:extLst>
          </p:nvPr>
        </p:nvGraphicFramePr>
        <p:xfrm>
          <a:off x="4298882" y="5230935"/>
          <a:ext cx="1979460" cy="285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23417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requested,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84665"/>
              </p:ext>
            </p:extLst>
          </p:nvPr>
        </p:nvGraphicFramePr>
        <p:xfrm>
          <a:off x="7407262" y="113521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11335"/>
              </p:ext>
            </p:extLst>
          </p:nvPr>
        </p:nvGraphicFramePr>
        <p:xfrm>
          <a:off x="5445059" y="771465"/>
          <a:ext cx="1730972" cy="2042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possible illnesses/screenings recommendations)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appointments and admissions</a:t>
                      </a:r>
                      <a:endParaRPr lang="en-US" sz="2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MidtermPlanned</a:t>
            </a:r>
            <a:endParaRPr lang="en-US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34706"/>
              </p:ext>
            </p:extLst>
          </p:nvPr>
        </p:nvGraphicFramePr>
        <p:xfrm>
          <a:off x="4239637" y="805829"/>
          <a:ext cx="922913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Winter</a:t>
                      </a:r>
                      <a:r>
                        <a:rPr lang="en-US" sz="1000" baseline="0" dirty="0">
                          <a:effectLst/>
                        </a:rPr>
                        <a:t> Break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33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7" y="797862"/>
          <a:ext cx="1621558" cy="85859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latest analysis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895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 (Personalised Follow up)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timeline with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of selected patients 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top 5 possible illness)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pic>
        <p:nvPicPr>
          <p:cNvPr id="1030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20" y="704995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30" y="5200874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401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60721" y="443180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92865" y="443180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35497" y="3747525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812741" y="4389460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763698" y="4381424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90108" y="4376662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964677" y="3290164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601736" y="335394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80825" y="3276096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490028"/>
            <a:ext cx="3298431" cy="1602178"/>
            <a:chOff x="9195145" y="6050415"/>
            <a:chExt cx="3298431" cy="1602178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090477" y="7305113"/>
              <a:ext cx="258021" cy="17043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11384888" y="7252101"/>
              <a:ext cx="1033748" cy="400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Good-to-have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6" y="797862"/>
          <a:ext cx="1772363" cy="171203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42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services &amp; price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prices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309007" y="757049"/>
          <a:ext cx="1863232" cy="2400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 of rules for notifications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UI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representation of analysis results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8008653" y="5093356"/>
          <a:ext cx="1572289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Migration of data from client’s current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2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095637"/>
          <a:ext cx="1496125" cy="1981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9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invoice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in PDF/ Excel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 deleted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reports (summary of price/ services/ admission)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function (patient, task, period)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17161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additional modules/ tabs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shift/ create new tabs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Conversion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Conversion of currency for invoice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Fixer.io 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12840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6" y="761956"/>
          <a:ext cx="1763254" cy="2529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6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email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Letter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of Guarantee/US 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</a:rPr>
                        <a:t>Embassy Summary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Screening Reminder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based on rules created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PDF/ Word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appointment reminder to patients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 </a:t>
                      </a:r>
                      <a:r>
                        <a:rPr lang="en-US" sz="10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</a:t>
                      </a:r>
                      <a:r>
                        <a:rPr lang="en-US" sz="1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customise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fields for forms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12840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055095"/>
          <a:ext cx="1502376" cy="1041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125376"/>
          <a:ext cx="1730972" cy="200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tasks (dashboard)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Consultation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Admission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Letter Of Guarantee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32960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22037" y="4387613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Acceptance 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04522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73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3"/>
          <p:cNvSpPr txBox="1"/>
          <p:nvPr/>
        </p:nvSpPr>
        <p:spPr>
          <a:xfrm>
            <a:off x="798513" y="4400550"/>
            <a:ext cx="6985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4 Oct</a:t>
            </a:r>
          </a:p>
        </p:txBody>
      </p:sp>
      <p:sp>
        <p:nvSpPr>
          <p:cNvPr id="4" name="TextBox 74"/>
          <p:cNvSpPr txBox="1"/>
          <p:nvPr/>
        </p:nvSpPr>
        <p:spPr>
          <a:xfrm>
            <a:off x="1527175" y="4400550"/>
            <a:ext cx="7889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18 Oct</a:t>
            </a:r>
          </a:p>
        </p:txBody>
      </p:sp>
      <p:sp>
        <p:nvSpPr>
          <p:cNvPr id="5" name="TextBox 75"/>
          <p:cNvSpPr txBox="1"/>
          <p:nvPr/>
        </p:nvSpPr>
        <p:spPr>
          <a:xfrm>
            <a:off x="2386013" y="4400550"/>
            <a:ext cx="12319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 Nov</a:t>
            </a:r>
            <a:endParaRPr lang="en-US" dirty="0"/>
          </a:p>
        </p:txBody>
      </p:sp>
      <p:sp>
        <p:nvSpPr>
          <p:cNvPr id="6" name="TextBox 76"/>
          <p:cNvSpPr txBox="1"/>
          <p:nvPr/>
        </p:nvSpPr>
        <p:spPr>
          <a:xfrm>
            <a:off x="3121025" y="4400550"/>
            <a:ext cx="12334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15 Nov</a:t>
            </a:r>
            <a:endParaRPr lang="en-US"/>
          </a:p>
        </p:txBody>
      </p:sp>
      <p:sp>
        <p:nvSpPr>
          <p:cNvPr id="7" name="TextBox 77"/>
          <p:cNvSpPr txBox="1"/>
          <p:nvPr/>
        </p:nvSpPr>
        <p:spPr>
          <a:xfrm>
            <a:off x="3878263" y="4400550"/>
            <a:ext cx="9144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29 Nov</a:t>
            </a:r>
          </a:p>
        </p:txBody>
      </p:sp>
      <p:sp>
        <p:nvSpPr>
          <p:cNvPr id="8" name="TextBox 78"/>
          <p:cNvSpPr txBox="1"/>
          <p:nvPr/>
        </p:nvSpPr>
        <p:spPr>
          <a:xfrm>
            <a:off x="5362575" y="4400550"/>
            <a:ext cx="1233488" cy="26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20765" y="4697415"/>
            <a:ext cx="1176337" cy="5746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16200" y="4729165"/>
            <a:ext cx="1138238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47727" y="4210050"/>
            <a:ext cx="11498263" cy="635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79517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10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875665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11</a:t>
            </a:r>
            <a:endParaRPr lang="en-US" sz="1600"/>
          </a:p>
        </p:txBody>
      </p:sp>
      <p:sp>
        <p:nvSpPr>
          <p:cNvPr id="14" name="Flowchart: Connector 13"/>
          <p:cNvSpPr/>
          <p:nvPr/>
        </p:nvSpPr>
        <p:spPr>
          <a:xfrm>
            <a:off x="11201400" y="4049713"/>
            <a:ext cx="554038" cy="322262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14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957262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12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8270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1625602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2</a:t>
            </a:r>
          </a:p>
        </p:txBody>
      </p:sp>
      <p:sp>
        <p:nvSpPr>
          <p:cNvPr id="18" name="Flowchart: Connector 17"/>
          <p:cNvSpPr/>
          <p:nvPr/>
        </p:nvSpPr>
        <p:spPr>
          <a:xfrm>
            <a:off x="24288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3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322897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4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40274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5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48307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6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56419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7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645160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8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72056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9</a:t>
            </a:r>
          </a:p>
        </p:txBody>
      </p:sp>
      <p:sp>
        <p:nvSpPr>
          <p:cNvPr id="25" name="TextBox 82"/>
          <p:cNvSpPr txBox="1"/>
          <p:nvPr/>
        </p:nvSpPr>
        <p:spPr>
          <a:xfrm>
            <a:off x="4737100" y="4400550"/>
            <a:ext cx="9350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13 Dec</a:t>
            </a:r>
          </a:p>
        </p:txBody>
      </p:sp>
      <p:sp>
        <p:nvSpPr>
          <p:cNvPr id="26" name="TextBox 83"/>
          <p:cNvSpPr txBox="1"/>
          <p:nvPr/>
        </p:nvSpPr>
        <p:spPr>
          <a:xfrm>
            <a:off x="5548315" y="4406900"/>
            <a:ext cx="9302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27 Dec</a:t>
            </a:r>
          </a:p>
        </p:txBody>
      </p:sp>
      <p:sp>
        <p:nvSpPr>
          <p:cNvPr id="27" name="TextBox 84"/>
          <p:cNvSpPr txBox="1"/>
          <p:nvPr/>
        </p:nvSpPr>
        <p:spPr>
          <a:xfrm>
            <a:off x="63896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10 Jan</a:t>
            </a:r>
          </a:p>
        </p:txBody>
      </p:sp>
      <p:sp>
        <p:nvSpPr>
          <p:cNvPr id="28" name="TextBox 85"/>
          <p:cNvSpPr txBox="1"/>
          <p:nvPr/>
        </p:nvSpPr>
        <p:spPr>
          <a:xfrm>
            <a:off x="7088190" y="4406900"/>
            <a:ext cx="795337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24 Jan</a:t>
            </a:r>
          </a:p>
        </p:txBody>
      </p:sp>
      <p:sp>
        <p:nvSpPr>
          <p:cNvPr id="29" name="TextBox 86"/>
          <p:cNvSpPr txBox="1"/>
          <p:nvPr/>
        </p:nvSpPr>
        <p:spPr>
          <a:xfrm>
            <a:off x="79009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7 Feb</a:t>
            </a:r>
          </a:p>
        </p:txBody>
      </p:sp>
      <p:sp>
        <p:nvSpPr>
          <p:cNvPr id="30" name="TextBox 87"/>
          <p:cNvSpPr txBox="1"/>
          <p:nvPr/>
        </p:nvSpPr>
        <p:spPr>
          <a:xfrm>
            <a:off x="8667750" y="4406900"/>
            <a:ext cx="7953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21 Feb</a:t>
            </a:r>
          </a:p>
        </p:txBody>
      </p:sp>
      <p:sp>
        <p:nvSpPr>
          <p:cNvPr id="31" name="TextBox 88"/>
          <p:cNvSpPr txBox="1"/>
          <p:nvPr/>
        </p:nvSpPr>
        <p:spPr>
          <a:xfrm>
            <a:off x="9531352" y="4400550"/>
            <a:ext cx="798513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6 Mar</a:t>
            </a:r>
          </a:p>
        </p:txBody>
      </p:sp>
      <p:sp>
        <p:nvSpPr>
          <p:cNvPr id="32" name="Flowchart: Connector 31"/>
          <p:cNvSpPr/>
          <p:nvPr/>
        </p:nvSpPr>
        <p:spPr>
          <a:xfrm>
            <a:off x="1038701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13</a:t>
            </a:r>
          </a:p>
        </p:txBody>
      </p:sp>
      <p:sp>
        <p:nvSpPr>
          <p:cNvPr id="33" name="Flowchart: Connector 32"/>
          <p:cNvSpPr/>
          <p:nvPr/>
        </p:nvSpPr>
        <p:spPr>
          <a:xfrm>
            <a:off x="119681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15</a:t>
            </a:r>
          </a:p>
        </p:txBody>
      </p:sp>
      <p:sp>
        <p:nvSpPr>
          <p:cNvPr id="34" name="TextBox 150"/>
          <p:cNvSpPr txBox="1"/>
          <p:nvPr/>
        </p:nvSpPr>
        <p:spPr>
          <a:xfrm>
            <a:off x="10298115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20 Mar</a:t>
            </a:r>
          </a:p>
        </p:txBody>
      </p:sp>
      <p:sp>
        <p:nvSpPr>
          <p:cNvPr id="35" name="TextBox 151"/>
          <p:cNvSpPr txBox="1"/>
          <p:nvPr/>
        </p:nvSpPr>
        <p:spPr>
          <a:xfrm>
            <a:off x="11150602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3 Apr</a:t>
            </a:r>
          </a:p>
        </p:txBody>
      </p:sp>
      <p:sp>
        <p:nvSpPr>
          <p:cNvPr id="36" name="TextBox 152"/>
          <p:cNvSpPr txBox="1"/>
          <p:nvPr/>
        </p:nvSpPr>
        <p:spPr>
          <a:xfrm>
            <a:off x="11864975" y="4400550"/>
            <a:ext cx="9096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17 Apr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658227" y="4726665"/>
            <a:ext cx="974725" cy="41275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26713" y="4753092"/>
            <a:ext cx="977900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83807" y="4758990"/>
            <a:ext cx="974725" cy="4270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76402" y="3633788"/>
            <a:ext cx="1243013" cy="3746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823202" y="3621090"/>
            <a:ext cx="1241425" cy="3762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837738" y="3616325"/>
            <a:ext cx="1243012" cy="37623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Mar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874010" y="6760711"/>
            <a:ext cx="257175" cy="1714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872422" y="7081386"/>
            <a:ext cx="257175" cy="1714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1405947" y="6754361"/>
            <a:ext cx="258763" cy="171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1407535" y="7065511"/>
            <a:ext cx="257175" cy="171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407535" y="7360786"/>
            <a:ext cx="257175" cy="1698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1407535" y="7654475"/>
            <a:ext cx="257175" cy="16986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872422" y="7375075"/>
            <a:ext cx="257175" cy="1698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TextBox 3"/>
          <p:cNvSpPr txBox="1"/>
          <p:nvPr/>
        </p:nvSpPr>
        <p:spPr>
          <a:xfrm>
            <a:off x="11693285" y="6713086"/>
            <a:ext cx="536575" cy="246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/>
              <a:t>Core</a:t>
            </a:r>
            <a:endParaRPr lang="en-US" sz="1400"/>
          </a:p>
        </p:txBody>
      </p:sp>
      <p:sp>
        <p:nvSpPr>
          <p:cNvPr id="51" name="TextBox 14"/>
          <p:cNvSpPr txBox="1"/>
          <p:nvPr/>
        </p:nvSpPr>
        <p:spPr>
          <a:xfrm>
            <a:off x="11693285" y="7006773"/>
            <a:ext cx="1042987" cy="311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Secondary</a:t>
            </a:r>
            <a:endParaRPr lang="en-US"/>
          </a:p>
        </p:txBody>
      </p:sp>
      <p:sp>
        <p:nvSpPr>
          <p:cNvPr id="52" name="TextBox 15"/>
          <p:cNvSpPr txBox="1"/>
          <p:nvPr/>
        </p:nvSpPr>
        <p:spPr>
          <a:xfrm>
            <a:off x="11674235" y="7287761"/>
            <a:ext cx="1114425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Tertiary</a:t>
            </a:r>
            <a:endParaRPr lang="en-US"/>
          </a:p>
        </p:txBody>
      </p:sp>
      <p:sp>
        <p:nvSpPr>
          <p:cNvPr id="53" name="TextBox 16"/>
          <p:cNvSpPr txBox="1"/>
          <p:nvPr/>
        </p:nvSpPr>
        <p:spPr>
          <a:xfrm>
            <a:off x="11662579" y="7613378"/>
            <a:ext cx="1633538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Good-to-have</a:t>
            </a:r>
            <a:endParaRPr lang="en-US"/>
          </a:p>
        </p:txBody>
      </p:sp>
      <p:sp>
        <p:nvSpPr>
          <p:cNvPr id="54" name="TextBox 17"/>
          <p:cNvSpPr txBox="1"/>
          <p:nvPr/>
        </p:nvSpPr>
        <p:spPr>
          <a:xfrm>
            <a:off x="10128010" y="7325863"/>
            <a:ext cx="1577975" cy="212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Non-coding tasks</a:t>
            </a:r>
          </a:p>
        </p:txBody>
      </p:sp>
      <p:sp>
        <p:nvSpPr>
          <p:cNvPr id="55" name="TextBox 18"/>
          <p:cNvSpPr txBox="1"/>
          <p:nvPr/>
        </p:nvSpPr>
        <p:spPr>
          <a:xfrm>
            <a:off x="10131185" y="7022648"/>
            <a:ext cx="1036637" cy="249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User Testing</a:t>
            </a:r>
            <a:endParaRPr lang="en-US"/>
          </a:p>
        </p:txBody>
      </p:sp>
      <p:sp>
        <p:nvSpPr>
          <p:cNvPr id="56" name="TextBox 19"/>
          <p:cNvSpPr txBox="1"/>
          <p:nvPr/>
        </p:nvSpPr>
        <p:spPr>
          <a:xfrm>
            <a:off x="10142297" y="6713086"/>
            <a:ext cx="982663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Milestones</a:t>
            </a:r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9891472" y="7630663"/>
            <a:ext cx="239713" cy="185737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58" name="TextBox 21"/>
          <p:cNvSpPr txBox="1"/>
          <p:nvPr/>
        </p:nvSpPr>
        <p:spPr>
          <a:xfrm>
            <a:off x="10108960" y="7581448"/>
            <a:ext cx="1169987" cy="2873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 weeks iteration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512058" y="6398763"/>
            <a:ext cx="1135062" cy="33813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Legend</a:t>
            </a:r>
            <a:r>
              <a:rPr lang="en-US" sz="1600" dirty="0"/>
              <a:t>: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75" y="1291367"/>
            <a:ext cx="1548158" cy="213556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74" y="1302183"/>
            <a:ext cx="1682642" cy="178018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134" y="5329093"/>
            <a:ext cx="1596577" cy="155843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764" y="1299070"/>
            <a:ext cx="1518036" cy="203014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366" y="5351814"/>
            <a:ext cx="1617302" cy="1517323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3090" y="1284186"/>
            <a:ext cx="1371719" cy="111566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2643" y="5350075"/>
            <a:ext cx="1404352" cy="10006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2104" y="1291367"/>
            <a:ext cx="1475360" cy="98154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913" y="1169599"/>
            <a:ext cx="1421756" cy="131456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0510" y="5345583"/>
            <a:ext cx="994130" cy="5047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19" y="5351814"/>
            <a:ext cx="1776878" cy="2482623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7766596" y="4734980"/>
            <a:ext cx="801629" cy="3757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6245" y="5351814"/>
            <a:ext cx="1597290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2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43399" y="1793631"/>
            <a:ext cx="4114801" cy="720969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our deployed application here!</a:t>
            </a:r>
          </a:p>
        </p:txBody>
      </p:sp>
    </p:spTree>
    <p:extLst>
      <p:ext uri="{BB962C8B-B14F-4D97-AF65-F5344CB8AC3E}">
        <p14:creationId xmlns:p14="http://schemas.microsoft.com/office/powerpoint/2010/main" val="65288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448058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455442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3831851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solidFill>
                    <a:schemeClr val="tx1"/>
                  </a:solidFill>
                </a:rPr>
                <a:t>11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9009392" y="452996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786641" y="4504761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12141E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rgbClr val="12141E"/>
                </a:solidFill>
              </a:rPr>
              <a:t>11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916910" y="4501177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338236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366375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358479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999727" y="6922259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12181"/>
              </p:ext>
            </p:extLst>
          </p:nvPr>
        </p:nvGraphicFramePr>
        <p:xfrm>
          <a:off x="9474597" y="342358"/>
          <a:ext cx="1849077" cy="2682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9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‘Email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sent’ column for clients list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Filter by follow-up person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320279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Editor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 to specify email recipients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00454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Dashboard/ performance reports for reporting purposes in PDF Format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Clients’ emails for each screening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75426" y="345046"/>
          <a:ext cx="2014742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49328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161489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42642" y="5151559"/>
          <a:ext cx="1846487" cy="20145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829787" y="5143353"/>
          <a:ext cx="2029282" cy="324933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29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1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logged in user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selected patients for specific screenings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database values to auto-populate pre-defined tags in email template in sent email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u="sng" dirty="0">
                          <a:effectLst/>
                        </a:rPr>
                        <a:t>Text</a:t>
                      </a:r>
                      <a:r>
                        <a:rPr lang="en-US" sz="1000" b="0" u="sng" baseline="0" dirty="0">
                          <a:effectLst/>
                        </a:rPr>
                        <a:t> Editor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editing features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Create Template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Read</a:t>
                      </a:r>
                      <a:r>
                        <a:rPr lang="en-US" sz="1000" b="0" baseline="0" dirty="0">
                          <a:effectLst/>
                        </a:rPr>
                        <a:t>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Update Template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3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161489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10130287" y="5144587"/>
          <a:ext cx="1206838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u="none" baseline="0" dirty="0">
                          <a:solidFill>
                            <a:schemeClr val="tx1"/>
                          </a:solidFill>
                        </a:rPr>
                        <a:t>Link database to Zoho CRM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1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606266"/>
              </p:ext>
            </p:extLst>
          </p:nvPr>
        </p:nvGraphicFramePr>
        <p:xfrm>
          <a:off x="11424231" y="342358"/>
          <a:ext cx="1464642" cy="10826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 4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453138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772663" y="64563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 terms Updated 25 Feb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85622" y="5130057"/>
          <a:ext cx="1271352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1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353557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13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16148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40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448058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455442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3831851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9009392" y="452996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450532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448127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338236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366375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358479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999727" y="6922259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74597" y="342358"/>
          <a:ext cx="1849077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9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‘Email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sent’ column for clients list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Filter by follow-up person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320279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Editor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image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 to specify email recipients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00454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Dashboard/ performance reports for reporting purposes in PDF Format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Clients’ emails for each screening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75426" y="345046"/>
          <a:ext cx="2014742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49328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161489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42642" y="5151559"/>
          <a:ext cx="1846487" cy="20145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829787" y="5143353"/>
          <a:ext cx="2029282" cy="324933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29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1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logged in user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selected patients for specific screenings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database values to auto-populate pre-defined tags in email template in sent email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u="sng" dirty="0">
                          <a:effectLst/>
                        </a:rPr>
                        <a:t>Text</a:t>
                      </a:r>
                      <a:r>
                        <a:rPr lang="en-US" sz="1000" b="0" u="sng" baseline="0" dirty="0">
                          <a:effectLst/>
                        </a:rPr>
                        <a:t> Editor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editing features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Create Template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Read</a:t>
                      </a:r>
                      <a:r>
                        <a:rPr lang="en-US" sz="1000" b="0" baseline="0" dirty="0">
                          <a:effectLst/>
                        </a:rPr>
                        <a:t>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Update Template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3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161489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79605" y="5145790"/>
          <a:ext cx="1460366" cy="1767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0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sz="1000" u="sng" baseline="0" dirty="0">
                          <a:solidFill>
                            <a:schemeClr val="tx1"/>
                          </a:solidFill>
                        </a:rPr>
                        <a:t>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u="none" baseline="0" dirty="0">
                          <a:solidFill>
                            <a:schemeClr val="tx1"/>
                          </a:solidFill>
                        </a:rPr>
                        <a:t>Indicate screening and last email date on each client profile</a:t>
                      </a:r>
                      <a:endParaRPr 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1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424231" y="342358"/>
          <a:ext cx="146464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453138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Updated 20 </a:t>
            </a:r>
            <a:r>
              <a:rPr lang="en-US" dirty="0"/>
              <a:t>Feb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85622" y="5130057"/>
          <a:ext cx="1271352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1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353557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13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16148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95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1495425" y="838200"/>
            <a:ext cx="1638300" cy="1466850"/>
          </a:xfrm>
          <a:prstGeom prst="hexagon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171950" y="838200"/>
            <a:ext cx="1638300" cy="1466850"/>
          </a:xfrm>
          <a:prstGeom prst="hexagon">
            <a:avLst/>
          </a:prstGeom>
          <a:solidFill>
            <a:srgbClr val="F23A59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6848475" y="838200"/>
            <a:ext cx="1638300" cy="1466850"/>
          </a:xfrm>
          <a:prstGeom prst="hexagon">
            <a:avLst/>
          </a:prstGeom>
          <a:solidFill>
            <a:srgbClr val="F84A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38300" y="1217682"/>
            <a:ext cx="157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11/15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7700" y="1217682"/>
            <a:ext cx="314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83%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67550" y="1217682"/>
            <a:ext cx="314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100%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95425" y="2453699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oper Black" panose="0208090404030B020404" pitchFamily="18" charset="0"/>
              </a:rPr>
              <a:t>Iteration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95700" y="2453699"/>
            <a:ext cx="337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oper Black" panose="0208090404030B020404" pitchFamily="18" charset="0"/>
              </a:rPr>
              <a:t>Project Progress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67475" y="2453699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oper Black" panose="0208090404030B020404" pitchFamily="18" charset="0"/>
              </a:rPr>
              <a:t>Confidence Level</a:t>
            </a:r>
          </a:p>
        </p:txBody>
      </p:sp>
    </p:spTree>
    <p:extLst>
      <p:ext uri="{BB962C8B-B14F-4D97-AF65-F5344CB8AC3E}">
        <p14:creationId xmlns:p14="http://schemas.microsoft.com/office/powerpoint/2010/main" val="256158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74596" y="342358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75426" y="345046"/>
          <a:ext cx="2014742" cy="2590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49328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7" y="5683184"/>
          <a:ext cx="1846487" cy="20145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39006" y="5674978"/>
          <a:ext cx="1801840" cy="23958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1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79605" y="5677415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56955" y="369367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24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439971" y="5651049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9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74596" y="342358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75426" y="345046"/>
          <a:ext cx="2014742" cy="3413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2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2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Deviation and Mean to show spread and compare performance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2911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7" y="568318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39006" y="5674978"/>
          <a:ext cx="1801840" cy="1694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79605" y="5677415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56955" y="369367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21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439971" y="5651049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58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83506" y="927979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80790" y="927979"/>
          <a:ext cx="2014742" cy="2651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2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2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Deviation and Mean to show spread and compare performance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2911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801840" cy="2456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40701" y="5698614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042402" y="968948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19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57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83506" y="927979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503442" y="927979"/>
          <a:ext cx="1792090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801840" cy="2456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40701" y="5698614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042401" y="968948"/>
          <a:ext cx="2199103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99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14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46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254464" y="927979"/>
          <a:ext cx="1738857" cy="1889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60027" y="941558"/>
          <a:ext cx="1792090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4108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649645" cy="19386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sng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50083" y="5697947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64761"/>
              </p:ext>
            </p:extLst>
          </p:nvPr>
        </p:nvGraphicFramePr>
        <p:xfrm>
          <a:off x="5042874" y="973584"/>
          <a:ext cx="1944466" cy="220559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4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0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75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&amp; Sorting from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Tx/>
                        <a:buChar char="-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Appointment &amp; admission information</a:t>
                      </a:r>
                      <a:br>
                        <a:rPr lang="en-US" sz="1000" dirty="0"/>
                      </a:b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3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25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5358</Words>
  <Application>Microsoft Office PowerPoint</Application>
  <PresentationFormat>Custom</PresentationFormat>
  <Paragraphs>1953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2017-04-04T14:16:28Z</dcterms:modified>
</cp:coreProperties>
</file>