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6" r:id="rId3"/>
    <p:sldId id="261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0" r:id="rId1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4" autoAdjust="0"/>
  </p:normalViewPr>
  <p:slideViewPr>
    <p:cSldViewPr snapToGrid="0">
      <p:cViewPr>
        <p:scale>
          <a:sx n="66" d="100"/>
          <a:sy n="66" d="100"/>
        </p:scale>
        <p:origin x="24" y="-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30F40-415C-430C-954E-9C7E5CB09663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5E9BF-929D-4AA3-A07A-40F158BE12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90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1295979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2591958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3887937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518391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6479896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7775875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9071854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10367833" algn="l" defTabSz="2591958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Send recommended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327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Add new screenings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0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7260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065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05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07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1025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690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3922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5E9BF-929D-4AA3-A07A-40F158BE121A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78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4" y="2945945"/>
            <a:ext cx="21600318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4" y="9454516"/>
            <a:ext cx="21600318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5"/>
            </a:lvl2pPr>
            <a:lvl3pPr marL="2159997" indent="0" algn="ctr">
              <a:buNone/>
              <a:defRPr sz="4253"/>
            </a:lvl3pPr>
            <a:lvl4pPr marL="3239994" indent="0" algn="ctr">
              <a:buNone/>
              <a:defRPr sz="3779"/>
            </a:lvl4pPr>
            <a:lvl5pPr marL="4319990" indent="0" algn="ctr">
              <a:buNone/>
              <a:defRPr sz="3779"/>
            </a:lvl5pPr>
            <a:lvl6pPr marL="5399989" indent="0" algn="ctr">
              <a:buNone/>
              <a:defRPr sz="3779"/>
            </a:lvl6pPr>
            <a:lvl7pPr marL="6479987" indent="0" algn="ctr">
              <a:buNone/>
              <a:defRPr sz="3779"/>
            </a:lvl7pPr>
            <a:lvl8pPr marL="7559986" indent="0" algn="ctr">
              <a:buNone/>
              <a:defRPr sz="3779"/>
            </a:lvl8pPr>
            <a:lvl9pPr marL="8639982" indent="0" algn="ctr">
              <a:buNone/>
              <a:defRPr sz="37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43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8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219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68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59997" indent="0">
              <a:buNone/>
              <a:defRPr sz="4253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4pPr>
            <a:lvl5pPr marL="4319990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7pPr>
            <a:lvl8pPr marL="755998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8pPr>
            <a:lvl9pPr marL="8639982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88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30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6" y="4791845"/>
            <a:ext cx="12240181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028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2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2" y="6575244"/>
            <a:ext cx="12183929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6" y="4412664"/>
            <a:ext cx="1224393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5" b="1"/>
            </a:lvl2pPr>
            <a:lvl3pPr marL="2159997" indent="0">
              <a:buNone/>
              <a:defRPr sz="4253" b="1"/>
            </a:lvl3pPr>
            <a:lvl4pPr marL="3239994" indent="0">
              <a:buNone/>
              <a:defRPr sz="3779" b="1"/>
            </a:lvl4pPr>
            <a:lvl5pPr marL="4319990" indent="0">
              <a:buNone/>
              <a:defRPr sz="3779" b="1"/>
            </a:lvl5pPr>
            <a:lvl6pPr marL="5399989" indent="0">
              <a:buNone/>
              <a:defRPr sz="3779" b="1"/>
            </a:lvl6pPr>
            <a:lvl7pPr marL="6479987" indent="0">
              <a:buNone/>
              <a:defRPr sz="3779" b="1"/>
            </a:lvl7pPr>
            <a:lvl8pPr marL="7559986" indent="0">
              <a:buNone/>
              <a:defRPr sz="3779" b="1"/>
            </a:lvl8pPr>
            <a:lvl9pPr marL="8639982" indent="0">
              <a:buNone/>
              <a:defRPr sz="37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6" y="6575244"/>
            <a:ext cx="12243931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4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93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3" y="2591763"/>
            <a:ext cx="14580216" cy="12792138"/>
          </a:xfrm>
        </p:spPr>
        <p:txBody>
          <a:bodyPr/>
          <a:lstStyle>
            <a:lvl1pPr>
              <a:defRPr sz="7558"/>
            </a:lvl1pPr>
            <a:lvl2pPr>
              <a:defRPr sz="6614"/>
            </a:lvl2pPr>
            <a:lvl3pPr>
              <a:defRPr sz="5669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5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6"/>
            <a:ext cx="9288886" cy="4200155"/>
          </a:xfrm>
        </p:spPr>
        <p:txBody>
          <a:bodyPr anchor="b"/>
          <a:lstStyle>
            <a:lvl1pPr>
              <a:defRPr sz="75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3" y="2591763"/>
            <a:ext cx="14580216" cy="12792138"/>
          </a:xfrm>
        </p:spPr>
        <p:txBody>
          <a:bodyPr anchor="t"/>
          <a:lstStyle>
            <a:lvl1pPr marL="0" indent="0">
              <a:buNone/>
              <a:defRPr sz="7558"/>
            </a:lvl1pPr>
            <a:lvl2pPr marL="1079998" indent="0">
              <a:buNone/>
              <a:defRPr sz="6614"/>
            </a:lvl2pPr>
            <a:lvl3pPr marL="2159997" indent="0">
              <a:buNone/>
              <a:defRPr sz="5669"/>
            </a:lvl3pPr>
            <a:lvl4pPr marL="3239994" indent="0">
              <a:buNone/>
              <a:defRPr sz="4725"/>
            </a:lvl4pPr>
            <a:lvl5pPr marL="4319990" indent="0">
              <a:buNone/>
              <a:defRPr sz="4725"/>
            </a:lvl5pPr>
            <a:lvl6pPr marL="5399989" indent="0">
              <a:buNone/>
              <a:defRPr sz="4725"/>
            </a:lvl6pPr>
            <a:lvl7pPr marL="6479987" indent="0">
              <a:buNone/>
              <a:defRPr sz="4725"/>
            </a:lvl7pPr>
            <a:lvl8pPr marL="7559986" indent="0">
              <a:buNone/>
              <a:defRPr sz="4725"/>
            </a:lvl8pPr>
            <a:lvl9pPr marL="8639982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79"/>
            </a:lvl1pPr>
            <a:lvl2pPr marL="1079998" indent="0">
              <a:buNone/>
              <a:defRPr sz="3307"/>
            </a:lvl2pPr>
            <a:lvl3pPr marL="2159997" indent="0">
              <a:buNone/>
              <a:defRPr sz="2835"/>
            </a:lvl3pPr>
            <a:lvl4pPr marL="3239994" indent="0">
              <a:buNone/>
              <a:defRPr sz="2362"/>
            </a:lvl4pPr>
            <a:lvl5pPr marL="4319990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6" indent="0">
              <a:buNone/>
              <a:defRPr sz="2362"/>
            </a:lvl8pPr>
            <a:lvl9pPr marL="8639982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3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30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30" y="4791845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3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2096-1372-4433-9603-3D7A8CC319BF}" type="datetimeFigureOut">
              <a:rPr lang="en-SG" smtClean="0"/>
              <a:t>13/4/2017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2" y="16683951"/>
            <a:ext cx="972014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1" y="16683951"/>
            <a:ext cx="6480095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192D2-7CFA-4556-BEBA-E20FC22939D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473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7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8" indent="-539998" algn="l" defTabSz="2159997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9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8" algn="l" defTabSz="2159997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0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6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2" algn="l" defTabSz="2159997" rtl="0" eaLnBrk="1" latinLnBrk="0" hangingPunct="1">
        <a:defRPr sz="42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2040610" y="3219228"/>
            <a:ext cx="47639" cy="4771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4505" y="6603726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59631" y="3367517"/>
            <a:ext cx="139473" cy="175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316" y="6941815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37082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86784" y="464066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8202" y="4631085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56153" y="541509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50516" y="5415089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>
            <a:off x="6315376" y="4164864"/>
            <a:ext cx="0" cy="47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0" idx="3"/>
            <a:endCxn id="21" idx="1"/>
          </p:cNvCxnSpPr>
          <p:nvPr/>
        </p:nvCxnSpPr>
        <p:spPr>
          <a:xfrm flipV="1">
            <a:off x="6743968" y="4859368"/>
            <a:ext cx="324234" cy="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 flipV="1">
            <a:off x="9013337" y="5638677"/>
            <a:ext cx="320498" cy="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 flipH="1">
            <a:off x="10871664" y="5871655"/>
            <a:ext cx="4574" cy="144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13" idx="0"/>
          </p:cNvCxnSpPr>
          <p:nvPr/>
        </p:nvCxnSpPr>
        <p:spPr>
          <a:xfrm>
            <a:off x="2829367" y="3542711"/>
            <a:ext cx="0" cy="36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67448" y="5138090"/>
            <a:ext cx="865" cy="25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625329" y="5390758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V="1">
            <a:off x="12068313" y="5847260"/>
            <a:ext cx="0" cy="146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1" name="Group 240"/>
          <p:cNvGrpSpPr/>
          <p:nvPr/>
        </p:nvGrpSpPr>
        <p:grpSpPr>
          <a:xfrm>
            <a:off x="5104226" y="3936463"/>
            <a:ext cx="782558" cy="182254"/>
            <a:chOff x="5104226" y="3936463"/>
            <a:chExt cx="782558" cy="182254"/>
          </a:xfrm>
        </p:grpSpPr>
        <p:cxnSp>
          <p:nvCxnSpPr>
            <p:cNvPr id="49" name="Straight Arrow Connector 48"/>
            <p:cNvCxnSpPr>
              <a:stCxn id="5" idx="3"/>
              <a:endCxn id="18" idx="1"/>
            </p:cNvCxnSpPr>
            <p:nvPr/>
          </p:nvCxnSpPr>
          <p:spPr>
            <a:xfrm>
              <a:off x="5112660" y="3936463"/>
              <a:ext cx="774124" cy="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5104226" y="393646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1895155" y="4860789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333835" y="5279089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101097" y="5412391"/>
            <a:ext cx="349419" cy="230981"/>
            <a:chOff x="11042479" y="4943857"/>
            <a:chExt cx="349419" cy="230981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129530" y="5170143"/>
              <a:ext cx="262368" cy="4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1042479" y="494385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747278" y="4971968"/>
            <a:ext cx="802500" cy="307122"/>
            <a:chOff x="9747278" y="4971968"/>
            <a:chExt cx="802500" cy="307122"/>
          </a:xfrm>
        </p:grpSpPr>
        <p:sp>
          <p:nvSpPr>
            <p:cNvPr id="139" name="Rounded Rectangle 138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</p:cNvCxnSpPr>
            <p:nvPr/>
          </p:nvCxnSpPr>
          <p:spPr>
            <a:xfrm rot="5400000" flipH="1" flipV="1">
              <a:off x="10001824" y="4731135"/>
              <a:ext cx="307122" cy="78878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480801" y="4872467"/>
            <a:ext cx="1246459" cy="186490"/>
            <a:chOff x="12741009" y="4758462"/>
            <a:chExt cx="1246459" cy="186490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252" y="3787758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5985" y="4402803"/>
            <a:ext cx="10809" cy="22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90434" y="363606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879098" y="4073737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463193" y="3325566"/>
            <a:ext cx="484984" cy="439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0" idx="3"/>
            <a:endCxn id="189" idx="0"/>
          </p:cNvCxnSpPr>
          <p:nvPr/>
        </p:nvCxnSpPr>
        <p:spPr>
          <a:xfrm>
            <a:off x="7918718" y="4095281"/>
            <a:ext cx="655074" cy="4894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925386" y="3074491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41059" y="4584747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3"/>
            <a:endCxn id="189" idx="3"/>
          </p:cNvCxnSpPr>
          <p:nvPr/>
        </p:nvCxnSpPr>
        <p:spPr>
          <a:xfrm>
            <a:off x="8782570" y="3302774"/>
            <a:ext cx="223955" cy="1589496"/>
          </a:xfrm>
          <a:prstGeom prst="bentConnector3">
            <a:avLst>
              <a:gd name="adj1" fmla="val 191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73792" y="5199792"/>
            <a:ext cx="10953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0"/>
            <a:endCxn id="326" idx="1"/>
          </p:cNvCxnSpPr>
          <p:nvPr/>
        </p:nvCxnSpPr>
        <p:spPr>
          <a:xfrm rot="5400000" flipH="1" flipV="1">
            <a:off x="4513431" y="3134585"/>
            <a:ext cx="535804" cy="297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4600848" y="34269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5" name="Group 324"/>
          <p:cNvGrpSpPr/>
          <p:nvPr/>
        </p:nvGrpSpPr>
        <p:grpSpPr>
          <a:xfrm>
            <a:off x="4929940" y="2707767"/>
            <a:ext cx="865466" cy="615045"/>
            <a:chOff x="9187204" y="4291994"/>
            <a:chExt cx="959868" cy="770738"/>
          </a:xfrm>
        </p:grpSpPr>
        <p:sp>
          <p:nvSpPr>
            <p:cNvPr id="326" name="Flowchart: Decision 3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27" name="Rounded Rectangle 326"/>
            <p:cNvSpPr/>
            <p:nvPr/>
          </p:nvSpPr>
          <p:spPr>
            <a:xfrm>
              <a:off x="9374380" y="4409575"/>
              <a:ext cx="604111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800" dirty="0"/>
                <a:t>Proceed to Analysis?</a:t>
              </a: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5777526" y="2983364"/>
            <a:ext cx="813243" cy="182254"/>
            <a:chOff x="5073541" y="3904538"/>
            <a:chExt cx="813243" cy="182254"/>
          </a:xfrm>
        </p:grpSpPr>
        <p:cxnSp>
          <p:nvCxnSpPr>
            <p:cNvPr id="330" name="Straight Arrow Connector 329"/>
            <p:cNvCxnSpPr>
              <a:stCxn id="326" idx="3"/>
            </p:cNvCxnSpPr>
            <p:nvPr/>
          </p:nvCxnSpPr>
          <p:spPr>
            <a:xfrm>
              <a:off x="5091421" y="3936464"/>
              <a:ext cx="795363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073541" y="390453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5362673" y="2389975"/>
            <a:ext cx="803769" cy="317793"/>
            <a:chOff x="9746009" y="4971969"/>
            <a:chExt cx="803769" cy="317793"/>
          </a:xfrm>
        </p:grpSpPr>
        <p:sp>
          <p:nvSpPr>
            <p:cNvPr id="334" name="Rounded Rectangle 333"/>
            <p:cNvSpPr/>
            <p:nvPr/>
          </p:nvSpPr>
          <p:spPr>
            <a:xfrm>
              <a:off x="9747278" y="5069404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335" name="Elbow Connector 334"/>
            <p:cNvCxnSpPr>
              <a:stCxn id="326" idx="0"/>
            </p:cNvCxnSpPr>
            <p:nvPr/>
          </p:nvCxnSpPr>
          <p:spPr>
            <a:xfrm rot="5400000" flipH="1" flipV="1">
              <a:off x="9988997" y="4728981"/>
              <a:ext cx="317793" cy="8037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36" name="Group 335"/>
          <p:cNvGrpSpPr/>
          <p:nvPr/>
        </p:nvGrpSpPr>
        <p:grpSpPr>
          <a:xfrm>
            <a:off x="6165373" y="2298367"/>
            <a:ext cx="1274173" cy="178596"/>
            <a:chOff x="12808917" y="4766356"/>
            <a:chExt cx="1274173" cy="178596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836631" y="4766356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updating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38631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Add new screening 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 flipH="1">
              <a:off x="2953660" y="3805176"/>
              <a:ext cx="1" cy="233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86080" y="3587534"/>
              <a:ext cx="1220284" cy="31457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Receive new screening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7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1093208" y="3219216"/>
            <a:ext cx="8622291" cy="3981684"/>
            <a:chOff x="1496621" y="3582287"/>
            <a:chExt cx="7236098" cy="2743389"/>
          </a:xfrm>
        </p:grpSpPr>
        <p:sp>
          <p:nvSpPr>
            <p:cNvPr id="8" name="Rectangle 7"/>
            <p:cNvSpPr/>
            <p:nvPr/>
          </p:nvSpPr>
          <p:spPr>
            <a:xfrm>
              <a:off x="1496621" y="3582287"/>
              <a:ext cx="7236090" cy="1633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96627" y="5215817"/>
              <a:ext cx="7236092" cy="11098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31691" y="3582295"/>
              <a:ext cx="7315" cy="27433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01465" y="4219867"/>
              <a:ext cx="585342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Manager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9687" y="5409823"/>
              <a:ext cx="403887" cy="20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720" dirty="0"/>
                <a:t>UAS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3972" y="4059396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Download .</a:t>
              </a:r>
              <a:r>
                <a:rPr lang="en-SG" sz="720" dirty="0" err="1"/>
                <a:t>xls</a:t>
              </a:r>
              <a:r>
                <a:rPr lang="en-SG" sz="720" dirty="0"/>
                <a:t> file from current ZOHO system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895136" y="3684467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93972" y="4535472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Upload .</a:t>
              </a:r>
              <a:r>
                <a:rPr lang="en-SG" sz="720" dirty="0" err="1"/>
                <a:t>xls</a:t>
              </a:r>
              <a:r>
                <a:rPr lang="en-SG" sz="720" dirty="0"/>
                <a:t> file into UAS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2724" y="5642767"/>
              <a:ext cx="1172949" cy="17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560" dirty="0"/>
                <a:t>&lt; </a:t>
              </a:r>
              <a:r>
                <a:rPr lang="en-SG" sz="560" dirty="0" err="1"/>
                <a:t>Ulink</a:t>
              </a:r>
              <a:r>
                <a:rPr lang="en-SG" sz="560" dirty="0"/>
                <a:t> Analysis System &gt;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39527" y="5857945"/>
              <a:ext cx="823107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Bootstrap (update) database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49279" y="4552180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 List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49279" y="4059685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Client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03416" y="4059394"/>
              <a:ext cx="719376" cy="31457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03416" y="4540360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Appointment &amp; Admission details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285123" y="4532907"/>
              <a:ext cx="719376" cy="4361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View Client’s Recommended Screening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1198" y="4532901"/>
              <a:ext cx="714559" cy="45425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Send Recommended screenings 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96703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Pull client’s information and screening details 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140750" y="5402085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Draft email and send to Manager</a:t>
              </a:r>
            </a:p>
          </p:txBody>
        </p:sp>
        <p:cxnSp>
          <p:nvCxnSpPr>
            <p:cNvPr id="28" name="Straight Arrow Connector 27"/>
            <p:cNvCxnSpPr>
              <a:stCxn id="13" idx="2"/>
              <a:endCxn id="15" idx="0"/>
            </p:cNvCxnSpPr>
            <p:nvPr/>
          </p:nvCxnSpPr>
          <p:spPr>
            <a:xfrm>
              <a:off x="2953660" y="4373962"/>
              <a:ext cx="0" cy="161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2"/>
              <a:endCxn id="17" idx="0"/>
            </p:cNvCxnSpPr>
            <p:nvPr/>
          </p:nvCxnSpPr>
          <p:spPr>
            <a:xfrm flipH="1">
              <a:off x="2951075" y="4850047"/>
              <a:ext cx="2586" cy="1007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7" idx="0"/>
              <a:endCxn id="18" idx="2"/>
            </p:cNvCxnSpPr>
            <p:nvPr/>
          </p:nvCxnSpPr>
          <p:spPr>
            <a:xfrm flipV="1">
              <a:off x="2951074" y="4866747"/>
              <a:ext cx="957892" cy="9911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9" idx="2"/>
            </p:cNvCxnSpPr>
            <p:nvPr/>
          </p:nvCxnSpPr>
          <p:spPr>
            <a:xfrm flipH="1" flipV="1">
              <a:off x="3908974" y="4374252"/>
              <a:ext cx="2" cy="16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9" idx="3"/>
              <a:endCxn id="20" idx="1"/>
            </p:cNvCxnSpPr>
            <p:nvPr/>
          </p:nvCxnSpPr>
          <p:spPr>
            <a:xfrm flipV="1">
              <a:off x="4268656" y="4216682"/>
              <a:ext cx="134762" cy="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>
              <a:off x="4763104" y="4373968"/>
              <a:ext cx="0" cy="1663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1" idx="3"/>
              <a:endCxn id="22" idx="1"/>
            </p:cNvCxnSpPr>
            <p:nvPr/>
          </p:nvCxnSpPr>
          <p:spPr>
            <a:xfrm flipV="1">
              <a:off x="5122794" y="4750975"/>
              <a:ext cx="162329" cy="7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2" idx="3"/>
              <a:endCxn id="24" idx="1"/>
            </p:cNvCxnSpPr>
            <p:nvPr/>
          </p:nvCxnSpPr>
          <p:spPr>
            <a:xfrm>
              <a:off x="6004507" y="4750982"/>
              <a:ext cx="206691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24" idx="2"/>
              <a:endCxn id="25" idx="0"/>
            </p:cNvCxnSpPr>
            <p:nvPr/>
          </p:nvCxnSpPr>
          <p:spPr>
            <a:xfrm flipH="1">
              <a:off x="6568476" y="4987157"/>
              <a:ext cx="2" cy="414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5" idx="3"/>
              <a:endCxn id="26" idx="1"/>
            </p:cNvCxnSpPr>
            <p:nvPr/>
          </p:nvCxnSpPr>
          <p:spPr>
            <a:xfrm>
              <a:off x="6940236" y="5627517"/>
              <a:ext cx="2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4" idx="4"/>
              <a:endCxn id="13" idx="0"/>
            </p:cNvCxnSpPr>
            <p:nvPr/>
          </p:nvCxnSpPr>
          <p:spPr>
            <a:xfrm>
              <a:off x="2953660" y="3805176"/>
              <a:ext cx="0" cy="254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8191447" y="4649111"/>
              <a:ext cx="117050" cy="120709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cxnSp>
          <p:nvCxnSpPr>
            <p:cNvPr id="86" name="Straight Arrow Connector 85"/>
            <p:cNvCxnSpPr>
              <a:stCxn id="89" idx="3"/>
              <a:endCxn id="85" idx="2"/>
            </p:cNvCxnSpPr>
            <p:nvPr/>
          </p:nvCxnSpPr>
          <p:spPr>
            <a:xfrm flipV="1">
              <a:off x="7884282" y="4709465"/>
              <a:ext cx="307164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9" name="Rounded Rectangle 88"/>
            <p:cNvSpPr/>
            <p:nvPr/>
          </p:nvSpPr>
          <p:spPr>
            <a:xfrm>
              <a:off x="7140750" y="4484027"/>
              <a:ext cx="743532" cy="4508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Check email and send out to client</a:t>
              </a:r>
            </a:p>
          </p:txBody>
        </p:sp>
        <p:cxnSp>
          <p:nvCxnSpPr>
            <p:cNvPr id="94" name="Straight Arrow Connector 93"/>
            <p:cNvCxnSpPr>
              <a:stCxn id="26" idx="0"/>
              <a:endCxn id="89" idx="2"/>
            </p:cNvCxnSpPr>
            <p:nvPr/>
          </p:nvCxnSpPr>
          <p:spPr>
            <a:xfrm flipV="1">
              <a:off x="7512516" y="4934897"/>
              <a:ext cx="0" cy="46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32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2325736" y="2467427"/>
            <a:ext cx="11334219" cy="5362407"/>
            <a:chOff x="685066" y="2785845"/>
            <a:chExt cx="11132776" cy="5116494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5"/>
              <a:ext cx="11059519" cy="5116494"/>
              <a:chOff x="1105251" y="2244644"/>
              <a:chExt cx="11059519" cy="5116494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1059519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4"/>
                <a:ext cx="11059519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URS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00" b="1" dirty="0"/>
                  <a:t>&lt; Ulink Reporting System &gt;</a:t>
                </a:r>
              </a:p>
            </p:txBody>
          </p:sp>
          <p:cxnSp>
            <p:nvCxnSpPr>
              <p:cNvPr id="78" name="Straight Arrow Connector 77"/>
              <p:cNvCxnSpPr>
                <a:stCxn id="14" idx="4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34" name="Group 233"/>
              <p:cNvGrpSpPr/>
              <p:nvPr/>
            </p:nvGrpSpPr>
            <p:grpSpPr>
              <a:xfrm>
                <a:off x="2385148" y="3067696"/>
                <a:ext cx="865466" cy="615045"/>
                <a:chOff x="8011655" y="2515368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8011655" y="251536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8159042" y="2596315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2"/>
                <a:endCxn id="207" idx="0"/>
              </p:cNvCxnSpPr>
              <p:nvPr/>
            </p:nvCxnSpPr>
            <p:spPr>
              <a:xfrm>
                <a:off x="2817881" y="3682741"/>
                <a:ext cx="24904" cy="1103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>
                <a:off x="2842785" y="5163649"/>
                <a:ext cx="16517" cy="13786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2430710" y="6542251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5" y="235554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Start</a:t>
                </a:r>
                <a:endParaRPr lang="en-SG" sz="720" b="1" dirty="0"/>
              </a:p>
            </p:txBody>
          </p:sp>
          <p:sp>
            <p:nvSpPr>
              <p:cNvPr id="527" name="Rounded Rectangle 526"/>
              <p:cNvSpPr/>
              <p:nvPr/>
            </p:nvSpPr>
            <p:spPr>
              <a:xfrm>
                <a:off x="2524142" y="3160854"/>
                <a:ext cx="663083" cy="36259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900" b="1" dirty="0"/>
              </a:p>
            </p:txBody>
          </p: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2867709" y="5456700"/>
              <a:ext cx="1438913" cy="18550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1996877" y="5327524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7133264" y="3006298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7277506" y="3131986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10203297" y="3119971"/>
              <a:ext cx="1004502" cy="46536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7985867" y="3313821"/>
              <a:ext cx="2217430" cy="38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7552840" y="3621344"/>
              <a:ext cx="6726" cy="74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7184557" y="436625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1569623" y="5994773"/>
              <a:ext cx="174962" cy="18554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11353565" y="5837343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End</a:t>
              </a:r>
              <a:endParaRPr lang="en-SG" sz="720" b="1" dirty="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5265677" y="4711273"/>
              <a:ext cx="1128875" cy="7027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3787443" y="4668584"/>
              <a:ext cx="1038357" cy="7881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V="1">
              <a:off x="5830115" y="4395626"/>
              <a:ext cx="5443" cy="3156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3"/>
              <a:endCxn id="355" idx="1"/>
            </p:cNvCxnSpPr>
            <p:nvPr/>
          </p:nvCxnSpPr>
          <p:spPr>
            <a:xfrm flipV="1">
              <a:off x="4825800" y="5062642"/>
              <a:ext cx="43987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611213" y="570485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7254650" y="3621410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7958282" y="31586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5045549" y="3688148"/>
              <a:ext cx="1580015" cy="7074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6297247" y="2852131"/>
              <a:ext cx="374327" cy="12977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7090869" y="5021138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>
              <a:off x="7552840" y="4710657"/>
              <a:ext cx="5802" cy="310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979278" y="7039852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10203297" y="7060281"/>
              <a:ext cx="991907" cy="58490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 flipH="1">
              <a:off x="9477786" y="6319050"/>
              <a:ext cx="20947" cy="720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976292" y="7342519"/>
              <a:ext cx="227004" cy="10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9182406" y="5883109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230" idx="2"/>
              <a:endCxn id="619" idx="0"/>
            </p:cNvCxnSpPr>
            <p:nvPr/>
          </p:nvCxnSpPr>
          <p:spPr>
            <a:xfrm>
              <a:off x="10705548" y="3585335"/>
              <a:ext cx="11310" cy="2297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232759" y="700191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7985358" y="517839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2"/>
              <a:endCxn id="576" idx="0"/>
            </p:cNvCxnSpPr>
            <p:nvPr/>
          </p:nvCxnSpPr>
          <p:spPr>
            <a:xfrm rot="16200000" flipH="1">
              <a:off x="6876236" y="6318589"/>
              <a:ext cx="1365736" cy="9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</p:cNvCxnSpPr>
            <p:nvPr/>
          </p:nvCxnSpPr>
          <p:spPr>
            <a:xfrm flipV="1">
              <a:off x="7886370" y="6272296"/>
              <a:ext cx="1335646" cy="981076"/>
            </a:xfrm>
            <a:prstGeom prst="bentConnector3">
              <a:avLst>
                <a:gd name="adj1" fmla="val 532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10328617" y="5883109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V="1">
              <a:off x="10699251" y="6319050"/>
              <a:ext cx="17607" cy="741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3"/>
            </p:cNvCxnSpPr>
            <p:nvPr/>
          </p:nvCxnSpPr>
          <p:spPr>
            <a:xfrm>
              <a:off x="11105098" y="6101080"/>
              <a:ext cx="470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428" idx="3"/>
              <a:endCxn id="441" idx="1"/>
            </p:cNvCxnSpPr>
            <p:nvPr/>
          </p:nvCxnSpPr>
          <p:spPr>
            <a:xfrm>
              <a:off x="8026414" y="5328660"/>
              <a:ext cx="1155993" cy="7724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3"/>
              <a:endCxn id="358" idx="1"/>
            </p:cNvCxnSpPr>
            <p:nvPr/>
          </p:nvCxnSpPr>
          <p:spPr>
            <a:xfrm>
              <a:off x="2830429" y="3916419"/>
              <a:ext cx="957014" cy="114622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86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 rot="16468977">
                  <a:off x="2603638" y="3256047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235" idx="1"/>
                </p:cNvCxnSpPr>
                <p:nvPr/>
              </p:nvCxnSpPr>
              <p:spPr>
                <a:xfrm flipV="1">
                  <a:off x="2802139" y="3347995"/>
                  <a:ext cx="896090" cy="57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082817" y="3047221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87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207"/>
          <p:cNvGrpSpPr/>
          <p:nvPr/>
        </p:nvGrpSpPr>
        <p:grpSpPr>
          <a:xfrm>
            <a:off x="685622" y="2539999"/>
            <a:ext cx="10718526" cy="5362406"/>
            <a:chOff x="685066" y="2785846"/>
            <a:chExt cx="10528026" cy="5116493"/>
          </a:xfrm>
        </p:grpSpPr>
        <p:grpSp>
          <p:nvGrpSpPr>
            <p:cNvPr id="555" name="Group 554"/>
            <p:cNvGrpSpPr/>
            <p:nvPr/>
          </p:nvGrpSpPr>
          <p:grpSpPr>
            <a:xfrm>
              <a:off x="685066" y="2785846"/>
              <a:ext cx="10528026" cy="5116493"/>
              <a:chOff x="1105251" y="2244645"/>
              <a:chExt cx="10528026" cy="5116493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1105251" y="6094267"/>
                <a:ext cx="10528026" cy="126687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1105251" y="2244645"/>
                <a:ext cx="10528026" cy="38804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b="1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65535" y="2244645"/>
                <a:ext cx="5013" cy="51151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265389" y="4157103"/>
                <a:ext cx="697474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User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361575" y="6580221"/>
                <a:ext cx="425955" cy="23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00" b="1" dirty="0"/>
                  <a:t>URS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336860" y="3911680"/>
                <a:ext cx="978662" cy="5311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from current ZOHO system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722117" y="2529919"/>
                <a:ext cx="216308" cy="181249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400775" y="460264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Upload .</a:t>
                </a:r>
                <a:r>
                  <a:rPr lang="en-SG" sz="900" b="1" dirty="0" err="1"/>
                  <a:t>xls</a:t>
                </a:r>
                <a:r>
                  <a:rPr lang="en-SG" sz="900" b="1" dirty="0"/>
                  <a:t> file into URS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105251" y="6779141"/>
                <a:ext cx="1397647" cy="190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700" b="1" dirty="0"/>
                  <a:t>&lt; Ulink Reporting System &gt;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2331326" y="6638038"/>
                <a:ext cx="980787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Update database</a:t>
                </a:r>
              </a:p>
            </p:txBody>
          </p:sp>
          <p:cxnSp>
            <p:nvCxnSpPr>
              <p:cNvPr id="28" name="Straight Arrow Connector 27"/>
              <p:cNvCxnSpPr>
                <a:stCxn id="13" idx="2"/>
                <a:endCxn id="15" idx="0"/>
              </p:cNvCxnSpPr>
              <p:nvPr/>
            </p:nvCxnSpPr>
            <p:spPr>
              <a:xfrm>
                <a:off x="2826191" y="4442792"/>
                <a:ext cx="3176" cy="159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821720" y="5059209"/>
                <a:ext cx="7647" cy="15788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14" idx="4"/>
                <a:endCxn id="526" idx="0"/>
              </p:cNvCxnSpPr>
              <p:nvPr/>
            </p:nvCxnSpPr>
            <p:spPr>
              <a:xfrm>
                <a:off x="2830271" y="2711168"/>
                <a:ext cx="2979" cy="33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17" idx="3"/>
                <a:endCxn id="235" idx="2"/>
              </p:cNvCxnSpPr>
              <p:nvPr/>
            </p:nvCxnSpPr>
            <p:spPr>
              <a:xfrm flipV="1">
                <a:off x="3312113" y="3655517"/>
                <a:ext cx="818849" cy="321080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>
              <a:xfrm>
                <a:off x="4665519" y="3216937"/>
                <a:ext cx="456861" cy="1580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grpSp>
            <p:nvGrpSpPr>
              <p:cNvPr id="234" name="Group 233"/>
              <p:cNvGrpSpPr/>
              <p:nvPr/>
            </p:nvGrpSpPr>
            <p:grpSpPr>
              <a:xfrm>
                <a:off x="3698229" y="3040472"/>
                <a:ext cx="865466" cy="615045"/>
                <a:chOff x="9467962" y="2481252"/>
                <a:chExt cx="959868" cy="770738"/>
              </a:xfrm>
            </p:grpSpPr>
            <p:sp>
              <p:nvSpPr>
                <p:cNvPr id="235" name="Flowchart: Decision 234"/>
                <p:cNvSpPr/>
                <p:nvPr/>
              </p:nvSpPr>
              <p:spPr>
                <a:xfrm>
                  <a:off x="9467962" y="2481252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236" name="Rounded Rectangle 235"/>
                <p:cNvSpPr/>
                <p:nvPr/>
              </p:nvSpPr>
              <p:spPr>
                <a:xfrm>
                  <a:off x="9614186" y="2560822"/>
                  <a:ext cx="664579" cy="64743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Add new screening info?</a:t>
                  </a:r>
                </a:p>
              </p:txBody>
            </p:sp>
          </p:grpSp>
          <p:cxnSp>
            <p:nvCxnSpPr>
              <p:cNvPr id="280" name="Elbow Connector 279"/>
              <p:cNvCxnSpPr>
                <a:stCxn id="235" idx="3"/>
                <a:endCxn id="207" idx="1"/>
              </p:cNvCxnSpPr>
              <p:nvPr/>
            </p:nvCxnSpPr>
            <p:spPr>
              <a:xfrm>
                <a:off x="4563695" y="3347995"/>
                <a:ext cx="727276" cy="52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0" name="Straight Arrow Connector 479"/>
              <p:cNvCxnSpPr>
                <a:stCxn id="207" idx="2"/>
                <a:endCxn id="483" idx="0"/>
              </p:cNvCxnSpPr>
              <p:nvPr/>
            </p:nvCxnSpPr>
            <p:spPr>
              <a:xfrm flipH="1">
                <a:off x="5713084" y="3541867"/>
                <a:ext cx="3609" cy="3110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3" name="Rounded Rectangle 482"/>
              <p:cNvSpPr/>
              <p:nvPr/>
            </p:nvSpPr>
            <p:spPr>
              <a:xfrm>
                <a:off x="5284492" y="6651947"/>
                <a:ext cx="857184" cy="45656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Update Screenings database</a:t>
                </a:r>
              </a:p>
            </p:txBody>
          </p:sp>
          <p:sp>
            <p:nvSpPr>
              <p:cNvPr id="523" name="Rounded Rectangle 522"/>
              <p:cNvSpPr/>
              <p:nvPr/>
            </p:nvSpPr>
            <p:spPr>
              <a:xfrm>
                <a:off x="2232455" y="2355543"/>
                <a:ext cx="1246459" cy="16913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Start</a:t>
                </a:r>
                <a:endParaRPr lang="en-SG" sz="720" b="1" dirty="0"/>
              </a:p>
            </p:txBody>
          </p:sp>
          <p:grpSp>
            <p:nvGrpSpPr>
              <p:cNvPr id="525" name="Group 524"/>
              <p:cNvGrpSpPr/>
              <p:nvPr/>
            </p:nvGrpSpPr>
            <p:grpSpPr>
              <a:xfrm>
                <a:off x="2400518" y="3044134"/>
                <a:ext cx="865466" cy="615045"/>
                <a:chOff x="9187205" y="4291991"/>
                <a:chExt cx="959868" cy="770738"/>
              </a:xfrm>
            </p:grpSpPr>
            <p:sp>
              <p:nvSpPr>
                <p:cNvPr id="526" name="Flowchart: Decision 525"/>
                <p:cNvSpPr/>
                <p:nvPr/>
              </p:nvSpPr>
              <p:spPr>
                <a:xfrm>
                  <a:off x="9187205" y="4291991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527" name="Rounded Rectangle 526"/>
                <p:cNvSpPr/>
                <p:nvPr/>
              </p:nvSpPr>
              <p:spPr>
                <a:xfrm>
                  <a:off x="9324316" y="4438261"/>
                  <a:ext cx="735410" cy="45438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 Database?</a:t>
                  </a:r>
                </a:p>
              </p:txBody>
            </p:sp>
          </p:grpSp>
          <p:cxnSp>
            <p:nvCxnSpPr>
              <p:cNvPr id="537" name="Straight Arrow Connector 536"/>
              <p:cNvCxnSpPr>
                <a:stCxn id="526" idx="2"/>
                <a:endCxn id="13" idx="0"/>
              </p:cNvCxnSpPr>
              <p:nvPr/>
            </p:nvCxnSpPr>
            <p:spPr>
              <a:xfrm flipH="1">
                <a:off x="2826191" y="3659179"/>
                <a:ext cx="7060" cy="252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1" name="Rounded Rectangle 540"/>
              <p:cNvSpPr/>
              <p:nvPr/>
            </p:nvSpPr>
            <p:spPr>
              <a:xfrm>
                <a:off x="2857542" y="3654660"/>
                <a:ext cx="259716" cy="14405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cxnSp>
            <p:nvCxnSpPr>
              <p:cNvPr id="543" name="Elbow Connector 542"/>
              <p:cNvCxnSpPr>
                <a:stCxn id="526" idx="3"/>
                <a:endCxn id="235" idx="1"/>
              </p:cNvCxnSpPr>
              <p:nvPr/>
            </p:nvCxnSpPr>
            <p:spPr>
              <a:xfrm flipV="1">
                <a:off x="3265983" y="3347995"/>
                <a:ext cx="432246" cy="3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7" name="Rounded Rectangle 546"/>
              <p:cNvSpPr/>
              <p:nvPr/>
            </p:nvSpPr>
            <p:spPr>
              <a:xfrm>
                <a:off x="3204033" y="318410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</a:p>
            </p:txBody>
          </p:sp>
          <p:sp>
            <p:nvSpPr>
              <p:cNvPr id="550" name="Oval 549"/>
              <p:cNvSpPr/>
              <p:nvPr/>
            </p:nvSpPr>
            <p:spPr>
              <a:xfrm flipV="1">
                <a:off x="4351112" y="3721577"/>
                <a:ext cx="313875" cy="1436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</p:grpSp>
        <p:cxnSp>
          <p:nvCxnSpPr>
            <p:cNvPr id="173" name="Elbow Connector 172"/>
            <p:cNvCxnSpPr>
              <a:stCxn id="483" idx="3"/>
              <a:endCxn id="358" idx="2"/>
            </p:cNvCxnSpPr>
            <p:nvPr/>
          </p:nvCxnSpPr>
          <p:spPr>
            <a:xfrm flipV="1">
              <a:off x="5721491" y="6162206"/>
              <a:ext cx="1152008" cy="125922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7" name="Rounded Rectangle 206"/>
            <p:cNvSpPr/>
            <p:nvPr/>
          </p:nvSpPr>
          <p:spPr>
            <a:xfrm>
              <a:off x="4870786" y="3705741"/>
              <a:ext cx="851444" cy="37732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Fill in Screening information</a:t>
              </a:r>
            </a:p>
          </p:txBody>
        </p:sp>
        <p:sp>
          <p:nvSpPr>
            <p:cNvPr id="215" name="Flowchart: Decision 214"/>
            <p:cNvSpPr/>
            <p:nvPr/>
          </p:nvSpPr>
          <p:spPr>
            <a:xfrm>
              <a:off x="8157247" y="3644686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b="1" dirty="0"/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262970" y="3753512"/>
              <a:ext cx="62616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Email template exists?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9402567" y="3724845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Template</a:t>
              </a:r>
            </a:p>
          </p:txBody>
        </p:sp>
        <p:cxnSp>
          <p:nvCxnSpPr>
            <p:cNvPr id="274" name="Straight Arrow Connector 215"/>
            <p:cNvCxnSpPr>
              <a:stCxn id="215" idx="3"/>
              <a:endCxn id="230" idx="1"/>
            </p:cNvCxnSpPr>
            <p:nvPr/>
          </p:nvCxnSpPr>
          <p:spPr>
            <a:xfrm>
              <a:off x="9009851" y="3952209"/>
              <a:ext cx="392716" cy="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0" name="Elbow Connector 289"/>
            <p:cNvCxnSpPr>
              <a:stCxn id="215" idx="2"/>
              <a:endCxn id="293" idx="0"/>
            </p:cNvCxnSpPr>
            <p:nvPr/>
          </p:nvCxnSpPr>
          <p:spPr>
            <a:xfrm flipH="1">
              <a:off x="8573373" y="4259731"/>
              <a:ext cx="10176" cy="461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3" name="Rounded Rectangle 292"/>
            <p:cNvSpPr/>
            <p:nvPr/>
          </p:nvSpPr>
          <p:spPr>
            <a:xfrm>
              <a:off x="8205090" y="4721634"/>
              <a:ext cx="736565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Draft email</a:t>
              </a:r>
            </a:p>
          </p:txBody>
        </p:sp>
        <p:sp>
          <p:nvSpPr>
            <p:cNvPr id="322" name="Oval 321"/>
            <p:cNvSpPr/>
            <p:nvPr/>
          </p:nvSpPr>
          <p:spPr>
            <a:xfrm>
              <a:off x="10130985" y="5646782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 b="1"/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9965026" y="5447862"/>
              <a:ext cx="464277" cy="18450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End</a:t>
              </a:r>
              <a:endParaRPr lang="en-SG" sz="720" b="1" dirty="0"/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6582886" y="5062643"/>
              <a:ext cx="581226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Screening</a:t>
              </a: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6571265" y="5817803"/>
              <a:ext cx="604468" cy="344403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View Screening</a:t>
              </a:r>
            </a:p>
          </p:txBody>
        </p:sp>
        <p:cxnSp>
          <p:nvCxnSpPr>
            <p:cNvPr id="365" name="Elbow Connector 364"/>
            <p:cNvCxnSpPr>
              <a:stCxn id="355" idx="0"/>
              <a:endCxn id="413" idx="2"/>
            </p:cNvCxnSpPr>
            <p:nvPr/>
          </p:nvCxnSpPr>
          <p:spPr>
            <a:xfrm flipH="1" flipV="1">
              <a:off x="6872153" y="4777959"/>
              <a:ext cx="1347" cy="2846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58" idx="0"/>
              <a:endCxn id="355" idx="2"/>
            </p:cNvCxnSpPr>
            <p:nvPr/>
          </p:nvCxnSpPr>
          <p:spPr>
            <a:xfrm flipV="1">
              <a:off x="6873499" y="5519209"/>
              <a:ext cx="0" cy="298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1" name="Rounded Rectangle 390"/>
            <p:cNvSpPr/>
            <p:nvPr/>
          </p:nvSpPr>
          <p:spPr>
            <a:xfrm>
              <a:off x="7937013" y="541527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8324817" y="4218708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8897376" y="3807253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Yes</a:t>
              </a: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6541054" y="4396904"/>
              <a:ext cx="662198" cy="3810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Select clients to send email</a:t>
              </a:r>
            </a:p>
          </p:txBody>
        </p:sp>
        <p:cxnSp>
          <p:nvCxnSpPr>
            <p:cNvPr id="415" name="Elbow Connector 414"/>
            <p:cNvCxnSpPr>
              <a:stCxn id="413" idx="0"/>
              <a:endCxn id="215" idx="1"/>
            </p:cNvCxnSpPr>
            <p:nvPr/>
          </p:nvCxnSpPr>
          <p:spPr>
            <a:xfrm rot="5400000" flipH="1" flipV="1">
              <a:off x="7292352" y="3532011"/>
              <a:ext cx="444696" cy="12850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8" name="Flowchart: Decision 427"/>
            <p:cNvSpPr/>
            <p:nvPr/>
          </p:nvSpPr>
          <p:spPr>
            <a:xfrm>
              <a:off x="8103233" y="5242032"/>
              <a:ext cx="935545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900" b="1" dirty="0"/>
                <a:t>Save?</a:t>
              </a:r>
            </a:p>
          </p:txBody>
        </p:sp>
        <p:cxnSp>
          <p:nvCxnSpPr>
            <p:cNvPr id="429" name="Elbow Connector 289"/>
            <p:cNvCxnSpPr>
              <a:stCxn id="293" idx="2"/>
              <a:endCxn id="428" idx="0"/>
            </p:cNvCxnSpPr>
            <p:nvPr/>
          </p:nvCxnSpPr>
          <p:spPr>
            <a:xfrm flipH="1">
              <a:off x="8571005" y="5066037"/>
              <a:ext cx="2368" cy="17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2" name="Rounded Rectangle 431"/>
            <p:cNvSpPr/>
            <p:nvPr/>
          </p:nvSpPr>
          <p:spPr>
            <a:xfrm>
              <a:off x="8084532" y="7043740"/>
              <a:ext cx="997014" cy="6053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Pull client and screenings information from database</a:t>
              </a:r>
            </a:p>
          </p:txBody>
        </p:sp>
        <p:sp>
          <p:nvSpPr>
            <p:cNvPr id="433" name="Rounded Rectangle 432"/>
            <p:cNvSpPr/>
            <p:nvPr/>
          </p:nvSpPr>
          <p:spPr>
            <a:xfrm>
              <a:off x="9871947" y="7100595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as email to recipient</a:t>
              </a:r>
            </a:p>
          </p:txBody>
        </p:sp>
        <p:cxnSp>
          <p:nvCxnSpPr>
            <p:cNvPr id="435" name="Elbow Connector 289"/>
            <p:cNvCxnSpPr>
              <a:stCxn id="441" idx="2"/>
              <a:endCxn id="432" idx="0"/>
            </p:cNvCxnSpPr>
            <p:nvPr/>
          </p:nvCxnSpPr>
          <p:spPr>
            <a:xfrm>
              <a:off x="8579574" y="6564285"/>
              <a:ext cx="3465" cy="47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8" name="Elbow Connector 375"/>
            <p:cNvCxnSpPr>
              <a:stCxn id="432" idx="3"/>
              <a:endCxn id="433" idx="1"/>
            </p:cNvCxnSpPr>
            <p:nvPr/>
          </p:nvCxnSpPr>
          <p:spPr>
            <a:xfrm>
              <a:off x="9081546" y="7346408"/>
              <a:ext cx="790401" cy="5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ounded Rectangle 440"/>
            <p:cNvSpPr/>
            <p:nvPr/>
          </p:nvSpPr>
          <p:spPr>
            <a:xfrm>
              <a:off x="8263248" y="6128343"/>
              <a:ext cx="632652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Send email</a:t>
              </a:r>
            </a:p>
          </p:txBody>
        </p:sp>
        <p:cxnSp>
          <p:nvCxnSpPr>
            <p:cNvPr id="444" name="Elbow Connector 289"/>
            <p:cNvCxnSpPr>
              <a:stCxn id="428" idx="2"/>
              <a:endCxn id="441" idx="0"/>
            </p:cNvCxnSpPr>
            <p:nvPr/>
          </p:nvCxnSpPr>
          <p:spPr>
            <a:xfrm>
              <a:off x="8571005" y="5857077"/>
              <a:ext cx="8569" cy="271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76" name="Rounded Rectangle 575"/>
            <p:cNvSpPr/>
            <p:nvPr/>
          </p:nvSpPr>
          <p:spPr>
            <a:xfrm>
              <a:off x="7020411" y="7094169"/>
              <a:ext cx="653610" cy="50290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Save drafted email</a:t>
              </a:r>
            </a:p>
          </p:txBody>
        </p:sp>
        <p:sp>
          <p:nvSpPr>
            <p:cNvPr id="578" name="Rounded Rectangle 577"/>
            <p:cNvSpPr/>
            <p:nvPr/>
          </p:nvSpPr>
          <p:spPr>
            <a:xfrm>
              <a:off x="8324817" y="5819417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</a:p>
          </p:txBody>
        </p:sp>
        <p:cxnSp>
          <p:nvCxnSpPr>
            <p:cNvPr id="579" name="Elbow Connector 289"/>
            <p:cNvCxnSpPr>
              <a:stCxn id="428" idx="1"/>
              <a:endCxn id="576" idx="0"/>
            </p:cNvCxnSpPr>
            <p:nvPr/>
          </p:nvCxnSpPr>
          <p:spPr>
            <a:xfrm rot="10800000" flipV="1">
              <a:off x="7347216" y="5549553"/>
              <a:ext cx="756016" cy="15446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6" name="Elbow Connector 289"/>
            <p:cNvCxnSpPr>
              <a:stCxn id="576" idx="3"/>
              <a:endCxn id="441" idx="1"/>
            </p:cNvCxnSpPr>
            <p:nvPr/>
          </p:nvCxnSpPr>
          <p:spPr>
            <a:xfrm flipV="1">
              <a:off x="7674021" y="6346314"/>
              <a:ext cx="589227" cy="9993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19" name="Rounded Rectangle 618"/>
            <p:cNvSpPr/>
            <p:nvPr/>
          </p:nvSpPr>
          <p:spPr>
            <a:xfrm>
              <a:off x="9815972" y="6128343"/>
              <a:ext cx="776481" cy="4359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Check email and forward to client</a:t>
              </a:r>
            </a:p>
          </p:txBody>
        </p:sp>
        <p:cxnSp>
          <p:nvCxnSpPr>
            <p:cNvPr id="623" name="Elbow Connector 375"/>
            <p:cNvCxnSpPr>
              <a:stCxn id="433" idx="0"/>
              <a:endCxn id="619" idx="2"/>
            </p:cNvCxnSpPr>
            <p:nvPr/>
          </p:nvCxnSpPr>
          <p:spPr>
            <a:xfrm flipV="1">
              <a:off x="10198753" y="6564285"/>
              <a:ext cx="5460" cy="536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6" name="Elbow Connector 375"/>
            <p:cNvCxnSpPr>
              <a:stCxn id="619" idx="0"/>
              <a:endCxn id="322" idx="4"/>
            </p:cNvCxnSpPr>
            <p:nvPr/>
          </p:nvCxnSpPr>
          <p:spPr>
            <a:xfrm flipV="1">
              <a:off x="10204213" y="5795917"/>
              <a:ext cx="300" cy="332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6" name="Elbow Connector 635"/>
            <p:cNvCxnSpPr>
              <a:stCxn id="230" idx="2"/>
              <a:endCxn id="441" idx="3"/>
            </p:cNvCxnSpPr>
            <p:nvPr/>
          </p:nvCxnSpPr>
          <p:spPr>
            <a:xfrm rot="5400000">
              <a:off x="8212089" y="4865222"/>
              <a:ext cx="2164903" cy="7972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0" name="Elbow Connector 639"/>
            <p:cNvCxnSpPr>
              <a:stCxn id="235" idx="0"/>
              <a:endCxn id="358" idx="1"/>
            </p:cNvCxnSpPr>
            <p:nvPr/>
          </p:nvCxnSpPr>
          <p:spPr>
            <a:xfrm rot="16200000" flipH="1">
              <a:off x="3936855" y="3355595"/>
              <a:ext cx="2408332" cy="2860488"/>
            </a:xfrm>
            <a:prstGeom prst="bentConnector4">
              <a:avLst>
                <a:gd name="adj1" fmla="val -9492"/>
                <a:gd name="adj2" fmla="val 8153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42" name="Rounded Rectangle 641"/>
            <p:cNvSpPr/>
            <p:nvPr/>
          </p:nvSpPr>
          <p:spPr>
            <a:xfrm>
              <a:off x="3479262" y="3420399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No</a:t>
              </a:r>
              <a:endParaRPr lang="en-SG" sz="72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2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654324" y="2232208"/>
            <a:ext cx="11194944" cy="5668740"/>
            <a:chOff x="654324" y="2232208"/>
            <a:chExt cx="11194944" cy="5668740"/>
          </a:xfrm>
        </p:grpSpPr>
        <p:grpSp>
          <p:nvGrpSpPr>
            <p:cNvPr id="8" name="Group 7"/>
            <p:cNvGrpSpPr/>
            <p:nvPr/>
          </p:nvGrpSpPr>
          <p:grpSpPr>
            <a:xfrm>
              <a:off x="654324" y="2232208"/>
              <a:ext cx="11194944" cy="5668740"/>
              <a:chOff x="654324" y="2232208"/>
              <a:chExt cx="11194944" cy="5668740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654324" y="2232208"/>
                <a:ext cx="11194944" cy="5668740"/>
                <a:chOff x="1074509" y="1691007"/>
                <a:chExt cx="11194944" cy="5668740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074509" y="6092876"/>
                  <a:ext cx="11194944" cy="126687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074509" y="1691007"/>
                  <a:ext cx="11194944" cy="443406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b="1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0333" cy="56686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User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361575" y="6580221"/>
                  <a:ext cx="4259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b="1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311874" y="3911680"/>
                  <a:ext cx="1041383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Download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Upload .</a:t>
                  </a:r>
                  <a:r>
                    <a:rPr lang="en-SG" sz="900" b="1" dirty="0" err="1"/>
                    <a:t>xls</a:t>
                  </a:r>
                  <a:r>
                    <a:rPr lang="en-SG" sz="900" b="1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05251" y="6779141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b="1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66380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Update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855713" y="187565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109920" y="188367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240783" y="1879915"/>
                  <a:ext cx="990035" cy="456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View Client’s Appointment &amp; Admission details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 flipH="1">
                  <a:off x="2829367" y="4368245"/>
                  <a:ext cx="3199" cy="2343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15788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3"/>
                  <a:endCxn id="20" idx="1"/>
                </p:cNvCxnSpPr>
                <p:nvPr/>
              </p:nvCxnSpPr>
              <p:spPr>
                <a:xfrm>
                  <a:off x="5712897" y="2103941"/>
                  <a:ext cx="397023" cy="80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Flowchart: Decision 4"/>
                <p:cNvSpPr/>
                <p:nvPr/>
              </p:nvSpPr>
              <p:spPr>
                <a:xfrm>
                  <a:off x="5192648" y="2961398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900" b="1" dirty="0"/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3655517"/>
                  <a:ext cx="818849" cy="321080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508049" y="3173969"/>
                  <a:ext cx="456861" cy="1580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Report</a:t>
                  </a:r>
                </a:p>
              </p:txBody>
            </p:sp>
            <p:sp>
              <p:nvSpPr>
                <p:cNvPr id="150" name="Flowchart: Decision 149"/>
                <p:cNvSpPr/>
                <p:nvPr/>
              </p:nvSpPr>
              <p:spPr>
                <a:xfrm>
                  <a:off x="10381808" y="2612649"/>
                  <a:ext cx="865466" cy="615045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500" b="1" dirty="0"/>
                </a:p>
              </p:txBody>
            </p:sp>
            <p:sp>
              <p:nvSpPr>
                <p:cNvPr id="157" name="Rounded Rectangle 156"/>
                <p:cNvSpPr/>
                <p:nvPr/>
              </p:nvSpPr>
              <p:spPr>
                <a:xfrm>
                  <a:off x="11194438" y="27310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10498216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10499549" y="3554595"/>
                  <a:ext cx="632652" cy="43594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Follow up with client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698229" y="3040472"/>
                  <a:ext cx="865466" cy="615045"/>
                  <a:chOff x="9467962" y="2481252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467962" y="2481252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637895" y="2609140"/>
                    <a:ext cx="661658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View Report or Client?</a:t>
                    </a:r>
                  </a:p>
                </p:txBody>
              </p:sp>
            </p:grpSp>
            <p:sp>
              <p:nvSpPr>
                <p:cNvPr id="254" name="Rounded Rectangle 253"/>
                <p:cNvSpPr/>
                <p:nvPr/>
              </p:nvSpPr>
              <p:spPr>
                <a:xfrm>
                  <a:off x="3752268" y="2827245"/>
                  <a:ext cx="426088" cy="24539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Client</a:t>
                  </a:r>
                  <a:endParaRPr lang="en-SG" sz="720" b="1" dirty="0"/>
                </a:p>
              </p:txBody>
            </p:sp>
            <p:cxnSp>
              <p:nvCxnSpPr>
                <p:cNvPr id="280" name="Elbow Connector 279"/>
                <p:cNvCxnSpPr>
                  <a:stCxn id="235" idx="3"/>
                  <a:endCxn id="5" idx="1"/>
                </p:cNvCxnSpPr>
                <p:nvPr/>
              </p:nvCxnSpPr>
              <p:spPr>
                <a:xfrm flipV="1">
                  <a:off x="4563695" y="3346767"/>
                  <a:ext cx="628953" cy="12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3"/>
                  <a:endCxn id="21" idx="1"/>
                </p:cNvCxnSpPr>
                <p:nvPr/>
              </p:nvCxnSpPr>
              <p:spPr>
                <a:xfrm flipV="1">
                  <a:off x="6967104" y="2108198"/>
                  <a:ext cx="273679" cy="375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stCxn id="5" idx="2"/>
                  <a:endCxn id="328" idx="0"/>
                </p:cNvCxnSpPr>
                <p:nvPr/>
              </p:nvCxnSpPr>
              <p:spPr>
                <a:xfrm>
                  <a:off x="5672582" y="3732136"/>
                  <a:ext cx="209" cy="5916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11762634" y="2814265"/>
                  <a:ext cx="506819" cy="184501"/>
                  <a:chOff x="15248455" y="5023429"/>
                  <a:chExt cx="506819" cy="184501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5248455" y="5064733"/>
                    <a:ext cx="128784" cy="133775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 b="1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5290997" y="5023429"/>
                    <a:ext cx="464277" cy="18450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End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6150964" y="3181180"/>
                  <a:ext cx="555632" cy="223183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Overview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240784" y="4646750"/>
                  <a:ext cx="295977" cy="10293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328" idx="2"/>
                  <a:endCxn id="332" idx="0"/>
                </p:cNvCxnSpPr>
                <p:nvPr/>
              </p:nvCxnSpPr>
              <p:spPr>
                <a:xfrm flipH="1">
                  <a:off x="5665347" y="4780355"/>
                  <a:ext cx="7444" cy="3614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Arrow Connector 479"/>
                <p:cNvCxnSpPr>
                  <a:stCxn id="332" idx="2"/>
                  <a:endCxn id="483" idx="0"/>
                </p:cNvCxnSpPr>
                <p:nvPr/>
              </p:nvCxnSpPr>
              <p:spPr>
                <a:xfrm flipH="1">
                  <a:off x="5660830" y="5598374"/>
                  <a:ext cx="4517" cy="10535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232238" y="6651947"/>
                  <a:ext cx="857184" cy="45656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>
                      <a:solidFill>
                        <a:schemeClr val="tx1"/>
                      </a:solidFill>
                    </a:rPr>
                    <a:t>Generate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41395" y="2379350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b="1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301447" y="4400629"/>
                    <a:ext cx="761360" cy="526090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900" b="1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32566" y="3659181"/>
                  <a:ext cx="684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Yes</a:t>
                  </a:r>
                  <a:endParaRPr lang="en-SG" sz="720" b="1" dirty="0"/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235" idx="1"/>
                </p:cNvCxnSpPr>
                <p:nvPr/>
              </p:nvCxnSpPr>
              <p:spPr>
                <a:xfrm flipV="1">
                  <a:off x="3265983" y="3347995"/>
                  <a:ext cx="432246" cy="36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900" b="1" dirty="0"/>
                    <a:t>No</a:t>
                  </a:r>
                  <a:endParaRPr lang="en-SG" sz="720" b="1" dirty="0"/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 b="1"/>
                </a:p>
              </p:txBody>
            </p:sp>
          </p:grpSp>
          <p:cxnSp>
            <p:nvCxnSpPr>
              <p:cNvPr id="173" name="Elbow Connector 172"/>
              <p:cNvCxnSpPr>
                <a:stCxn id="483" idx="3"/>
                <a:endCxn id="354" idx="2"/>
              </p:cNvCxnSpPr>
              <p:nvPr/>
            </p:nvCxnSpPr>
            <p:spPr>
              <a:xfrm flipV="1">
                <a:off x="5669237" y="6214419"/>
                <a:ext cx="1214195" cy="120701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>
                <a:stCxn id="150" idx="3"/>
                <a:endCxn id="426" idx="2"/>
              </p:cNvCxnSpPr>
              <p:nvPr/>
            </p:nvCxnSpPr>
            <p:spPr>
              <a:xfrm>
                <a:off x="10827089" y="3461373"/>
                <a:ext cx="515360" cy="2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>
                <a:stCxn id="235" idx="0"/>
                <a:endCxn id="18" idx="1"/>
              </p:cNvCxnSpPr>
              <p:nvPr/>
            </p:nvCxnSpPr>
            <p:spPr>
              <a:xfrm rot="5400000" flipH="1" flipV="1">
                <a:off x="3604887" y="2751033"/>
                <a:ext cx="936531" cy="72475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8" name="Rounded Rectangle 177"/>
              <p:cNvSpPr/>
              <p:nvPr/>
            </p:nvSpPr>
            <p:spPr>
              <a:xfrm>
                <a:off x="8027679" y="2419052"/>
                <a:ext cx="911765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Recommended Screenings</a:t>
                </a:r>
              </a:p>
            </p:txBody>
          </p:sp>
          <p:cxnSp>
            <p:nvCxnSpPr>
              <p:cNvPr id="179" name="Elbow Connector 178"/>
              <p:cNvCxnSpPr>
                <a:stCxn id="21" idx="3"/>
                <a:endCxn id="178" idx="1"/>
              </p:cNvCxnSpPr>
              <p:nvPr/>
            </p:nvCxnSpPr>
            <p:spPr>
              <a:xfrm flipV="1">
                <a:off x="7810633" y="2647335"/>
                <a:ext cx="217046" cy="2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9869268" y="2359076"/>
                <a:ext cx="1050176" cy="56565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Screenings Notifications record</a:t>
                </a:r>
              </a:p>
            </p:txBody>
          </p:sp>
          <p:cxnSp>
            <p:nvCxnSpPr>
              <p:cNvPr id="181" name="Elbow Connector 180"/>
              <p:cNvCxnSpPr>
                <a:stCxn id="178" idx="3"/>
                <a:endCxn id="180" idx="1"/>
              </p:cNvCxnSpPr>
              <p:nvPr/>
            </p:nvCxnSpPr>
            <p:spPr>
              <a:xfrm flipV="1">
                <a:off x="8939444" y="2641902"/>
                <a:ext cx="929824" cy="54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5" name="Elbow Connector 184"/>
              <p:cNvCxnSpPr>
                <a:stCxn id="180" idx="2"/>
                <a:endCxn id="150" idx="0"/>
              </p:cNvCxnSpPr>
              <p:nvPr/>
            </p:nvCxnSpPr>
            <p:spPr>
              <a:xfrm>
                <a:off x="10394356" y="2924727"/>
                <a:ext cx="0" cy="229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0" name="Rounded Rectangle 189"/>
              <p:cNvSpPr/>
              <p:nvPr/>
            </p:nvSpPr>
            <p:spPr>
              <a:xfrm>
                <a:off x="10080831" y="3243623"/>
                <a:ext cx="669292" cy="52013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Follow up with client?</a:t>
                </a:r>
              </a:p>
            </p:txBody>
          </p:sp>
          <p:sp>
            <p:nvSpPr>
              <p:cNvPr id="204" name="Rounded Rectangle 203"/>
              <p:cNvSpPr/>
              <p:nvPr/>
            </p:nvSpPr>
            <p:spPr>
              <a:xfrm>
                <a:off x="4926352" y="3679609"/>
                <a:ext cx="627288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Overview or detailed?</a:t>
                </a:r>
              </a:p>
            </p:txBody>
          </p:sp>
          <p:sp>
            <p:nvSpPr>
              <p:cNvPr id="207" name="Rounded Rectangle 206"/>
              <p:cNvSpPr/>
              <p:nvPr/>
            </p:nvSpPr>
            <p:spPr>
              <a:xfrm>
                <a:off x="6325871" y="3706328"/>
                <a:ext cx="851444" cy="37732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View Dashboard</a:t>
                </a:r>
              </a:p>
            </p:txBody>
          </p:sp>
          <p:cxnSp>
            <p:nvCxnSpPr>
              <p:cNvPr id="209" name="Elbow Connector 208"/>
              <p:cNvCxnSpPr>
                <a:stCxn id="5" idx="3"/>
                <a:endCxn id="207" idx="1"/>
              </p:cNvCxnSpPr>
              <p:nvPr/>
            </p:nvCxnSpPr>
            <p:spPr>
              <a:xfrm>
                <a:off x="5732331" y="3887968"/>
                <a:ext cx="593540" cy="7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5" name="Flowchart: Decision 214"/>
              <p:cNvSpPr/>
              <p:nvPr/>
            </p:nvSpPr>
            <p:spPr>
              <a:xfrm>
                <a:off x="7506522" y="3592728"/>
                <a:ext cx="85260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600" b="1" dirty="0"/>
              </a:p>
            </p:txBody>
          </p:sp>
          <p:cxnSp>
            <p:nvCxnSpPr>
              <p:cNvPr id="218" name="Elbow Connector 217"/>
              <p:cNvCxnSpPr>
                <a:stCxn id="207" idx="3"/>
                <a:endCxn id="215" idx="1"/>
              </p:cNvCxnSpPr>
              <p:nvPr/>
            </p:nvCxnSpPr>
            <p:spPr>
              <a:xfrm>
                <a:off x="7177315" y="3894992"/>
                <a:ext cx="329207" cy="52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9" name="Rounded Rectangle 218"/>
              <p:cNvSpPr/>
              <p:nvPr/>
            </p:nvSpPr>
            <p:spPr>
              <a:xfrm>
                <a:off x="7667178" y="3704085"/>
                <a:ext cx="528016" cy="40818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Export?</a:t>
                </a:r>
              </a:p>
            </p:txBody>
          </p:sp>
          <p:sp>
            <p:nvSpPr>
              <p:cNvPr id="230" name="Rounded Rectangle 229"/>
              <p:cNvSpPr/>
              <p:nvPr/>
            </p:nvSpPr>
            <p:spPr>
              <a:xfrm>
                <a:off x="8258694" y="3054809"/>
                <a:ext cx="680750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view dashboard</a:t>
                </a:r>
              </a:p>
            </p:txBody>
          </p:sp>
          <p:cxnSp>
            <p:nvCxnSpPr>
              <p:cNvPr id="256" name="Elbow Connector 255"/>
              <p:cNvCxnSpPr>
                <a:stCxn id="150" idx="2"/>
                <a:endCxn id="172" idx="0"/>
              </p:cNvCxnSpPr>
              <p:nvPr/>
            </p:nvCxnSpPr>
            <p:spPr>
              <a:xfrm rot="16200000" flipH="1">
                <a:off x="10231573" y="3931678"/>
                <a:ext cx="326901" cy="133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5" name="Rounded Rectangle 264"/>
              <p:cNvSpPr/>
              <p:nvPr/>
            </p:nvSpPr>
            <p:spPr>
              <a:xfrm>
                <a:off x="9254119" y="3178902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cxnSp>
            <p:nvCxnSpPr>
              <p:cNvPr id="274" name="Straight Arrow Connector 215"/>
              <p:cNvCxnSpPr>
                <a:stCxn id="215" idx="0"/>
                <a:endCxn id="230" idx="1"/>
              </p:cNvCxnSpPr>
              <p:nvPr/>
            </p:nvCxnSpPr>
            <p:spPr>
              <a:xfrm rot="5400000" flipH="1" flipV="1">
                <a:off x="7940941" y="3274975"/>
                <a:ext cx="309636" cy="3258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>
              <a:xfrm>
                <a:off x="9233830" y="3204585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286" name="Elbow Connector 285"/>
              <p:cNvCxnSpPr>
                <a:stCxn id="230" idx="3"/>
                <a:endCxn id="264" idx="2"/>
              </p:cNvCxnSpPr>
              <p:nvPr/>
            </p:nvCxnSpPr>
            <p:spPr>
              <a:xfrm flipV="1">
                <a:off x="8939444" y="3279153"/>
                <a:ext cx="294386" cy="3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0" name="Elbow Connector 289"/>
              <p:cNvCxnSpPr>
                <a:stCxn id="215" idx="2"/>
                <a:endCxn id="293" idx="1"/>
              </p:cNvCxnSpPr>
              <p:nvPr/>
            </p:nvCxnSpPr>
            <p:spPr>
              <a:xfrm rot="16200000" flipH="1">
                <a:off x="7882410" y="4258186"/>
                <a:ext cx="445327" cy="34449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3" name="Rounded Rectangle 292"/>
              <p:cNvSpPr/>
              <p:nvPr/>
            </p:nvSpPr>
            <p:spPr>
              <a:xfrm>
                <a:off x="8277323" y="4480898"/>
                <a:ext cx="604468" cy="344403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Download charts</a:t>
                </a: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9238367" y="4576590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23" name="Elbow Connector 322"/>
              <p:cNvCxnSpPr>
                <a:stCxn id="293" idx="3"/>
                <a:endCxn id="322" idx="2"/>
              </p:cNvCxnSpPr>
              <p:nvPr/>
            </p:nvCxnSpPr>
            <p:spPr>
              <a:xfrm flipV="1">
                <a:off x="8881791" y="4651158"/>
                <a:ext cx="356576" cy="19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5" name="Rounded Rectangle 324"/>
              <p:cNvSpPr/>
              <p:nvPr/>
            </p:nvSpPr>
            <p:spPr>
              <a:xfrm>
                <a:off x="9254120" y="4558906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4824014" y="4864991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Select report type</a:t>
                </a:r>
              </a:p>
            </p:txBody>
          </p:sp>
          <p:sp>
            <p:nvSpPr>
              <p:cNvPr id="332" name="Rounded Rectangle 331"/>
              <p:cNvSpPr/>
              <p:nvPr/>
            </p:nvSpPr>
            <p:spPr>
              <a:xfrm>
                <a:off x="4816570" y="5683010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>
                    <a:solidFill>
                      <a:schemeClr val="tx1"/>
                    </a:solidFill>
                  </a:rPr>
                  <a:t>Apply required filters</a:t>
                </a:r>
              </a:p>
            </p:txBody>
          </p:sp>
          <p:sp>
            <p:nvSpPr>
              <p:cNvPr id="354" name="Flowchart: Decision 353"/>
              <p:cNvSpPr/>
              <p:nvPr/>
            </p:nvSpPr>
            <p:spPr>
              <a:xfrm>
                <a:off x="6445250" y="5599374"/>
                <a:ext cx="876364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800" b="1" dirty="0"/>
              </a:p>
            </p:txBody>
          </p:sp>
          <p:sp>
            <p:nvSpPr>
              <p:cNvPr id="355" name="Rounded Rectangle 354"/>
              <p:cNvSpPr/>
              <p:nvPr/>
            </p:nvSpPr>
            <p:spPr>
              <a:xfrm>
                <a:off x="7202132" y="5124955"/>
                <a:ext cx="581226" cy="45656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 of reports</a:t>
                </a:r>
              </a:p>
            </p:txBody>
          </p:sp>
          <p:cxnSp>
            <p:nvCxnSpPr>
              <p:cNvPr id="356" name="Straight Arrow Connector 215"/>
              <p:cNvCxnSpPr>
                <a:stCxn id="354" idx="0"/>
                <a:endCxn id="355" idx="1"/>
              </p:cNvCxnSpPr>
              <p:nvPr/>
            </p:nvCxnSpPr>
            <p:spPr>
              <a:xfrm rot="5400000" flipH="1" flipV="1">
                <a:off x="6919714" y="5316956"/>
                <a:ext cx="246136" cy="31870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7" name="Elbow Connector 356"/>
              <p:cNvCxnSpPr>
                <a:stCxn id="354" idx="3"/>
                <a:endCxn id="358" idx="1"/>
              </p:cNvCxnSpPr>
              <p:nvPr/>
            </p:nvCxnSpPr>
            <p:spPr>
              <a:xfrm flipV="1">
                <a:off x="7321614" y="5904485"/>
                <a:ext cx="345564" cy="24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8" name="Rounded Rectangle 357"/>
              <p:cNvSpPr/>
              <p:nvPr/>
            </p:nvSpPr>
            <p:spPr>
              <a:xfrm>
                <a:off x="7667178" y="5705579"/>
                <a:ext cx="604468" cy="39781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Export preferred report</a:t>
                </a:r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8182357" y="5285846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65" name="Elbow Connector 364"/>
              <p:cNvCxnSpPr>
                <a:stCxn id="355" idx="3"/>
                <a:endCxn id="364" idx="2"/>
              </p:cNvCxnSpPr>
              <p:nvPr/>
            </p:nvCxnSpPr>
            <p:spPr>
              <a:xfrm>
                <a:off x="7783358" y="5353238"/>
                <a:ext cx="398999" cy="7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7" name="Rounded Rectangle 366"/>
              <p:cNvSpPr/>
              <p:nvPr/>
            </p:nvSpPr>
            <p:spPr>
              <a:xfrm>
                <a:off x="8207647" y="5273957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</a:p>
            </p:txBody>
          </p:sp>
          <p:sp>
            <p:nvSpPr>
              <p:cNvPr id="369" name="Oval 368"/>
              <p:cNvSpPr/>
              <p:nvPr/>
            </p:nvSpPr>
            <p:spPr>
              <a:xfrm>
                <a:off x="8654883" y="583087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cxnSp>
            <p:nvCxnSpPr>
              <p:cNvPr id="370" name="Elbow Connector 369"/>
              <p:cNvCxnSpPr>
                <a:stCxn id="358" idx="3"/>
                <a:endCxn id="369" idx="2"/>
              </p:cNvCxnSpPr>
              <p:nvPr/>
            </p:nvCxnSpPr>
            <p:spPr>
              <a:xfrm>
                <a:off x="8271646" y="5904485"/>
                <a:ext cx="383237" cy="9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6" name="Elbow Connector 375"/>
              <p:cNvCxnSpPr>
                <a:stCxn id="172" idx="2"/>
                <a:endCxn id="381" idx="0"/>
              </p:cNvCxnSpPr>
              <p:nvPr/>
            </p:nvCxnSpPr>
            <p:spPr>
              <a:xfrm>
                <a:off x="10395690" y="4531737"/>
                <a:ext cx="6280" cy="359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1" name="Oval 380"/>
              <p:cNvSpPr/>
              <p:nvPr/>
            </p:nvSpPr>
            <p:spPr>
              <a:xfrm>
                <a:off x="10328443" y="4891221"/>
                <a:ext cx="147054" cy="14913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 b="1"/>
              </a:p>
            </p:txBody>
          </p:sp>
          <p:sp>
            <p:nvSpPr>
              <p:cNvPr id="382" name="Rounded Rectangle 381"/>
              <p:cNvSpPr/>
              <p:nvPr/>
            </p:nvSpPr>
            <p:spPr>
              <a:xfrm>
                <a:off x="10180176" y="5045488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85" name="Rounded Rectangle 384"/>
              <p:cNvSpPr/>
              <p:nvPr/>
            </p:nvSpPr>
            <p:spPr>
              <a:xfrm>
                <a:off x="8680344" y="5800069"/>
                <a:ext cx="464277" cy="18450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End</a:t>
                </a:r>
                <a:endParaRPr lang="en-SG" sz="720" b="1" dirty="0"/>
              </a:p>
            </p:txBody>
          </p:sp>
          <p:sp>
            <p:nvSpPr>
              <p:cNvPr id="390" name="Rounded Rectangle 389"/>
              <p:cNvSpPr/>
              <p:nvPr/>
            </p:nvSpPr>
            <p:spPr>
              <a:xfrm>
                <a:off x="4724736" y="4294619"/>
                <a:ext cx="527337" cy="164621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Detailed</a:t>
                </a:r>
              </a:p>
            </p:txBody>
          </p:sp>
          <p:sp>
            <p:nvSpPr>
              <p:cNvPr id="391" name="Rounded Rectangle 390"/>
              <p:cNvSpPr/>
              <p:nvPr/>
            </p:nvSpPr>
            <p:spPr>
              <a:xfrm>
                <a:off x="7253096" y="5777967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  <p:sp>
            <p:nvSpPr>
              <p:cNvPr id="393" name="Rounded Rectangle 392"/>
              <p:cNvSpPr/>
              <p:nvPr/>
            </p:nvSpPr>
            <p:spPr>
              <a:xfrm>
                <a:off x="7701359" y="345267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No</a:t>
                </a:r>
                <a:endParaRPr lang="en-SG" sz="720" b="1" dirty="0"/>
              </a:p>
            </p:txBody>
          </p:sp>
          <p:sp>
            <p:nvSpPr>
              <p:cNvPr id="394" name="Rounded Rectangle 393"/>
              <p:cNvSpPr/>
              <p:nvPr/>
            </p:nvSpPr>
            <p:spPr>
              <a:xfrm>
                <a:off x="7657869" y="4187634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900" b="1" dirty="0"/>
                  <a:t>Yes</a:t>
                </a:r>
              </a:p>
            </p:txBody>
          </p:sp>
        </p:grpSp>
        <p:sp>
          <p:nvSpPr>
            <p:cNvPr id="107" name="Rounded Rectangle 106"/>
            <p:cNvSpPr/>
            <p:nvPr/>
          </p:nvSpPr>
          <p:spPr>
            <a:xfrm>
              <a:off x="6569661" y="5673251"/>
              <a:ext cx="627288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900" b="1" dirty="0"/>
                <a:t>Export?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16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542082" y="1836523"/>
            <a:ext cx="13974760" cy="6307769"/>
            <a:chOff x="542082" y="1836523"/>
            <a:chExt cx="13974760" cy="6307769"/>
          </a:xfrm>
        </p:grpSpPr>
        <p:grpSp>
          <p:nvGrpSpPr>
            <p:cNvPr id="534" name="Group 533"/>
            <p:cNvGrpSpPr/>
            <p:nvPr/>
          </p:nvGrpSpPr>
          <p:grpSpPr>
            <a:xfrm>
              <a:off x="542082" y="1836523"/>
              <a:ext cx="13974760" cy="6307769"/>
              <a:chOff x="1259838" y="1959429"/>
              <a:chExt cx="13974760" cy="6307769"/>
            </a:xfrm>
          </p:grpSpPr>
          <p:grpSp>
            <p:nvGrpSpPr>
              <p:cNvPr id="555" name="Group 554"/>
              <p:cNvGrpSpPr/>
              <p:nvPr/>
            </p:nvGrpSpPr>
            <p:grpSpPr>
              <a:xfrm>
                <a:off x="1259838" y="1959429"/>
                <a:ext cx="13974760" cy="6307769"/>
                <a:chOff x="1102701" y="1691127"/>
                <a:chExt cx="13974760" cy="6307769"/>
              </a:xfrm>
            </p:grpSpPr>
            <p:sp>
              <p:nvSpPr>
                <p:cNvPr id="522" name="Rectangle 521"/>
                <p:cNvSpPr/>
                <p:nvPr/>
              </p:nvSpPr>
              <p:spPr>
                <a:xfrm>
                  <a:off x="1102701" y="6945162"/>
                  <a:ext cx="13974759" cy="105373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21" name="Rectangle 520"/>
                <p:cNvSpPr/>
                <p:nvPr/>
              </p:nvSpPr>
              <p:spPr>
                <a:xfrm>
                  <a:off x="1102703" y="1691127"/>
                  <a:ext cx="13974758" cy="53193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038152" y="1691127"/>
                  <a:ext cx="2459" cy="62999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1265389" y="4157103"/>
                  <a:ext cx="69747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Manager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406282" y="7272637"/>
                  <a:ext cx="48125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000" dirty="0"/>
                    <a:t>URS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2400775" y="3911680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Download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from current ZOHO system</a:t>
                  </a: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22117" y="2529919"/>
                  <a:ext cx="216308" cy="181249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  <p:sp>
              <p:nvSpPr>
                <p:cNvPr id="15" name="Rounded Rectangle 14"/>
                <p:cNvSpPr/>
                <p:nvPr/>
              </p:nvSpPr>
              <p:spPr>
                <a:xfrm>
                  <a:off x="2400775" y="460264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Upload .</a:t>
                  </a:r>
                  <a:r>
                    <a:rPr lang="en-SG" sz="720" dirty="0" err="1"/>
                    <a:t>xls</a:t>
                  </a:r>
                  <a:r>
                    <a:rPr lang="en-SG" sz="720" dirty="0"/>
                    <a:t> file into URS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114721" y="7490202"/>
                  <a:ext cx="1397647" cy="1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560" dirty="0"/>
                    <a:t>&lt; Ulink Reporting System &gt;</a:t>
                  </a:r>
                </a:p>
              </p:txBody>
            </p:sp>
            <p:sp>
              <p:nvSpPr>
                <p:cNvPr id="17" name="Rounded Rectangle 16"/>
                <p:cNvSpPr/>
                <p:nvPr/>
              </p:nvSpPr>
              <p:spPr>
                <a:xfrm>
                  <a:off x="2331326" y="7336538"/>
                  <a:ext cx="980787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Bootstrap (update) client database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5882933" y="1864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 List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5878330" y="295755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Select Client</a:t>
                  </a: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7071989" y="3492700"/>
                  <a:ext cx="857184" cy="456566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View Client’s Appointment &amp; Admission details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12643345" y="5405214"/>
                  <a:ext cx="832845" cy="45656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Send Recommended screenings </a:t>
                  </a: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12616783" y="7208452"/>
                  <a:ext cx="885968" cy="393956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Pull client’s information and screening details 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13" idx="2"/>
                  <a:endCxn id="15" idx="0"/>
                </p:cNvCxnSpPr>
                <p:nvPr/>
              </p:nvCxnSpPr>
              <p:spPr>
                <a:xfrm>
                  <a:off x="2829367" y="4368233"/>
                  <a:ext cx="0" cy="234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15" idx="2"/>
                  <a:endCxn id="17" idx="0"/>
                </p:cNvCxnSpPr>
                <p:nvPr/>
              </p:nvCxnSpPr>
              <p:spPr>
                <a:xfrm flipH="1">
                  <a:off x="2821720" y="5059209"/>
                  <a:ext cx="7647" cy="22773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18" idx="2"/>
                  <a:endCxn id="20" idx="0"/>
                </p:cNvCxnSpPr>
                <p:nvPr/>
              </p:nvCxnSpPr>
              <p:spPr>
                <a:xfrm flipH="1">
                  <a:off x="6306922" y="2320741"/>
                  <a:ext cx="4603" cy="636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>
                  <a:stCxn id="24" idx="2"/>
                  <a:endCxn id="25" idx="0"/>
                </p:cNvCxnSpPr>
                <p:nvPr/>
              </p:nvCxnSpPr>
              <p:spPr>
                <a:xfrm flipH="1">
                  <a:off x="13059767" y="5861780"/>
                  <a:ext cx="1" cy="13466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>
                  <a:stCxn id="25" idx="3"/>
                  <a:endCxn id="89" idx="2"/>
                </p:cNvCxnSpPr>
                <p:nvPr/>
              </p:nvCxnSpPr>
              <p:spPr>
                <a:xfrm flipV="1">
                  <a:off x="13502751" y="5782585"/>
                  <a:ext cx="939694" cy="16228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/>
                <p:cNvCxnSpPr>
                  <a:stCxn id="14" idx="4"/>
                  <a:endCxn id="526" idx="0"/>
                </p:cNvCxnSpPr>
                <p:nvPr/>
              </p:nvCxnSpPr>
              <p:spPr>
                <a:xfrm>
                  <a:off x="2830271" y="2711168"/>
                  <a:ext cx="2979" cy="3329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89" idx="0"/>
                  <a:endCxn id="85" idx="4"/>
                </p:cNvCxnSpPr>
                <p:nvPr/>
              </p:nvCxnSpPr>
              <p:spPr>
                <a:xfrm flipH="1" flipV="1">
                  <a:off x="14442444" y="5018970"/>
                  <a:ext cx="1" cy="378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9" name="Rounded Rectangle 88"/>
                <p:cNvSpPr/>
                <p:nvPr/>
              </p:nvSpPr>
              <p:spPr>
                <a:xfrm>
                  <a:off x="14022589" y="5397764"/>
                  <a:ext cx="839711" cy="384821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Check email and send out to client</a:t>
                  </a:r>
                </a:p>
              </p:txBody>
            </p:sp>
            <p:sp>
              <p:nvSpPr>
                <p:cNvPr id="5" name="Flowchart: Decision 4"/>
                <p:cNvSpPr/>
                <p:nvPr/>
              </p:nvSpPr>
              <p:spPr>
                <a:xfrm>
                  <a:off x="4152792" y="3551094"/>
                  <a:ext cx="959868" cy="770738"/>
                </a:xfrm>
                <a:prstGeom prst="flowChartDecision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900" dirty="0"/>
                    <a:t>View client info?</a:t>
                  </a:r>
                </a:p>
              </p:txBody>
            </p:sp>
            <p:cxnSp>
              <p:nvCxnSpPr>
                <p:cNvPr id="31" name="Elbow Connector 30"/>
                <p:cNvCxnSpPr>
                  <a:stCxn id="17" idx="3"/>
                  <a:endCxn id="235" idx="2"/>
                </p:cNvCxnSpPr>
                <p:nvPr/>
              </p:nvCxnSpPr>
              <p:spPr>
                <a:xfrm flipV="1">
                  <a:off x="3312113" y="5100479"/>
                  <a:ext cx="565704" cy="246434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3" name="Rounded Rectangle 52"/>
                <p:cNvSpPr/>
                <p:nvPr/>
              </p:nvSpPr>
              <p:spPr>
                <a:xfrm>
                  <a:off x="4607646" y="3446166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13831001" y="4603326"/>
                  <a:ext cx="1246459" cy="415644"/>
                  <a:chOff x="14727600" y="6068363"/>
                  <a:chExt cx="1246459" cy="415644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15253752" y="6340180"/>
                    <a:ext cx="170581" cy="14382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14727600" y="6068363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Send recommended screenings to client</a:t>
                    </a: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7073284" y="2657252"/>
                  <a:ext cx="865466" cy="615045"/>
                  <a:chOff x="9208768" y="3953128"/>
                  <a:chExt cx="959868" cy="770738"/>
                </a:xfrm>
              </p:grpSpPr>
              <p:sp>
                <p:nvSpPr>
                  <p:cNvPr id="150" name="Flowchart: Decision 149"/>
                  <p:cNvSpPr/>
                  <p:nvPr/>
                </p:nvSpPr>
                <p:spPr>
                  <a:xfrm>
                    <a:off x="9208768" y="3953128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151" name="Rounded Rectangle 150"/>
                  <p:cNvSpPr/>
                  <p:nvPr/>
                </p:nvSpPr>
                <p:spPr>
                  <a:xfrm>
                    <a:off x="9439275" y="4076234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Follow up on client required?</a:t>
                    </a:r>
                  </a:p>
                </p:txBody>
              </p:sp>
            </p:grpSp>
            <p:cxnSp>
              <p:nvCxnSpPr>
                <p:cNvPr id="152" name="Straight Arrow Connector 151"/>
                <p:cNvCxnSpPr>
                  <a:stCxn id="21" idx="0"/>
                  <a:endCxn id="150" idx="2"/>
                </p:cNvCxnSpPr>
                <p:nvPr/>
              </p:nvCxnSpPr>
              <p:spPr>
                <a:xfrm flipV="1">
                  <a:off x="7500581" y="3272297"/>
                  <a:ext cx="5436" cy="2204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57" name="Rounded Rectangle 156"/>
                <p:cNvSpPr/>
                <p:nvPr/>
              </p:nvSpPr>
              <p:spPr>
                <a:xfrm>
                  <a:off x="7272133" y="245037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7774105" y="3054920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159" name="Elbow Connector 158"/>
                <p:cNvCxnSpPr>
                  <a:stCxn id="150" idx="0"/>
                  <a:endCxn id="172" idx="1"/>
                </p:cNvCxnSpPr>
                <p:nvPr/>
              </p:nvCxnSpPr>
              <p:spPr>
                <a:xfrm rot="5400000" flipH="1" flipV="1">
                  <a:off x="7804161" y="1778874"/>
                  <a:ext cx="580234" cy="117652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2" name="Rounded Rectangle 171"/>
                <p:cNvSpPr/>
                <p:nvPr/>
              </p:nvSpPr>
              <p:spPr>
                <a:xfrm>
                  <a:off x="8682539" y="1848735"/>
                  <a:ext cx="824215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Follow up with client via phone</a:t>
                  </a:r>
                </a:p>
              </p:txBody>
            </p:sp>
            <p:grpSp>
              <p:nvGrpSpPr>
                <p:cNvPr id="234" name="Group 233"/>
                <p:cNvGrpSpPr/>
                <p:nvPr/>
              </p:nvGrpSpPr>
              <p:grpSpPr>
                <a:xfrm>
                  <a:off x="3445084" y="4485434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235" name="Flowchart: Decision 23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236" name="Rounded Rectangle 235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Add new Screening info?</a:t>
                    </a:r>
                  </a:p>
                </p:txBody>
              </p:sp>
            </p:grpSp>
            <p:cxnSp>
              <p:nvCxnSpPr>
                <p:cNvPr id="245" name="Elbow Connector 244"/>
                <p:cNvCxnSpPr>
                  <a:stCxn id="235" idx="0"/>
                  <a:endCxn id="5" idx="1"/>
                </p:cNvCxnSpPr>
                <p:nvPr/>
              </p:nvCxnSpPr>
              <p:spPr>
                <a:xfrm rot="5400000" flipH="1" flipV="1">
                  <a:off x="3740819" y="4073462"/>
                  <a:ext cx="548971" cy="27497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ounded Rectangle 253"/>
                <p:cNvSpPr/>
                <p:nvPr/>
              </p:nvSpPr>
              <p:spPr>
                <a:xfrm>
                  <a:off x="4282650" y="4640661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261" name="Rounded Rectangle 260"/>
                <p:cNvSpPr/>
                <p:nvPr/>
              </p:nvSpPr>
              <p:spPr>
                <a:xfrm>
                  <a:off x="3855577" y="434827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cxnSp>
              <p:nvCxnSpPr>
                <p:cNvPr id="280" name="Elbow Connector 279"/>
                <p:cNvCxnSpPr>
                  <a:stCxn id="235" idx="3"/>
                </p:cNvCxnSpPr>
                <p:nvPr/>
              </p:nvCxnSpPr>
              <p:spPr>
                <a:xfrm>
                  <a:off x="4310550" y="4792957"/>
                  <a:ext cx="270833" cy="3446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287" name="Rounded Rectangle 286"/>
                <p:cNvSpPr/>
                <p:nvPr/>
              </p:nvSpPr>
              <p:spPr>
                <a:xfrm>
                  <a:off x="4226411" y="5152176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Fill in Screening information</a:t>
                  </a:r>
                </a:p>
              </p:txBody>
            </p:sp>
            <p:sp>
              <p:nvSpPr>
                <p:cNvPr id="288" name="Rounded Rectangle 287"/>
                <p:cNvSpPr/>
                <p:nvPr/>
              </p:nvSpPr>
              <p:spPr>
                <a:xfrm>
                  <a:off x="4208133" y="7312348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Update Screening list</a:t>
                  </a:r>
                </a:p>
              </p:txBody>
            </p:sp>
            <p:cxnSp>
              <p:nvCxnSpPr>
                <p:cNvPr id="289" name="Straight Arrow Connector 288"/>
                <p:cNvCxnSpPr>
                  <a:stCxn id="287" idx="2"/>
                  <a:endCxn id="288" idx="0"/>
                </p:cNvCxnSpPr>
                <p:nvPr/>
              </p:nvCxnSpPr>
              <p:spPr>
                <a:xfrm flipH="1">
                  <a:off x="4636725" y="5608741"/>
                  <a:ext cx="18278" cy="170360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Elbow Connector 295"/>
                <p:cNvCxnSpPr>
                  <a:stCxn id="288" idx="3"/>
                  <a:endCxn id="5" idx="2"/>
                </p:cNvCxnSpPr>
                <p:nvPr/>
              </p:nvCxnSpPr>
              <p:spPr>
                <a:xfrm flipH="1" flipV="1">
                  <a:off x="4632726" y="4321832"/>
                  <a:ext cx="432591" cy="3218799"/>
                </a:xfrm>
                <a:prstGeom prst="bentConnector4">
                  <a:avLst>
                    <a:gd name="adj1" fmla="val -52844"/>
                    <a:gd name="adj2" fmla="val 9037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Elbow Connector 314"/>
                <p:cNvCxnSpPr>
                  <a:stCxn id="5" idx="3"/>
                  <a:endCxn id="396" idx="0"/>
                </p:cNvCxnSpPr>
                <p:nvPr/>
              </p:nvCxnSpPr>
              <p:spPr>
                <a:xfrm>
                  <a:off x="5112660" y="3936463"/>
                  <a:ext cx="891994" cy="45826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316" name="Rounded Rectangle 315"/>
                <p:cNvSpPr/>
                <p:nvPr/>
              </p:nvSpPr>
              <p:spPr>
                <a:xfrm>
                  <a:off x="5129620" y="379406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grpSp>
              <p:nvGrpSpPr>
                <p:cNvPr id="329" name="Group 328"/>
                <p:cNvGrpSpPr/>
                <p:nvPr/>
              </p:nvGrpSpPr>
              <p:grpSpPr>
                <a:xfrm>
                  <a:off x="6326758" y="4702250"/>
                  <a:ext cx="682002" cy="136103"/>
                  <a:chOff x="5625111" y="5600350"/>
                  <a:chExt cx="682002" cy="136103"/>
                </a:xfrm>
              </p:grpSpPr>
              <p:cxnSp>
                <p:nvCxnSpPr>
                  <p:cNvPr id="330" name="Straight Arrow Connector 329"/>
                  <p:cNvCxnSpPr>
                    <a:stCxn id="396" idx="3"/>
                    <a:endCxn id="214" idx="1"/>
                  </p:cNvCxnSpPr>
                  <p:nvPr/>
                </p:nvCxnSpPr>
                <p:spPr>
                  <a:xfrm>
                    <a:off x="5735740" y="5600350"/>
                    <a:ext cx="571373" cy="2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5625111" y="5637074"/>
                    <a:ext cx="295977" cy="99379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No</a:t>
                    </a:r>
                  </a:p>
                </p:txBody>
              </p:sp>
            </p:grpSp>
            <p:sp>
              <p:nvSpPr>
                <p:cNvPr id="338" name="Rounded Rectangle 337"/>
                <p:cNvSpPr/>
                <p:nvPr/>
              </p:nvSpPr>
              <p:spPr>
                <a:xfrm>
                  <a:off x="6996929" y="4082927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</a:t>
                  </a:r>
                </a:p>
              </p:txBody>
            </p:sp>
            <p:cxnSp>
              <p:nvCxnSpPr>
                <p:cNvPr id="383" name="Elbow Connector 382"/>
                <p:cNvCxnSpPr>
                  <a:stCxn id="5" idx="0"/>
                  <a:endCxn id="18" idx="1"/>
                </p:cNvCxnSpPr>
                <p:nvPr/>
              </p:nvCxnSpPr>
              <p:spPr>
                <a:xfrm rot="5400000" flipH="1" flipV="1">
                  <a:off x="4528512" y="2196674"/>
                  <a:ext cx="1458635" cy="125020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Elbow Connector 385"/>
                <p:cNvCxnSpPr>
                  <a:stCxn id="20" idx="2"/>
                  <a:endCxn id="21" idx="1"/>
                </p:cNvCxnSpPr>
                <p:nvPr/>
              </p:nvCxnSpPr>
              <p:spPr>
                <a:xfrm rot="16200000" flipH="1">
                  <a:off x="6536023" y="3185017"/>
                  <a:ext cx="306864" cy="765067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395" name="Group 394"/>
                <p:cNvGrpSpPr/>
                <p:nvPr/>
              </p:nvGrpSpPr>
              <p:grpSpPr>
                <a:xfrm>
                  <a:off x="5571921" y="4394727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396" name="Flowchart: Decision 39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397" name="Rounded Rectangle 396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Proceed to Reports?</a:t>
                    </a:r>
                  </a:p>
                </p:txBody>
              </p:sp>
            </p:grpSp>
            <p:cxnSp>
              <p:nvCxnSpPr>
                <p:cNvPr id="400" name="Straight Arrow Connector 399"/>
                <p:cNvCxnSpPr>
                  <a:stCxn id="396" idx="2"/>
                  <a:endCxn id="405" idx="0"/>
                </p:cNvCxnSpPr>
                <p:nvPr/>
              </p:nvCxnSpPr>
              <p:spPr>
                <a:xfrm flipH="1">
                  <a:off x="5995495" y="5009772"/>
                  <a:ext cx="9159" cy="3426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03" name="Rounded Rectangle 402"/>
                <p:cNvSpPr/>
                <p:nvPr/>
              </p:nvSpPr>
              <p:spPr>
                <a:xfrm>
                  <a:off x="5990648" y="508225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grpSp>
              <p:nvGrpSpPr>
                <p:cNvPr id="404" name="Group 403"/>
                <p:cNvGrpSpPr/>
                <p:nvPr/>
              </p:nvGrpSpPr>
              <p:grpSpPr>
                <a:xfrm>
                  <a:off x="5562762" y="5352392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5" name="Flowchart: Decision 404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6" name="Rounded Rectangle 405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KPI Report?</a:t>
                    </a:r>
                  </a:p>
                </p:txBody>
              </p:sp>
            </p:grpSp>
            <p:grpSp>
              <p:nvGrpSpPr>
                <p:cNvPr id="407" name="Group 406"/>
                <p:cNvGrpSpPr/>
                <p:nvPr/>
              </p:nvGrpSpPr>
              <p:grpSpPr>
                <a:xfrm>
                  <a:off x="7138451" y="5316185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08" name="Flowchart: Decision 407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09" name="Rounded Rectangle 408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Ranking Report?</a:t>
                    </a:r>
                  </a:p>
                </p:txBody>
              </p:sp>
            </p:grpSp>
            <p:grpSp>
              <p:nvGrpSpPr>
                <p:cNvPr id="410" name="Group 409"/>
                <p:cNvGrpSpPr/>
                <p:nvPr/>
              </p:nvGrpSpPr>
              <p:grpSpPr>
                <a:xfrm>
                  <a:off x="8762045" y="531618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411" name="Flowchart: Decision 410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412" name="Rounded Rectangle 411"/>
                  <p:cNvSpPr/>
                  <p:nvPr/>
                </p:nvSpPr>
                <p:spPr>
                  <a:xfrm>
                    <a:off x="9314209" y="4444922"/>
                    <a:ext cx="717765" cy="47722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Gender &amp; Age Report?</a:t>
                    </a:r>
                  </a:p>
                </p:txBody>
              </p:sp>
            </p:grpSp>
            <p:cxnSp>
              <p:nvCxnSpPr>
                <p:cNvPr id="419" name="Elbow Connector 418"/>
                <p:cNvCxnSpPr>
                  <a:stCxn id="150" idx="3"/>
                  <a:endCxn id="426" idx="2"/>
                </p:cNvCxnSpPr>
                <p:nvPr/>
              </p:nvCxnSpPr>
              <p:spPr>
                <a:xfrm flipV="1">
                  <a:off x="7938750" y="2960023"/>
                  <a:ext cx="548506" cy="475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425" name="Group 424"/>
                <p:cNvGrpSpPr/>
                <p:nvPr/>
              </p:nvGrpSpPr>
              <p:grpSpPr>
                <a:xfrm>
                  <a:off x="8487256" y="2872426"/>
                  <a:ext cx="1358550" cy="176915"/>
                  <a:chOff x="11973077" y="5081590"/>
                  <a:chExt cx="1358550" cy="176915"/>
                </a:xfrm>
              </p:grpSpPr>
              <p:sp>
                <p:nvSpPr>
                  <p:cNvPr id="426" name="Oval 425"/>
                  <p:cNvSpPr/>
                  <p:nvPr/>
                </p:nvSpPr>
                <p:spPr>
                  <a:xfrm>
                    <a:off x="11973077" y="5081590"/>
                    <a:ext cx="139473" cy="17519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en-SG" sz="720"/>
                  </a:p>
                </p:txBody>
              </p:sp>
              <p:sp>
                <p:nvSpPr>
                  <p:cNvPr id="427" name="Rounded Rectangle 426"/>
                  <p:cNvSpPr/>
                  <p:nvPr/>
                </p:nvSpPr>
                <p:spPr>
                  <a:xfrm>
                    <a:off x="12085168" y="5089371"/>
                    <a:ext cx="1246459" cy="16913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720" dirty="0"/>
                      <a:t>End  viewing patient records</a:t>
                    </a:r>
                  </a:p>
                </p:txBody>
              </p:sp>
            </p:grpSp>
            <p:sp>
              <p:nvSpPr>
                <p:cNvPr id="434" name="Rounded Rectangle 433"/>
                <p:cNvSpPr/>
                <p:nvPr/>
              </p:nvSpPr>
              <p:spPr>
                <a:xfrm>
                  <a:off x="8227540" y="2760112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14" name="Rounded Rectangle 413"/>
                <p:cNvSpPr/>
                <p:nvPr/>
              </p:nvSpPr>
              <p:spPr>
                <a:xfrm>
                  <a:off x="6334750" y="550299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40" name="Rounded Rectangle 439"/>
                <p:cNvSpPr/>
                <p:nvPr/>
              </p:nvSpPr>
              <p:spPr>
                <a:xfrm>
                  <a:off x="7929173" y="5500518"/>
                  <a:ext cx="295977" cy="9937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451" name="Rounded Rectangle 450"/>
                <p:cNvSpPr/>
                <p:nvPr/>
              </p:nvSpPr>
              <p:spPr>
                <a:xfrm>
                  <a:off x="11425145" y="4835695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End  of Reports</a:t>
                  </a:r>
                </a:p>
              </p:txBody>
            </p:sp>
            <p:cxnSp>
              <p:nvCxnSpPr>
                <p:cNvPr id="453" name="Straight Arrow Connector 452"/>
                <p:cNvCxnSpPr>
                  <a:stCxn id="405" idx="2"/>
                  <a:endCxn id="479" idx="0"/>
                </p:cNvCxnSpPr>
                <p:nvPr/>
              </p:nvCxnSpPr>
              <p:spPr>
                <a:xfrm flipH="1">
                  <a:off x="5985759" y="5967437"/>
                  <a:ext cx="9736" cy="377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Arrow Connector 454"/>
                <p:cNvCxnSpPr>
                  <a:stCxn id="408" idx="2"/>
                  <a:endCxn id="488" idx="0"/>
                </p:cNvCxnSpPr>
                <p:nvPr/>
              </p:nvCxnSpPr>
              <p:spPr>
                <a:xfrm>
                  <a:off x="7571184" y="5931230"/>
                  <a:ext cx="4141" cy="3633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Arrow Connector 455"/>
                <p:cNvCxnSpPr>
                  <a:stCxn id="411" idx="2"/>
                  <a:endCxn id="512" idx="0"/>
                </p:cNvCxnSpPr>
                <p:nvPr/>
              </p:nvCxnSpPr>
              <p:spPr>
                <a:xfrm>
                  <a:off x="9194778" y="5931231"/>
                  <a:ext cx="277" cy="13697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59" name="Rounded Rectangle 458"/>
                <p:cNvSpPr/>
                <p:nvPr/>
              </p:nvSpPr>
              <p:spPr>
                <a:xfrm>
                  <a:off x="5963735" y="5933483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0" name="Rounded Rectangle 459"/>
                <p:cNvSpPr/>
                <p:nvPr/>
              </p:nvSpPr>
              <p:spPr>
                <a:xfrm>
                  <a:off x="7617618" y="5891915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sp>
              <p:nvSpPr>
                <p:cNvPr id="461" name="Rounded Rectangle 460"/>
                <p:cNvSpPr/>
                <p:nvPr/>
              </p:nvSpPr>
              <p:spPr>
                <a:xfrm>
                  <a:off x="9230034" y="5928839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462" name="Elbow Connector 461"/>
                <p:cNvCxnSpPr>
                  <a:stCxn id="405" idx="3"/>
                  <a:endCxn id="408" idx="0"/>
                </p:cNvCxnSpPr>
                <p:nvPr/>
              </p:nvCxnSpPr>
              <p:spPr>
                <a:xfrm flipV="1">
                  <a:off x="6428228" y="5316185"/>
                  <a:ext cx="1142956" cy="343730"/>
                </a:xfrm>
                <a:prstGeom prst="bentConnector4">
                  <a:avLst>
                    <a:gd name="adj1" fmla="val 14032"/>
                    <a:gd name="adj2" fmla="val 132022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Elbow Connector 465"/>
                <p:cNvCxnSpPr>
                  <a:stCxn id="408" idx="3"/>
                  <a:endCxn id="411" idx="0"/>
                </p:cNvCxnSpPr>
                <p:nvPr/>
              </p:nvCxnSpPr>
              <p:spPr>
                <a:xfrm flipV="1">
                  <a:off x="8003917" y="5316186"/>
                  <a:ext cx="1190861" cy="307522"/>
                </a:xfrm>
                <a:prstGeom prst="bentConnector4">
                  <a:avLst>
                    <a:gd name="adj1" fmla="val 14471"/>
                    <a:gd name="adj2" fmla="val 17433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Elbow Connector 473"/>
                <p:cNvCxnSpPr>
                  <a:stCxn id="411" idx="3"/>
                  <a:endCxn id="167" idx="0"/>
                </p:cNvCxnSpPr>
                <p:nvPr/>
              </p:nvCxnSpPr>
              <p:spPr>
                <a:xfrm flipV="1">
                  <a:off x="9627511" y="5290852"/>
                  <a:ext cx="1231116" cy="332857"/>
                </a:xfrm>
                <a:prstGeom prst="bentConnector4">
                  <a:avLst>
                    <a:gd name="adj1" fmla="val 22109"/>
                    <a:gd name="adj2" fmla="val 168678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79" name="Rounded Rectangle 478"/>
                <p:cNvSpPr/>
                <p:nvPr/>
              </p:nvSpPr>
              <p:spPr>
                <a:xfrm>
                  <a:off x="5557167" y="6345284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KPI Filters</a:t>
                  </a:r>
                </a:p>
              </p:txBody>
            </p:sp>
            <p:cxnSp>
              <p:nvCxnSpPr>
                <p:cNvPr id="480" name="Straight Arrow Connector 479"/>
                <p:cNvCxnSpPr>
                  <a:stCxn id="479" idx="2"/>
                  <a:endCxn id="483" idx="0"/>
                </p:cNvCxnSpPr>
                <p:nvPr/>
              </p:nvCxnSpPr>
              <p:spPr>
                <a:xfrm>
                  <a:off x="5985759" y="6801849"/>
                  <a:ext cx="5271" cy="5104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3" name="Rounded Rectangle 482"/>
                <p:cNvSpPr/>
                <p:nvPr/>
              </p:nvSpPr>
              <p:spPr>
                <a:xfrm>
                  <a:off x="5562438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KPI Report</a:t>
                  </a:r>
                </a:p>
              </p:txBody>
            </p:sp>
            <p:cxnSp>
              <p:nvCxnSpPr>
                <p:cNvPr id="484" name="Elbow Connector 483"/>
                <p:cNvCxnSpPr>
                  <a:stCxn id="483" idx="3"/>
                  <a:endCxn id="408" idx="1"/>
                </p:cNvCxnSpPr>
                <p:nvPr/>
              </p:nvCxnSpPr>
              <p:spPr>
                <a:xfrm flipV="1">
                  <a:off x="6419622" y="5623708"/>
                  <a:ext cx="718829" cy="1916922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87" name="Rounded Rectangle 486"/>
                <p:cNvSpPr/>
                <p:nvPr/>
              </p:nvSpPr>
              <p:spPr>
                <a:xfrm>
                  <a:off x="7138451" y="731234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Ranking Report</a:t>
                  </a:r>
                </a:p>
              </p:txBody>
            </p:sp>
            <p:sp>
              <p:nvSpPr>
                <p:cNvPr id="488" name="Rounded Rectangle 487"/>
                <p:cNvSpPr/>
                <p:nvPr/>
              </p:nvSpPr>
              <p:spPr>
                <a:xfrm>
                  <a:off x="7146733" y="6294572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Apply Ranking Filters</a:t>
                  </a:r>
                </a:p>
              </p:txBody>
            </p:sp>
            <p:cxnSp>
              <p:nvCxnSpPr>
                <p:cNvPr id="491" name="Straight Arrow Connector 490"/>
                <p:cNvCxnSpPr>
                  <a:stCxn id="488" idx="2"/>
                  <a:endCxn id="487" idx="0"/>
                </p:cNvCxnSpPr>
                <p:nvPr/>
              </p:nvCxnSpPr>
              <p:spPr>
                <a:xfrm flipH="1">
                  <a:off x="7567043" y="6751137"/>
                  <a:ext cx="8282" cy="561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Elbow Connector 502"/>
                <p:cNvCxnSpPr>
                  <a:stCxn id="487" idx="3"/>
                  <a:endCxn id="411" idx="1"/>
                </p:cNvCxnSpPr>
                <p:nvPr/>
              </p:nvCxnSpPr>
              <p:spPr>
                <a:xfrm flipV="1">
                  <a:off x="7995635" y="5623709"/>
                  <a:ext cx="766410" cy="1916921"/>
                </a:xfrm>
                <a:prstGeom prst="bent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12" name="Rounded Rectangle 511"/>
                <p:cNvSpPr/>
                <p:nvPr/>
              </p:nvSpPr>
              <p:spPr>
                <a:xfrm>
                  <a:off x="8766463" y="7301027"/>
                  <a:ext cx="857184" cy="45656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>
                      <a:solidFill>
                        <a:schemeClr val="lt1"/>
                      </a:solidFill>
                    </a:rPr>
                    <a:t>Generate  Gender Age  Report</a:t>
                  </a:r>
                </a:p>
              </p:txBody>
            </p:sp>
            <p:sp>
              <p:nvSpPr>
                <p:cNvPr id="523" name="Rounded Rectangle 522"/>
                <p:cNvSpPr/>
                <p:nvPr/>
              </p:nvSpPr>
              <p:spPr>
                <a:xfrm>
                  <a:off x="2232457" y="2292593"/>
                  <a:ext cx="1246459" cy="16913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Start</a:t>
                  </a:r>
                </a:p>
              </p:txBody>
            </p:sp>
            <p:grpSp>
              <p:nvGrpSpPr>
                <p:cNvPr id="525" name="Group 524"/>
                <p:cNvGrpSpPr/>
                <p:nvPr/>
              </p:nvGrpSpPr>
              <p:grpSpPr>
                <a:xfrm>
                  <a:off x="2400517" y="3044136"/>
                  <a:ext cx="865466" cy="615045"/>
                  <a:chOff x="9187204" y="4291994"/>
                  <a:chExt cx="959868" cy="770738"/>
                </a:xfrm>
              </p:grpSpPr>
              <p:sp>
                <p:nvSpPr>
                  <p:cNvPr id="526" name="Flowchart: Decision 525"/>
                  <p:cNvSpPr/>
                  <p:nvPr/>
                </p:nvSpPr>
                <p:spPr>
                  <a:xfrm>
                    <a:off x="9187204" y="4291994"/>
                    <a:ext cx="959868" cy="770738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sz="500" dirty="0"/>
                  </a:p>
                </p:txBody>
              </p:sp>
              <p:sp>
                <p:nvSpPr>
                  <p:cNvPr id="527" name="Rounded Rectangle 526"/>
                  <p:cNvSpPr/>
                  <p:nvPr/>
                </p:nvSpPr>
                <p:spPr>
                  <a:xfrm>
                    <a:off x="9429307" y="4425768"/>
                    <a:ext cx="470197" cy="511518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SG" sz="600" dirty="0"/>
                      <a:t>Update  Database?</a:t>
                    </a:r>
                  </a:p>
                </p:txBody>
              </p:sp>
            </p:grpSp>
            <p:cxnSp>
              <p:nvCxnSpPr>
                <p:cNvPr id="537" name="Straight Arrow Connector 536"/>
                <p:cNvCxnSpPr>
                  <a:stCxn id="526" idx="2"/>
                  <a:endCxn id="13" idx="0"/>
                </p:cNvCxnSpPr>
                <p:nvPr/>
              </p:nvCxnSpPr>
              <p:spPr>
                <a:xfrm flipH="1">
                  <a:off x="2829367" y="3659181"/>
                  <a:ext cx="3883" cy="2524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1" name="Rounded Rectangle 540"/>
                <p:cNvSpPr/>
                <p:nvPr/>
              </p:nvSpPr>
              <p:spPr>
                <a:xfrm>
                  <a:off x="2857542" y="3654660"/>
                  <a:ext cx="259716" cy="144059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Yes</a:t>
                  </a:r>
                </a:p>
              </p:txBody>
            </p:sp>
            <p:cxnSp>
              <p:nvCxnSpPr>
                <p:cNvPr id="543" name="Elbow Connector 542"/>
                <p:cNvCxnSpPr>
                  <a:stCxn id="526" idx="3"/>
                  <a:endCxn id="550" idx="3"/>
                </p:cNvCxnSpPr>
                <p:nvPr/>
              </p:nvCxnSpPr>
              <p:spPr>
                <a:xfrm>
                  <a:off x="3265983" y="3351659"/>
                  <a:ext cx="1131095" cy="390959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47" name="Rounded Rectangle 546"/>
                <p:cNvSpPr/>
                <p:nvPr/>
              </p:nvSpPr>
              <p:spPr>
                <a:xfrm>
                  <a:off x="3204033" y="3184108"/>
                  <a:ext cx="259716" cy="182254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SG" sz="720" dirty="0"/>
                    <a:t>No</a:t>
                  </a:r>
                </a:p>
              </p:txBody>
            </p:sp>
            <p:sp>
              <p:nvSpPr>
                <p:cNvPr id="550" name="Oval 549"/>
                <p:cNvSpPr/>
                <p:nvPr/>
              </p:nvSpPr>
              <p:spPr>
                <a:xfrm flipV="1">
                  <a:off x="4351112" y="3721577"/>
                  <a:ext cx="313875" cy="1436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SG" sz="720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0554403" y="7562317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lt1"/>
                    </a:solidFill>
                  </a:rPr>
                  <a:t>Generate Index Report</a:t>
                </a: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10562587" y="6562874"/>
                <a:ext cx="857184" cy="45656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>
                    <a:solidFill>
                      <a:schemeClr val="tx1"/>
                    </a:solidFill>
                  </a:rPr>
                  <a:t>Apply Index Filters</a:t>
                </a:r>
              </a:p>
            </p:txBody>
          </p:sp>
          <p:sp>
            <p:nvSpPr>
              <p:cNvPr id="167" name="Flowchart: Decision 166"/>
              <p:cNvSpPr/>
              <p:nvPr/>
            </p:nvSpPr>
            <p:spPr>
              <a:xfrm>
                <a:off x="10556905" y="5559154"/>
                <a:ext cx="865466" cy="615045"/>
              </a:xfrm>
              <a:prstGeom prst="flowChartDecision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600" dirty="0"/>
                  <a:t>Index Report?</a:t>
                </a:r>
              </a:p>
            </p:txBody>
          </p:sp>
          <p:cxnSp>
            <p:nvCxnSpPr>
              <p:cNvPr id="168" name="Elbow Connector 167"/>
              <p:cNvCxnSpPr>
                <a:stCxn id="162" idx="3"/>
                <a:endCxn id="169" idx="4"/>
              </p:cNvCxnSpPr>
              <p:nvPr/>
            </p:nvCxnSpPr>
            <p:spPr>
              <a:xfrm flipV="1">
                <a:off x="11411587" y="5513952"/>
                <a:ext cx="756084" cy="22766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12042736" y="5303925"/>
                <a:ext cx="249870" cy="2100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720"/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9736606" y="57563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  <p:cxnSp>
            <p:nvCxnSpPr>
              <p:cNvPr id="173" name="Elbow Connector 172"/>
              <p:cNvCxnSpPr>
                <a:stCxn id="512" idx="3"/>
                <a:endCxn id="167" idx="1"/>
              </p:cNvCxnSpPr>
              <p:nvPr/>
            </p:nvCxnSpPr>
            <p:spPr>
              <a:xfrm flipV="1">
                <a:off x="9780784" y="5866677"/>
                <a:ext cx="776121" cy="1930935"/>
              </a:xfrm>
              <a:prstGeom prst="bentConnector3">
                <a:avLst>
                  <a:gd name="adj1" fmla="val 61221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>
                <a:stCxn id="167" idx="2"/>
                <a:endCxn id="163" idx="0"/>
              </p:cNvCxnSpPr>
              <p:nvPr/>
            </p:nvCxnSpPr>
            <p:spPr>
              <a:xfrm>
                <a:off x="10989638" y="6174199"/>
                <a:ext cx="1541" cy="388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94" name="Rounded Rectangle 193"/>
              <p:cNvSpPr/>
              <p:nvPr/>
            </p:nvSpPr>
            <p:spPr>
              <a:xfrm>
                <a:off x="11016105" y="6110658"/>
                <a:ext cx="259716" cy="18225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Yes</a:t>
                </a:r>
              </a:p>
            </p:txBody>
          </p:sp>
          <p:cxnSp>
            <p:nvCxnSpPr>
              <p:cNvPr id="195" name="Straight Arrow Connector 194"/>
              <p:cNvCxnSpPr>
                <a:stCxn id="163" idx="2"/>
                <a:endCxn id="162" idx="0"/>
              </p:cNvCxnSpPr>
              <p:nvPr/>
            </p:nvCxnSpPr>
            <p:spPr>
              <a:xfrm flipH="1">
                <a:off x="10982995" y="7019439"/>
                <a:ext cx="8184" cy="5428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167" idx="3"/>
                <a:endCxn id="169" idx="2"/>
              </p:cNvCxnSpPr>
              <p:nvPr/>
            </p:nvCxnSpPr>
            <p:spPr>
              <a:xfrm flipV="1">
                <a:off x="11422371" y="5408939"/>
                <a:ext cx="620365" cy="45773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03" name="Rounded Rectangle 202"/>
              <p:cNvSpPr/>
              <p:nvPr/>
            </p:nvSpPr>
            <p:spPr>
              <a:xfrm>
                <a:off x="11336298" y="5743652"/>
                <a:ext cx="295977" cy="99379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SG" sz="720" dirty="0"/>
                  <a:t>No</a:t>
                </a:r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8108491" y="4032583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list of screenings</a:t>
              </a:r>
            </a:p>
          </p:txBody>
        </p:sp>
        <p:sp>
          <p:nvSpPr>
            <p:cNvPr id="161" name="Rounded Rectangle 160"/>
            <p:cNvSpPr/>
            <p:nvPr/>
          </p:nvSpPr>
          <p:spPr>
            <a:xfrm>
              <a:off x="10047872" y="4047177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Select screening to view clients’ list</a:t>
              </a:r>
            </a:p>
          </p:txBody>
        </p:sp>
        <p:sp>
          <p:nvSpPr>
            <p:cNvPr id="174" name="Rounded Rectangle 173"/>
            <p:cNvSpPr/>
            <p:nvPr/>
          </p:nvSpPr>
          <p:spPr>
            <a:xfrm>
              <a:off x="12064601" y="4043456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Choose clients to send email to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12073427" y="4762125"/>
              <a:ext cx="851444" cy="45656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Go to email template and draft email</a:t>
              </a:r>
            </a:p>
          </p:txBody>
        </p:sp>
        <p:cxnSp>
          <p:nvCxnSpPr>
            <p:cNvPr id="176" name="Straight Arrow Connector 175"/>
            <p:cNvCxnSpPr>
              <a:stCxn id="160" idx="3"/>
              <a:endCxn id="161" idx="1"/>
            </p:cNvCxnSpPr>
            <p:nvPr/>
          </p:nvCxnSpPr>
          <p:spPr>
            <a:xfrm>
              <a:off x="8959935" y="4260866"/>
              <a:ext cx="1087937" cy="145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161" idx="3"/>
              <a:endCxn id="174" idx="1"/>
            </p:cNvCxnSpPr>
            <p:nvPr/>
          </p:nvCxnSpPr>
          <p:spPr>
            <a:xfrm flipV="1">
              <a:off x="10899316" y="4271739"/>
              <a:ext cx="1165285" cy="3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stCxn id="174" idx="2"/>
              <a:endCxn id="175" idx="0"/>
            </p:cNvCxnSpPr>
            <p:nvPr/>
          </p:nvCxnSpPr>
          <p:spPr>
            <a:xfrm>
              <a:off x="12490323" y="4500022"/>
              <a:ext cx="8826" cy="262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75" idx="2"/>
              <a:endCxn id="24" idx="0"/>
            </p:cNvCxnSpPr>
            <p:nvPr/>
          </p:nvCxnSpPr>
          <p:spPr>
            <a:xfrm>
              <a:off x="12499149" y="5218691"/>
              <a:ext cx="0" cy="331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4" name="Flowchart: Decision 213"/>
            <p:cNvSpPr/>
            <p:nvPr/>
          </p:nvSpPr>
          <p:spPr>
            <a:xfrm>
              <a:off x="6448141" y="4543042"/>
              <a:ext cx="852604" cy="615045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600" dirty="0"/>
            </a:p>
          </p:txBody>
        </p:sp>
        <p:cxnSp>
          <p:nvCxnSpPr>
            <p:cNvPr id="216" name="Straight Arrow Connector 215"/>
            <p:cNvCxnSpPr>
              <a:stCxn id="214" idx="3"/>
              <a:endCxn id="160" idx="2"/>
            </p:cNvCxnSpPr>
            <p:nvPr/>
          </p:nvCxnSpPr>
          <p:spPr>
            <a:xfrm flipV="1">
              <a:off x="7300745" y="4489149"/>
              <a:ext cx="1233468" cy="36141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7" name="Oval 216"/>
            <p:cNvSpPr/>
            <p:nvPr/>
          </p:nvSpPr>
          <p:spPr>
            <a:xfrm>
              <a:off x="6822182" y="4219626"/>
              <a:ext cx="147054" cy="14913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6636502" y="4462759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238" name="Straight Arrow Connector 237"/>
            <p:cNvCxnSpPr>
              <a:stCxn id="214" idx="0"/>
              <a:endCxn id="217" idx="4"/>
            </p:cNvCxnSpPr>
            <p:nvPr/>
          </p:nvCxnSpPr>
          <p:spPr>
            <a:xfrm flipV="1">
              <a:off x="6874443" y="4368761"/>
              <a:ext cx="21266" cy="17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8" name="Rounded Rectangle 247"/>
            <p:cNvSpPr/>
            <p:nvPr/>
          </p:nvSpPr>
          <p:spPr>
            <a:xfrm>
              <a:off x="7289864" y="4675003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607029" y="4658955"/>
              <a:ext cx="576199" cy="40818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Email recommended screening to client?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4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Rectangle 521"/>
          <p:cNvSpPr/>
          <p:nvPr/>
        </p:nvSpPr>
        <p:spPr>
          <a:xfrm>
            <a:off x="841249" y="6945162"/>
            <a:ext cx="13097032" cy="10537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1" name="Rectangle 520"/>
          <p:cNvSpPr/>
          <p:nvPr/>
        </p:nvSpPr>
        <p:spPr>
          <a:xfrm>
            <a:off x="841249" y="1824503"/>
            <a:ext cx="13097032" cy="5140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Connector 5"/>
          <p:cNvCxnSpPr/>
          <p:nvPr/>
        </p:nvCxnSpPr>
        <p:spPr>
          <a:xfrm>
            <a:off x="2017382" y="1783080"/>
            <a:ext cx="23229" cy="620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7293" y="4144583"/>
            <a:ext cx="697474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Manager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5749" y="7274260"/>
            <a:ext cx="481258" cy="294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" dirty="0"/>
              <a:t>UAS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400775" y="3911680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Download .</a:t>
            </a:r>
            <a:r>
              <a:rPr lang="en-SG" sz="720" dirty="0" err="1"/>
              <a:t>xls</a:t>
            </a:r>
            <a:r>
              <a:rPr lang="en-SG" sz="720" dirty="0"/>
              <a:t> file from current ZOHO system</a:t>
            </a:r>
          </a:p>
        </p:txBody>
      </p:sp>
      <p:sp>
        <p:nvSpPr>
          <p:cNvPr id="14" name="Oval 13"/>
          <p:cNvSpPr/>
          <p:nvPr/>
        </p:nvSpPr>
        <p:spPr>
          <a:xfrm>
            <a:off x="2736631" y="2458163"/>
            <a:ext cx="201431" cy="2530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  <p:sp>
        <p:nvSpPr>
          <p:cNvPr id="15" name="Rounded Rectangle 14"/>
          <p:cNvSpPr/>
          <p:nvPr/>
        </p:nvSpPr>
        <p:spPr>
          <a:xfrm>
            <a:off x="2400775" y="460264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Upload .</a:t>
            </a:r>
            <a:r>
              <a:rPr lang="en-SG" sz="720" dirty="0" err="1"/>
              <a:t>xls</a:t>
            </a:r>
            <a:r>
              <a:rPr lang="en-SG" sz="720" dirty="0"/>
              <a:t> file into UAS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4288" y="7508007"/>
            <a:ext cx="1397647" cy="25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60" dirty="0"/>
              <a:t>&lt; </a:t>
            </a:r>
            <a:r>
              <a:rPr lang="en-SG" sz="560" dirty="0" err="1"/>
              <a:t>Ulink</a:t>
            </a:r>
            <a:r>
              <a:rPr lang="en-SG" sz="560" dirty="0"/>
              <a:t> Analysis System 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31326" y="7365566"/>
            <a:ext cx="980787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Bootstrap (update) client database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886784" y="2062699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 List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878330" y="295755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Select 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062123" y="3867777"/>
            <a:ext cx="857184" cy="4565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Appointment &amp; Admission details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68837" y="3832455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View Client’s Recommended Screening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428680" y="3840433"/>
            <a:ext cx="851444" cy="4565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Send Recommended screenings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0428680" y="7312428"/>
            <a:ext cx="885968" cy="393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Pull client’s information and screening details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625329" y="7312348"/>
            <a:ext cx="885968" cy="391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Draft email and send to Manager</a:t>
            </a:r>
          </a:p>
        </p:txBody>
      </p:sp>
      <p:cxnSp>
        <p:nvCxnSpPr>
          <p:cNvPr id="28" name="Straight Arrow Connector 27"/>
          <p:cNvCxnSpPr>
            <a:stCxn id="13" idx="2"/>
            <a:endCxn id="15" idx="0"/>
          </p:cNvCxnSpPr>
          <p:nvPr/>
        </p:nvCxnSpPr>
        <p:spPr>
          <a:xfrm>
            <a:off x="2829367" y="4368233"/>
            <a:ext cx="0" cy="23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2"/>
            <a:endCxn id="17" idx="0"/>
          </p:cNvCxnSpPr>
          <p:nvPr/>
        </p:nvCxnSpPr>
        <p:spPr>
          <a:xfrm flipH="1">
            <a:off x="2821720" y="5059209"/>
            <a:ext cx="7647" cy="230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20" idx="0"/>
          </p:cNvCxnSpPr>
          <p:nvPr/>
        </p:nvCxnSpPr>
        <p:spPr>
          <a:xfrm flipH="1">
            <a:off x="6306922" y="2519264"/>
            <a:ext cx="8454" cy="43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3"/>
            <a:endCxn id="101" idx="1"/>
          </p:cNvCxnSpPr>
          <p:nvPr/>
        </p:nvCxnSpPr>
        <p:spPr>
          <a:xfrm>
            <a:off x="9026021" y="4060738"/>
            <a:ext cx="204658" cy="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4" idx="2"/>
            <a:endCxn id="25" idx="0"/>
          </p:cNvCxnSpPr>
          <p:nvPr/>
        </p:nvCxnSpPr>
        <p:spPr>
          <a:xfrm>
            <a:off x="10854402" y="4296999"/>
            <a:ext cx="17262" cy="301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5" idx="3"/>
            <a:endCxn id="26" idx="1"/>
          </p:cNvCxnSpPr>
          <p:nvPr/>
        </p:nvCxnSpPr>
        <p:spPr>
          <a:xfrm flipV="1">
            <a:off x="11314648" y="7508007"/>
            <a:ext cx="310681" cy="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4" idx="4"/>
            <a:endCxn id="526" idx="0"/>
          </p:cNvCxnSpPr>
          <p:nvPr/>
        </p:nvCxnSpPr>
        <p:spPr>
          <a:xfrm flipH="1">
            <a:off x="2833250" y="2711168"/>
            <a:ext cx="4097" cy="33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9" idx="0"/>
            <a:endCxn id="85" idx="4"/>
          </p:cNvCxnSpPr>
          <p:nvPr/>
        </p:nvCxnSpPr>
        <p:spPr>
          <a:xfrm flipH="1" flipV="1">
            <a:off x="12017495" y="3479915"/>
            <a:ext cx="7953" cy="31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11582464" y="3799339"/>
            <a:ext cx="885968" cy="4565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Check email and send out to client</a:t>
            </a:r>
          </a:p>
        </p:txBody>
      </p:sp>
      <p:cxnSp>
        <p:nvCxnSpPr>
          <p:cNvPr id="94" name="Straight Arrow Connector 93"/>
          <p:cNvCxnSpPr>
            <a:stCxn id="26" idx="0"/>
            <a:endCxn id="89" idx="2"/>
          </p:cNvCxnSpPr>
          <p:nvPr/>
        </p:nvCxnSpPr>
        <p:spPr>
          <a:xfrm flipH="1" flipV="1">
            <a:off x="12025448" y="4255841"/>
            <a:ext cx="42865" cy="305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Flowchart: Decision 4"/>
          <p:cNvSpPr/>
          <p:nvPr/>
        </p:nvSpPr>
        <p:spPr>
          <a:xfrm>
            <a:off x="4152792" y="3551094"/>
            <a:ext cx="959868" cy="77073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/>
              <a:t>View client info?</a:t>
            </a:r>
          </a:p>
        </p:txBody>
      </p:sp>
      <p:cxnSp>
        <p:nvCxnSpPr>
          <p:cNvPr id="31" name="Elbow Connector 30"/>
          <p:cNvCxnSpPr>
            <a:stCxn id="17" idx="3"/>
            <a:endCxn id="235" idx="2"/>
          </p:cNvCxnSpPr>
          <p:nvPr/>
        </p:nvCxnSpPr>
        <p:spPr>
          <a:xfrm flipV="1">
            <a:off x="3312113" y="5100479"/>
            <a:ext cx="565704" cy="249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607646" y="3446166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11845202" y="3202614"/>
            <a:ext cx="1246459" cy="277301"/>
            <a:chOff x="12741801" y="4667651"/>
            <a:chExt cx="1246459" cy="277301"/>
          </a:xfrm>
        </p:grpSpPr>
        <p:sp>
          <p:nvSpPr>
            <p:cNvPr id="85" name="Oval 84"/>
            <p:cNvSpPr/>
            <p:nvPr/>
          </p:nvSpPr>
          <p:spPr>
            <a:xfrm>
              <a:off x="1284435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2741801" y="4667651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Send recommended screenings to client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30679" y="3705244"/>
            <a:ext cx="854313" cy="719175"/>
            <a:chOff x="9187204" y="4291994"/>
            <a:chExt cx="959868" cy="770738"/>
          </a:xfrm>
        </p:grpSpPr>
        <p:sp>
          <p:nvSpPr>
            <p:cNvPr id="101" name="Flowchart: Decision 10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Send Client email on new screening?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0015959" y="3885501"/>
            <a:ext cx="412721" cy="183215"/>
            <a:chOff x="10957341" y="3416967"/>
            <a:chExt cx="412721" cy="183215"/>
          </a:xfrm>
        </p:grpSpPr>
        <p:cxnSp>
          <p:nvCxnSpPr>
            <p:cNvPr id="109" name="Straight Arrow Connector 108"/>
            <p:cNvCxnSpPr>
              <a:stCxn id="101" idx="3"/>
              <a:endCxn id="24" idx="1"/>
            </p:cNvCxnSpPr>
            <p:nvPr/>
          </p:nvCxnSpPr>
          <p:spPr>
            <a:xfrm>
              <a:off x="11026374" y="3596298"/>
              <a:ext cx="343688" cy="3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4" name="Rounded Rectangle 133"/>
            <p:cNvSpPr/>
            <p:nvPr/>
          </p:nvSpPr>
          <p:spPr>
            <a:xfrm>
              <a:off x="10957341" y="3416967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Yes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9640103" y="3254587"/>
            <a:ext cx="807973" cy="452655"/>
            <a:chOff x="9640103" y="3254587"/>
            <a:chExt cx="807973" cy="452655"/>
          </a:xfrm>
        </p:grpSpPr>
        <p:sp>
          <p:nvSpPr>
            <p:cNvPr id="139" name="Rounded Rectangle 138"/>
            <p:cNvSpPr/>
            <p:nvPr/>
          </p:nvSpPr>
          <p:spPr>
            <a:xfrm>
              <a:off x="9640103" y="3524988"/>
              <a:ext cx="259716" cy="18225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  <p:cxnSp>
          <p:nvCxnSpPr>
            <p:cNvPr id="141" name="Elbow Connector 140"/>
            <p:cNvCxnSpPr>
              <a:stCxn id="101" idx="0"/>
              <a:endCxn id="146" idx="2"/>
            </p:cNvCxnSpPr>
            <p:nvPr/>
          </p:nvCxnSpPr>
          <p:spPr>
            <a:xfrm rot="5400000" flipH="1" flipV="1">
              <a:off x="9827627" y="3084795"/>
              <a:ext cx="450658" cy="7902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10380169" y="3155693"/>
            <a:ext cx="1246459" cy="258424"/>
            <a:chOff x="12741009" y="4758462"/>
            <a:chExt cx="1246459" cy="258424"/>
          </a:xfrm>
        </p:grpSpPr>
        <p:sp>
          <p:nvSpPr>
            <p:cNvPr id="146" name="Oval 14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12741009" y="4758462"/>
              <a:ext cx="1246459" cy="2584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information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053841" y="2927666"/>
            <a:ext cx="865466" cy="615045"/>
            <a:chOff x="9187204" y="4291994"/>
            <a:chExt cx="959868" cy="770738"/>
          </a:xfrm>
        </p:grpSpPr>
        <p:sp>
          <p:nvSpPr>
            <p:cNvPr id="150" name="Flowchart: Decision 149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Follow up on client required?</a:t>
              </a:r>
            </a:p>
          </p:txBody>
        </p:sp>
      </p:grpSp>
      <p:cxnSp>
        <p:nvCxnSpPr>
          <p:cNvPr id="152" name="Straight Arrow Connector 151"/>
          <p:cNvCxnSpPr>
            <a:stCxn id="21" idx="0"/>
            <a:endCxn id="150" idx="2"/>
          </p:cNvCxnSpPr>
          <p:nvPr/>
        </p:nvCxnSpPr>
        <p:spPr>
          <a:xfrm flipH="1" flipV="1">
            <a:off x="7486574" y="3542711"/>
            <a:ext cx="4141" cy="3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ounded Rectangle 156"/>
          <p:cNvSpPr/>
          <p:nvPr/>
        </p:nvSpPr>
        <p:spPr>
          <a:xfrm>
            <a:off x="7467054" y="278252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7774105" y="305492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159" name="Elbow Connector 158"/>
          <p:cNvCxnSpPr>
            <a:stCxn id="150" idx="0"/>
            <a:endCxn id="172" idx="1"/>
          </p:cNvCxnSpPr>
          <p:nvPr/>
        </p:nvCxnSpPr>
        <p:spPr>
          <a:xfrm rot="5400000" flipH="1" flipV="1">
            <a:off x="7351614" y="2452300"/>
            <a:ext cx="610326" cy="340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7826981" y="2089057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Follow up with client via phone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155759" y="2924405"/>
            <a:ext cx="865466" cy="615045"/>
            <a:chOff x="9187204" y="4291994"/>
            <a:chExt cx="959868" cy="770738"/>
          </a:xfrm>
        </p:grpSpPr>
        <p:sp>
          <p:nvSpPr>
            <p:cNvPr id="189" name="Flowchart: Decision 188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View Recommended Screenings?</a:t>
              </a:r>
            </a:p>
          </p:txBody>
        </p:sp>
      </p:grpSp>
      <p:cxnSp>
        <p:nvCxnSpPr>
          <p:cNvPr id="196" name="Elbow Connector 195"/>
          <p:cNvCxnSpPr>
            <a:stCxn id="172" idx="2"/>
            <a:endCxn id="189" idx="0"/>
          </p:cNvCxnSpPr>
          <p:nvPr/>
        </p:nvCxnSpPr>
        <p:spPr>
          <a:xfrm rot="16200000" flipH="1">
            <a:off x="8232641" y="2568553"/>
            <a:ext cx="378783" cy="332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9" idx="2"/>
            <a:endCxn id="22" idx="0"/>
          </p:cNvCxnSpPr>
          <p:nvPr/>
        </p:nvCxnSpPr>
        <p:spPr>
          <a:xfrm>
            <a:off x="8588492" y="3539450"/>
            <a:ext cx="8937" cy="29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3445084" y="4485434"/>
            <a:ext cx="865466" cy="615045"/>
            <a:chOff x="9187204" y="4291994"/>
            <a:chExt cx="959868" cy="770738"/>
          </a:xfrm>
        </p:grpSpPr>
        <p:sp>
          <p:nvSpPr>
            <p:cNvPr id="235" name="Flowchart: Decision 23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Add new Screening info?</a:t>
              </a:r>
            </a:p>
          </p:txBody>
        </p:sp>
      </p:grpSp>
      <p:cxnSp>
        <p:nvCxnSpPr>
          <p:cNvPr id="245" name="Elbow Connector 244"/>
          <p:cNvCxnSpPr>
            <a:stCxn id="235" idx="0"/>
            <a:endCxn id="5" idx="1"/>
          </p:cNvCxnSpPr>
          <p:nvPr/>
        </p:nvCxnSpPr>
        <p:spPr>
          <a:xfrm rot="5400000" flipH="1" flipV="1">
            <a:off x="3740819" y="4073462"/>
            <a:ext cx="548971" cy="27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4" name="Rounded Rectangle 253"/>
          <p:cNvSpPr/>
          <p:nvPr/>
        </p:nvSpPr>
        <p:spPr>
          <a:xfrm>
            <a:off x="4282650" y="4640661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261" name="Rounded Rectangle 260"/>
          <p:cNvSpPr/>
          <p:nvPr/>
        </p:nvSpPr>
        <p:spPr>
          <a:xfrm>
            <a:off x="3855577" y="434827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cxnSp>
        <p:nvCxnSpPr>
          <p:cNvPr id="280" name="Elbow Connector 279"/>
          <p:cNvCxnSpPr>
            <a:stCxn id="235" idx="3"/>
          </p:cNvCxnSpPr>
          <p:nvPr/>
        </p:nvCxnSpPr>
        <p:spPr>
          <a:xfrm>
            <a:off x="4310550" y="4792957"/>
            <a:ext cx="270833" cy="344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7" name="Rounded Rectangle 286"/>
          <p:cNvSpPr/>
          <p:nvPr/>
        </p:nvSpPr>
        <p:spPr>
          <a:xfrm>
            <a:off x="4226411" y="5152176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Fill in Screening information</a:t>
            </a:r>
          </a:p>
        </p:txBody>
      </p:sp>
      <p:sp>
        <p:nvSpPr>
          <p:cNvPr id="288" name="Rounded Rectangle 287"/>
          <p:cNvSpPr/>
          <p:nvPr/>
        </p:nvSpPr>
        <p:spPr>
          <a:xfrm>
            <a:off x="4208133" y="7312348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Update Screening list</a:t>
            </a:r>
          </a:p>
        </p:txBody>
      </p:sp>
      <p:cxnSp>
        <p:nvCxnSpPr>
          <p:cNvPr id="289" name="Straight Arrow Connector 288"/>
          <p:cNvCxnSpPr>
            <a:stCxn id="287" idx="2"/>
            <a:endCxn id="288" idx="0"/>
          </p:cNvCxnSpPr>
          <p:nvPr/>
        </p:nvCxnSpPr>
        <p:spPr>
          <a:xfrm flipH="1">
            <a:off x="4636725" y="5608741"/>
            <a:ext cx="18278" cy="170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6" name="Elbow Connector 295"/>
          <p:cNvCxnSpPr>
            <a:stCxn id="288" idx="3"/>
            <a:endCxn id="5" idx="2"/>
          </p:cNvCxnSpPr>
          <p:nvPr/>
        </p:nvCxnSpPr>
        <p:spPr>
          <a:xfrm flipH="1" flipV="1">
            <a:off x="4632726" y="4321832"/>
            <a:ext cx="432591" cy="3218799"/>
          </a:xfrm>
          <a:prstGeom prst="bentConnector4">
            <a:avLst>
              <a:gd name="adj1" fmla="val -52844"/>
              <a:gd name="adj2" fmla="val 8541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Elbow Connector 314"/>
          <p:cNvCxnSpPr>
            <a:stCxn id="5" idx="3"/>
            <a:endCxn id="396" idx="0"/>
          </p:cNvCxnSpPr>
          <p:nvPr/>
        </p:nvCxnSpPr>
        <p:spPr>
          <a:xfrm>
            <a:off x="5112660" y="3936463"/>
            <a:ext cx="891994" cy="4582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Rounded Rectangle 315"/>
          <p:cNvSpPr/>
          <p:nvPr/>
        </p:nvSpPr>
        <p:spPr>
          <a:xfrm>
            <a:off x="5129620" y="379406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6326758" y="4702250"/>
            <a:ext cx="349710" cy="136103"/>
            <a:chOff x="5625111" y="5600350"/>
            <a:chExt cx="349710" cy="136103"/>
          </a:xfrm>
        </p:grpSpPr>
        <p:cxnSp>
          <p:nvCxnSpPr>
            <p:cNvPr id="330" name="Straight Arrow Connector 329"/>
            <p:cNvCxnSpPr>
              <a:stCxn id="396" idx="3"/>
              <a:endCxn id="337" idx="2"/>
            </p:cNvCxnSpPr>
            <p:nvPr/>
          </p:nvCxnSpPr>
          <p:spPr>
            <a:xfrm>
              <a:off x="5735740" y="5600350"/>
              <a:ext cx="239081" cy="6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1" name="Rounded Rectangle 330"/>
            <p:cNvSpPr/>
            <p:nvPr/>
          </p:nvSpPr>
          <p:spPr>
            <a:xfrm>
              <a:off x="5625111" y="5637074"/>
              <a:ext cx="295977" cy="9937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No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6272278" y="4621085"/>
            <a:ext cx="1246459" cy="175194"/>
            <a:chOff x="12404727" y="4769758"/>
            <a:chExt cx="1246459" cy="175194"/>
          </a:xfrm>
        </p:grpSpPr>
        <p:sp>
          <p:nvSpPr>
            <p:cNvPr id="337" name="Oval 336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12404727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</a:t>
              </a:r>
            </a:p>
          </p:txBody>
        </p:sp>
      </p:grpSp>
      <p:cxnSp>
        <p:nvCxnSpPr>
          <p:cNvPr id="359" name="Straight Arrow Connector 358"/>
          <p:cNvCxnSpPr>
            <a:stCxn id="150" idx="3"/>
            <a:endCxn id="189" idx="1"/>
          </p:cNvCxnSpPr>
          <p:nvPr/>
        </p:nvCxnSpPr>
        <p:spPr>
          <a:xfrm flipV="1">
            <a:off x="7919307" y="3231928"/>
            <a:ext cx="236452" cy="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3" name="Elbow Connector 382"/>
          <p:cNvCxnSpPr>
            <a:stCxn id="5" idx="0"/>
            <a:endCxn id="18" idx="1"/>
          </p:cNvCxnSpPr>
          <p:nvPr/>
        </p:nvCxnSpPr>
        <p:spPr>
          <a:xfrm rot="5400000" flipH="1" flipV="1">
            <a:off x="4629699" y="2294009"/>
            <a:ext cx="1260112" cy="1254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6" name="Elbow Connector 385"/>
          <p:cNvCxnSpPr>
            <a:stCxn id="20" idx="2"/>
            <a:endCxn id="21" idx="1"/>
          </p:cNvCxnSpPr>
          <p:nvPr/>
        </p:nvCxnSpPr>
        <p:spPr>
          <a:xfrm rot="16200000" flipH="1">
            <a:off x="6343552" y="3377488"/>
            <a:ext cx="681941" cy="75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95" name="Group 394"/>
          <p:cNvGrpSpPr/>
          <p:nvPr/>
        </p:nvGrpSpPr>
        <p:grpSpPr>
          <a:xfrm>
            <a:off x="5571921" y="4394727"/>
            <a:ext cx="865466" cy="615045"/>
            <a:chOff x="9187204" y="4291994"/>
            <a:chExt cx="959868" cy="770738"/>
          </a:xfrm>
        </p:grpSpPr>
        <p:sp>
          <p:nvSpPr>
            <p:cNvPr id="396" name="Flowchart: Decision 39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397" name="Rounded Rectangle 396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Proceed to Analysis?</a:t>
              </a:r>
            </a:p>
          </p:txBody>
        </p:sp>
      </p:grpSp>
      <p:cxnSp>
        <p:nvCxnSpPr>
          <p:cNvPr id="400" name="Straight Arrow Connector 399"/>
          <p:cNvCxnSpPr>
            <a:stCxn id="396" idx="2"/>
            <a:endCxn id="405" idx="0"/>
          </p:cNvCxnSpPr>
          <p:nvPr/>
        </p:nvCxnSpPr>
        <p:spPr>
          <a:xfrm flipH="1">
            <a:off x="5995495" y="5009772"/>
            <a:ext cx="9159" cy="34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3" name="Rounded Rectangle 402"/>
          <p:cNvSpPr/>
          <p:nvPr/>
        </p:nvSpPr>
        <p:spPr>
          <a:xfrm>
            <a:off x="5938839" y="502143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grpSp>
        <p:nvGrpSpPr>
          <p:cNvPr id="404" name="Group 403"/>
          <p:cNvGrpSpPr/>
          <p:nvPr/>
        </p:nvGrpSpPr>
        <p:grpSpPr>
          <a:xfrm>
            <a:off x="5562762" y="5352392"/>
            <a:ext cx="865466" cy="615045"/>
            <a:chOff x="9187204" y="4291994"/>
            <a:chExt cx="959868" cy="770738"/>
          </a:xfrm>
        </p:grpSpPr>
        <p:sp>
          <p:nvSpPr>
            <p:cNvPr id="405" name="Flowchart: Decision 404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KPI Analysis?</a:t>
              </a: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7138451" y="5316185"/>
            <a:ext cx="865466" cy="615045"/>
            <a:chOff x="9187204" y="4291994"/>
            <a:chExt cx="959868" cy="770738"/>
          </a:xfrm>
        </p:grpSpPr>
        <p:sp>
          <p:nvSpPr>
            <p:cNvPr id="408" name="Flowchart: Decision 407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Ranking Analysis?</a:t>
              </a:r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8762045" y="5316186"/>
            <a:ext cx="865466" cy="615045"/>
            <a:chOff x="9187204" y="4291994"/>
            <a:chExt cx="959868" cy="770738"/>
          </a:xfrm>
        </p:grpSpPr>
        <p:sp>
          <p:nvSpPr>
            <p:cNvPr id="411" name="Flowchart: Decision 410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412" name="Rounded Rectangle 411"/>
            <p:cNvSpPr/>
            <p:nvPr/>
          </p:nvSpPr>
          <p:spPr>
            <a:xfrm>
              <a:off x="9314209" y="4444922"/>
              <a:ext cx="717765" cy="4772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Gender &amp; Age Analysis?</a:t>
              </a:r>
            </a:p>
          </p:txBody>
        </p:sp>
      </p:grpSp>
      <p:sp>
        <p:nvSpPr>
          <p:cNvPr id="416" name="Rounded Rectangle 415"/>
          <p:cNvSpPr/>
          <p:nvPr/>
        </p:nvSpPr>
        <p:spPr>
          <a:xfrm>
            <a:off x="8597429" y="3548500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19" name="Elbow Connector 418"/>
          <p:cNvCxnSpPr>
            <a:stCxn id="189" idx="3"/>
            <a:endCxn id="426" idx="2"/>
          </p:cNvCxnSpPr>
          <p:nvPr/>
        </p:nvCxnSpPr>
        <p:spPr>
          <a:xfrm flipV="1">
            <a:off x="9021225" y="2648191"/>
            <a:ext cx="301871" cy="583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25" name="Group 424"/>
          <p:cNvGrpSpPr/>
          <p:nvPr/>
        </p:nvGrpSpPr>
        <p:grpSpPr>
          <a:xfrm>
            <a:off x="9323096" y="2560594"/>
            <a:ext cx="1316195" cy="175194"/>
            <a:chOff x="12808917" y="4769758"/>
            <a:chExt cx="1316195" cy="175194"/>
          </a:xfrm>
        </p:grpSpPr>
        <p:sp>
          <p:nvSpPr>
            <p:cNvPr id="426" name="Oval 425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27" name="Rounded Rectangle 426"/>
            <p:cNvSpPr/>
            <p:nvPr/>
          </p:nvSpPr>
          <p:spPr>
            <a:xfrm>
              <a:off x="12878653" y="477581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viewing patient records</a:t>
              </a:r>
            </a:p>
          </p:txBody>
        </p:sp>
      </p:grpSp>
      <p:sp>
        <p:nvSpPr>
          <p:cNvPr id="434" name="Rounded Rectangle 433"/>
          <p:cNvSpPr/>
          <p:nvPr/>
        </p:nvSpPr>
        <p:spPr>
          <a:xfrm>
            <a:off x="8947943" y="3075862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14" name="Rounded Rectangle 413"/>
          <p:cNvSpPr/>
          <p:nvPr/>
        </p:nvSpPr>
        <p:spPr>
          <a:xfrm>
            <a:off x="6334750" y="550299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440" name="Rounded Rectangle 439"/>
          <p:cNvSpPr/>
          <p:nvPr/>
        </p:nvSpPr>
        <p:spPr>
          <a:xfrm>
            <a:off x="7929173" y="5500518"/>
            <a:ext cx="295977" cy="9937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grpSp>
        <p:nvGrpSpPr>
          <p:cNvPr id="449" name="Group 448"/>
          <p:cNvGrpSpPr/>
          <p:nvPr/>
        </p:nvGrpSpPr>
        <p:grpSpPr>
          <a:xfrm>
            <a:off x="9805450" y="5100479"/>
            <a:ext cx="1246459" cy="175194"/>
            <a:chOff x="12635949" y="4769758"/>
            <a:chExt cx="1246459" cy="175194"/>
          </a:xfrm>
        </p:grpSpPr>
        <p:sp>
          <p:nvSpPr>
            <p:cNvPr id="450" name="Oval 449"/>
            <p:cNvSpPr/>
            <p:nvPr/>
          </p:nvSpPr>
          <p:spPr>
            <a:xfrm>
              <a:off x="12808917" y="4769758"/>
              <a:ext cx="139473" cy="17519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720"/>
            </a:p>
          </p:txBody>
        </p:sp>
        <p:sp>
          <p:nvSpPr>
            <p:cNvPr id="451" name="Rounded Rectangle 450"/>
            <p:cNvSpPr/>
            <p:nvPr/>
          </p:nvSpPr>
          <p:spPr>
            <a:xfrm>
              <a:off x="12635949" y="4774448"/>
              <a:ext cx="1246459" cy="1691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720" dirty="0"/>
                <a:t>End  of Analysis</a:t>
              </a:r>
            </a:p>
          </p:txBody>
        </p:sp>
      </p:grpSp>
      <p:cxnSp>
        <p:nvCxnSpPr>
          <p:cNvPr id="453" name="Straight Arrow Connector 452"/>
          <p:cNvCxnSpPr>
            <a:stCxn id="405" idx="2"/>
            <a:endCxn id="479" idx="0"/>
          </p:cNvCxnSpPr>
          <p:nvPr/>
        </p:nvCxnSpPr>
        <p:spPr>
          <a:xfrm flipH="1">
            <a:off x="5985759" y="5967437"/>
            <a:ext cx="9736" cy="37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5" name="Straight Arrow Connector 454"/>
          <p:cNvCxnSpPr>
            <a:stCxn id="408" idx="2"/>
            <a:endCxn id="488" idx="0"/>
          </p:cNvCxnSpPr>
          <p:nvPr/>
        </p:nvCxnSpPr>
        <p:spPr>
          <a:xfrm>
            <a:off x="7571184" y="5931230"/>
            <a:ext cx="4141" cy="36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411" idx="2"/>
            <a:endCxn id="507" idx="0"/>
          </p:cNvCxnSpPr>
          <p:nvPr/>
        </p:nvCxnSpPr>
        <p:spPr>
          <a:xfrm flipH="1">
            <a:off x="9188685" y="5931231"/>
            <a:ext cx="6093" cy="3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5928676" y="5934984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0" name="Rounded Rectangle 459"/>
          <p:cNvSpPr/>
          <p:nvPr/>
        </p:nvSpPr>
        <p:spPr>
          <a:xfrm>
            <a:off x="7617618" y="5891915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sp>
        <p:nvSpPr>
          <p:cNvPr id="461" name="Rounded Rectangle 460"/>
          <p:cNvSpPr/>
          <p:nvPr/>
        </p:nvSpPr>
        <p:spPr>
          <a:xfrm>
            <a:off x="9230034" y="5928839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462" name="Elbow Connector 461"/>
          <p:cNvCxnSpPr>
            <a:stCxn id="405" idx="3"/>
            <a:endCxn id="408" idx="0"/>
          </p:cNvCxnSpPr>
          <p:nvPr/>
        </p:nvCxnSpPr>
        <p:spPr>
          <a:xfrm flipV="1">
            <a:off x="6428228" y="5316185"/>
            <a:ext cx="1142956" cy="343730"/>
          </a:xfrm>
          <a:prstGeom prst="bentConnector4">
            <a:avLst>
              <a:gd name="adj1" fmla="val 14032"/>
              <a:gd name="adj2" fmla="val 13202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6" name="Elbow Connector 465"/>
          <p:cNvCxnSpPr>
            <a:stCxn id="408" idx="3"/>
            <a:endCxn id="411" idx="0"/>
          </p:cNvCxnSpPr>
          <p:nvPr/>
        </p:nvCxnSpPr>
        <p:spPr>
          <a:xfrm flipV="1">
            <a:off x="8003917" y="5316186"/>
            <a:ext cx="1190861" cy="307522"/>
          </a:xfrm>
          <a:prstGeom prst="bentConnector4">
            <a:avLst>
              <a:gd name="adj1" fmla="val 14471"/>
              <a:gd name="adj2" fmla="val 17433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Elbow Connector 473"/>
          <p:cNvCxnSpPr>
            <a:stCxn id="411" idx="3"/>
            <a:endCxn id="450" idx="2"/>
          </p:cNvCxnSpPr>
          <p:nvPr/>
        </p:nvCxnSpPr>
        <p:spPr>
          <a:xfrm flipV="1">
            <a:off x="9627511" y="5188076"/>
            <a:ext cx="350907" cy="43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9" name="Rounded Rectangle 478"/>
          <p:cNvSpPr/>
          <p:nvPr/>
        </p:nvSpPr>
        <p:spPr>
          <a:xfrm>
            <a:off x="5557167" y="6345284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KPI Filters</a:t>
            </a:r>
          </a:p>
        </p:txBody>
      </p:sp>
      <p:cxnSp>
        <p:nvCxnSpPr>
          <p:cNvPr id="480" name="Straight Arrow Connector 479"/>
          <p:cNvCxnSpPr>
            <a:stCxn id="479" idx="2"/>
          </p:cNvCxnSpPr>
          <p:nvPr/>
        </p:nvCxnSpPr>
        <p:spPr>
          <a:xfrm>
            <a:off x="5985759" y="6801849"/>
            <a:ext cx="0" cy="558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3" name="Rounded Rectangle 482"/>
          <p:cNvSpPr/>
          <p:nvPr/>
        </p:nvSpPr>
        <p:spPr>
          <a:xfrm>
            <a:off x="5527602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KPI Results</a:t>
            </a:r>
          </a:p>
        </p:txBody>
      </p:sp>
      <p:cxnSp>
        <p:nvCxnSpPr>
          <p:cNvPr id="484" name="Elbow Connector 483"/>
          <p:cNvCxnSpPr>
            <a:stCxn id="483" idx="3"/>
            <a:endCxn id="408" idx="1"/>
          </p:cNvCxnSpPr>
          <p:nvPr/>
        </p:nvCxnSpPr>
        <p:spPr>
          <a:xfrm flipV="1">
            <a:off x="6384786" y="5623708"/>
            <a:ext cx="753665" cy="1916922"/>
          </a:xfrm>
          <a:prstGeom prst="bentConnector3">
            <a:avLst>
              <a:gd name="adj1" fmla="val 6909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7" name="Rounded Rectangle 486"/>
          <p:cNvSpPr/>
          <p:nvPr/>
        </p:nvSpPr>
        <p:spPr>
          <a:xfrm>
            <a:off x="7138451" y="731234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Ranking Results</a:t>
            </a:r>
          </a:p>
        </p:txBody>
      </p:sp>
      <p:sp>
        <p:nvSpPr>
          <p:cNvPr id="488" name="Rounded Rectangle 487"/>
          <p:cNvSpPr/>
          <p:nvPr/>
        </p:nvSpPr>
        <p:spPr>
          <a:xfrm>
            <a:off x="714673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Apply Ranking Filters</a:t>
            </a:r>
          </a:p>
        </p:txBody>
      </p:sp>
      <p:cxnSp>
        <p:nvCxnSpPr>
          <p:cNvPr id="491" name="Straight Arrow Connector 490"/>
          <p:cNvCxnSpPr>
            <a:stCxn id="488" idx="2"/>
            <a:endCxn id="487" idx="0"/>
          </p:cNvCxnSpPr>
          <p:nvPr/>
        </p:nvCxnSpPr>
        <p:spPr>
          <a:xfrm flipH="1">
            <a:off x="7567043" y="6751137"/>
            <a:ext cx="8282" cy="56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3" name="Elbow Connector 502"/>
          <p:cNvCxnSpPr>
            <a:stCxn id="487" idx="3"/>
            <a:endCxn id="411" idx="1"/>
          </p:cNvCxnSpPr>
          <p:nvPr/>
        </p:nvCxnSpPr>
        <p:spPr>
          <a:xfrm flipV="1">
            <a:off x="7995635" y="5623709"/>
            <a:ext cx="766410" cy="19169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7" name="Rounded Rectangle 506"/>
          <p:cNvSpPr/>
          <p:nvPr/>
        </p:nvSpPr>
        <p:spPr>
          <a:xfrm>
            <a:off x="8760093" y="6294572"/>
            <a:ext cx="857184" cy="456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tx1"/>
                </a:solidFill>
              </a:rPr>
              <a:t>Apply </a:t>
            </a:r>
            <a:r>
              <a:rPr lang="en-SG" sz="720" dirty="0" err="1">
                <a:solidFill>
                  <a:schemeClr val="tx1"/>
                </a:solidFill>
              </a:rPr>
              <a:t>GenderAge</a:t>
            </a:r>
            <a:r>
              <a:rPr lang="en-SG" sz="720" dirty="0">
                <a:solidFill>
                  <a:schemeClr val="tx1"/>
                </a:solidFill>
              </a:rPr>
              <a:t> Filters</a:t>
            </a:r>
          </a:p>
        </p:txBody>
      </p:sp>
      <p:sp>
        <p:nvSpPr>
          <p:cNvPr id="512" name="Rounded Rectangle 511"/>
          <p:cNvSpPr/>
          <p:nvPr/>
        </p:nvSpPr>
        <p:spPr>
          <a:xfrm>
            <a:off x="8753763" y="7301027"/>
            <a:ext cx="857184" cy="4565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>
                <a:solidFill>
                  <a:schemeClr val="lt1"/>
                </a:solidFill>
              </a:rPr>
              <a:t>Generate  </a:t>
            </a:r>
            <a:r>
              <a:rPr lang="en-SG" sz="720" dirty="0" err="1">
                <a:solidFill>
                  <a:schemeClr val="lt1"/>
                </a:solidFill>
              </a:rPr>
              <a:t>GenderAge</a:t>
            </a:r>
            <a:r>
              <a:rPr lang="en-SG" sz="720" dirty="0">
                <a:solidFill>
                  <a:schemeClr val="lt1"/>
                </a:solidFill>
              </a:rPr>
              <a:t>  Results</a:t>
            </a:r>
          </a:p>
        </p:txBody>
      </p:sp>
      <p:cxnSp>
        <p:nvCxnSpPr>
          <p:cNvPr id="513" name="Straight Arrow Connector 512"/>
          <p:cNvCxnSpPr>
            <a:stCxn id="507" idx="2"/>
            <a:endCxn id="512" idx="0"/>
          </p:cNvCxnSpPr>
          <p:nvPr/>
        </p:nvCxnSpPr>
        <p:spPr>
          <a:xfrm flipH="1">
            <a:off x="9182355" y="6751137"/>
            <a:ext cx="6330" cy="54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6" name="Elbow Connector 515"/>
          <p:cNvCxnSpPr>
            <a:stCxn id="512" idx="3"/>
            <a:endCxn id="450" idx="4"/>
          </p:cNvCxnSpPr>
          <p:nvPr/>
        </p:nvCxnSpPr>
        <p:spPr>
          <a:xfrm flipV="1">
            <a:off x="9610947" y="5275673"/>
            <a:ext cx="437208" cy="2253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3" name="Rounded Rectangle 522"/>
          <p:cNvSpPr/>
          <p:nvPr/>
        </p:nvSpPr>
        <p:spPr>
          <a:xfrm>
            <a:off x="2232457" y="2292593"/>
            <a:ext cx="1246459" cy="1691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Start</a:t>
            </a:r>
          </a:p>
        </p:txBody>
      </p:sp>
      <p:grpSp>
        <p:nvGrpSpPr>
          <p:cNvPr id="525" name="Group 524"/>
          <p:cNvGrpSpPr/>
          <p:nvPr/>
        </p:nvGrpSpPr>
        <p:grpSpPr>
          <a:xfrm>
            <a:off x="2400517" y="3044136"/>
            <a:ext cx="865466" cy="615045"/>
            <a:chOff x="9187204" y="4291994"/>
            <a:chExt cx="959868" cy="770738"/>
          </a:xfrm>
        </p:grpSpPr>
        <p:sp>
          <p:nvSpPr>
            <p:cNvPr id="526" name="Flowchart: Decision 525"/>
            <p:cNvSpPr/>
            <p:nvPr/>
          </p:nvSpPr>
          <p:spPr>
            <a:xfrm>
              <a:off x="9187204" y="4291994"/>
              <a:ext cx="959868" cy="770738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500" dirty="0"/>
            </a:p>
          </p:txBody>
        </p:sp>
        <p:sp>
          <p:nvSpPr>
            <p:cNvPr id="527" name="Rounded Rectangle 526"/>
            <p:cNvSpPr/>
            <p:nvPr/>
          </p:nvSpPr>
          <p:spPr>
            <a:xfrm>
              <a:off x="9429307" y="4425768"/>
              <a:ext cx="470197" cy="51151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600" dirty="0"/>
                <a:t>Update  Database?</a:t>
              </a:r>
            </a:p>
          </p:txBody>
        </p:sp>
      </p:grpSp>
      <p:cxnSp>
        <p:nvCxnSpPr>
          <p:cNvPr id="537" name="Straight Arrow Connector 536"/>
          <p:cNvCxnSpPr>
            <a:stCxn id="526" idx="2"/>
            <a:endCxn id="13" idx="0"/>
          </p:cNvCxnSpPr>
          <p:nvPr/>
        </p:nvCxnSpPr>
        <p:spPr>
          <a:xfrm flipH="1">
            <a:off x="2829367" y="3659181"/>
            <a:ext cx="3883" cy="25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1" name="Rounded Rectangle 540"/>
          <p:cNvSpPr/>
          <p:nvPr/>
        </p:nvSpPr>
        <p:spPr>
          <a:xfrm>
            <a:off x="2857542" y="3654660"/>
            <a:ext cx="259716" cy="14405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Yes</a:t>
            </a:r>
          </a:p>
        </p:txBody>
      </p:sp>
      <p:cxnSp>
        <p:nvCxnSpPr>
          <p:cNvPr id="543" name="Elbow Connector 542"/>
          <p:cNvCxnSpPr>
            <a:stCxn id="526" idx="3"/>
            <a:endCxn id="550" idx="3"/>
          </p:cNvCxnSpPr>
          <p:nvPr/>
        </p:nvCxnSpPr>
        <p:spPr>
          <a:xfrm>
            <a:off x="3265983" y="3351659"/>
            <a:ext cx="1131095" cy="39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/>
          <p:cNvSpPr/>
          <p:nvPr/>
        </p:nvSpPr>
        <p:spPr>
          <a:xfrm>
            <a:off x="3204033" y="3184108"/>
            <a:ext cx="259716" cy="1822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720" dirty="0"/>
              <a:t>No</a:t>
            </a:r>
          </a:p>
        </p:txBody>
      </p:sp>
      <p:sp>
        <p:nvSpPr>
          <p:cNvPr id="550" name="Oval 549"/>
          <p:cNvSpPr/>
          <p:nvPr/>
        </p:nvSpPr>
        <p:spPr>
          <a:xfrm flipV="1">
            <a:off x="4351112" y="3721577"/>
            <a:ext cx="313875" cy="1436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8" tIns="18289" rIns="36578" bIns="18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720"/>
          </a:p>
        </p:txBody>
      </p:sp>
    </p:spTree>
    <p:extLst>
      <p:ext uri="{BB962C8B-B14F-4D97-AF65-F5344CB8AC3E}">
        <p14:creationId xmlns:p14="http://schemas.microsoft.com/office/powerpoint/2010/main" val="156294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05777" y="8538666"/>
            <a:ext cx="11388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do 1 for account management?</a:t>
            </a:r>
          </a:p>
        </p:txBody>
      </p:sp>
    </p:spTree>
    <p:extLst>
      <p:ext uri="{BB962C8B-B14F-4D97-AF65-F5344CB8AC3E}">
        <p14:creationId xmlns:p14="http://schemas.microsoft.com/office/powerpoint/2010/main" val="151640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3806</TotalTime>
  <Words>954</Words>
  <Application>Microsoft Office PowerPoint</Application>
  <PresentationFormat>Custom</PresentationFormat>
  <Paragraphs>331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Nabilah Banu Binte Mohamed Nasir KHAN</dc:creator>
  <cp:lastModifiedBy>Kaixin Teh</cp:lastModifiedBy>
  <cp:revision>79</cp:revision>
  <dcterms:created xsi:type="dcterms:W3CDTF">2016-12-25T09:37:50Z</dcterms:created>
  <dcterms:modified xsi:type="dcterms:W3CDTF">2017-04-13T12:02:34Z</dcterms:modified>
</cp:coreProperties>
</file>