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56" r:id="rId3"/>
    <p:sldId id="261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0" r:id="rId1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4" autoAdjust="0"/>
  </p:normalViewPr>
  <p:slideViewPr>
    <p:cSldViewPr snapToGrid="0">
      <p:cViewPr>
        <p:scale>
          <a:sx n="80" d="100"/>
          <a:sy n="80" d="100"/>
        </p:scale>
        <p:origin x="60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0F40-415C-430C-954E-9C7E5CB09663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9BF-929D-4AA3-A07A-40F158BE1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 recommended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7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new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0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65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05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07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02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90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22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8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5"/>
            <a:ext cx="21600318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8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5"/>
            </a:lvl2pPr>
            <a:lvl3pPr marL="2159997" indent="0" algn="ctr">
              <a:buNone/>
              <a:defRPr sz="4253"/>
            </a:lvl3pPr>
            <a:lvl4pPr marL="3239994" indent="0" algn="ctr">
              <a:buNone/>
              <a:defRPr sz="3779"/>
            </a:lvl4pPr>
            <a:lvl5pPr marL="4319990" indent="0" algn="ctr">
              <a:buNone/>
              <a:defRPr sz="3779"/>
            </a:lvl5pPr>
            <a:lvl6pPr marL="5399989" indent="0" algn="ctr">
              <a:buNone/>
              <a:defRPr sz="3779"/>
            </a:lvl6pPr>
            <a:lvl7pPr marL="6479987" indent="0" algn="ctr">
              <a:buNone/>
              <a:defRPr sz="3779"/>
            </a:lvl7pPr>
            <a:lvl8pPr marL="7559986" indent="0" algn="ctr">
              <a:buNone/>
              <a:defRPr sz="3779"/>
            </a:lvl8pPr>
            <a:lvl9pPr marL="8639982" indent="0" algn="ctr">
              <a:buNone/>
              <a:defRPr sz="37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1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6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59997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4pPr>
            <a:lvl5pPr marL="431999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7pPr>
            <a:lvl8pPr marL="755998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8pPr>
            <a:lvl9pPr marL="8639982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8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0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6575244"/>
            <a:ext cx="12183929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4412664"/>
            <a:ext cx="1224393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6575244"/>
            <a:ext cx="122439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6" cy="12792138"/>
          </a:xfrm>
        </p:spPr>
        <p:txBody>
          <a:bodyPr/>
          <a:lstStyle>
            <a:lvl1pPr>
              <a:defRPr sz="7558"/>
            </a:lvl1pPr>
            <a:lvl2pPr>
              <a:defRPr sz="6614"/>
            </a:lvl2pPr>
            <a:lvl3pPr>
              <a:defRPr sz="5669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6" cy="12792138"/>
          </a:xfrm>
        </p:spPr>
        <p:txBody>
          <a:bodyPr anchor="t"/>
          <a:lstStyle>
            <a:lvl1pPr marL="0" indent="0">
              <a:buNone/>
              <a:defRPr sz="7558"/>
            </a:lvl1pPr>
            <a:lvl2pPr marL="1079998" indent="0">
              <a:buNone/>
              <a:defRPr sz="6614"/>
            </a:lvl2pPr>
            <a:lvl3pPr marL="2159997" indent="0">
              <a:buNone/>
              <a:defRPr sz="5669"/>
            </a:lvl3pPr>
            <a:lvl4pPr marL="3239994" indent="0">
              <a:buNone/>
              <a:defRPr sz="4725"/>
            </a:lvl4pPr>
            <a:lvl5pPr marL="4319990" indent="0">
              <a:buNone/>
              <a:defRPr sz="4725"/>
            </a:lvl5pPr>
            <a:lvl6pPr marL="5399989" indent="0">
              <a:buNone/>
              <a:defRPr sz="4725"/>
            </a:lvl6pPr>
            <a:lvl7pPr marL="6479987" indent="0">
              <a:buNone/>
              <a:defRPr sz="4725"/>
            </a:lvl7pPr>
            <a:lvl8pPr marL="7559986" indent="0">
              <a:buNone/>
              <a:defRPr sz="4725"/>
            </a:lvl8pPr>
            <a:lvl9pPr marL="8639982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5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96-1372-4433-9603-3D7A8CC319BF}" type="datetimeFigureOut">
              <a:rPr lang="en-SG" smtClean="0"/>
              <a:t>15/4/2017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1"/>
            <a:ext cx="972014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215999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9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6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2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040610" y="3219228"/>
            <a:ext cx="47639" cy="477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4505" y="6603726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59631" y="3367517"/>
            <a:ext cx="139473" cy="175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316" y="6941815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37082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6784" y="464066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8202" y="4631085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56153" y="541509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50516" y="5415089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>
            <a:off x="6315376" y="4164864"/>
            <a:ext cx="0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 flipV="1">
            <a:off x="6743968" y="4859368"/>
            <a:ext cx="324234" cy="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 flipV="1">
            <a:off x="9013337" y="5638677"/>
            <a:ext cx="320498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 flipH="1">
            <a:off x="10871664" y="5871655"/>
            <a:ext cx="4574" cy="14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13" idx="0"/>
          </p:cNvCxnSpPr>
          <p:nvPr/>
        </p:nvCxnSpPr>
        <p:spPr>
          <a:xfrm>
            <a:off x="2829367" y="3542711"/>
            <a:ext cx="0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67448" y="5138090"/>
            <a:ext cx="865" cy="25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625329" y="5390758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V="1">
            <a:off x="12068313" y="5847260"/>
            <a:ext cx="0" cy="14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104226" y="3936463"/>
            <a:ext cx="782558" cy="182254"/>
            <a:chOff x="5104226" y="3936463"/>
            <a:chExt cx="782558" cy="182254"/>
          </a:xfrm>
        </p:grpSpPr>
        <p:cxnSp>
          <p:nvCxnSpPr>
            <p:cNvPr id="49" name="Straight Arrow Connector 48"/>
            <p:cNvCxnSpPr>
              <a:stCxn id="5" idx="3"/>
              <a:endCxn id="18" idx="1"/>
            </p:cNvCxnSpPr>
            <p:nvPr/>
          </p:nvCxnSpPr>
          <p:spPr>
            <a:xfrm>
              <a:off x="5112660" y="3936463"/>
              <a:ext cx="774124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104226" y="393646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895155" y="4860789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333835" y="5279089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101097" y="5412391"/>
            <a:ext cx="349419" cy="230981"/>
            <a:chOff x="11042479" y="4943857"/>
            <a:chExt cx="349419" cy="230981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129530" y="5170143"/>
              <a:ext cx="262368" cy="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1042479" y="494385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747278" y="4971968"/>
            <a:ext cx="802500" cy="307122"/>
            <a:chOff x="9747278" y="4971968"/>
            <a:chExt cx="802500" cy="307122"/>
          </a:xfrm>
        </p:grpSpPr>
        <p:sp>
          <p:nvSpPr>
            <p:cNvPr id="139" name="Rounded Rectangle 138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</p:cNvCxnSpPr>
            <p:nvPr/>
          </p:nvCxnSpPr>
          <p:spPr>
            <a:xfrm rot="5400000" flipH="1" flipV="1">
              <a:off x="10001824" y="4731135"/>
              <a:ext cx="307122" cy="788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480801" y="4872467"/>
            <a:ext cx="1246459" cy="186490"/>
            <a:chOff x="12741009" y="4758462"/>
            <a:chExt cx="1246459" cy="186490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252" y="3787758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5985" y="4402803"/>
            <a:ext cx="10809" cy="2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90434" y="363606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79098" y="4073737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463193" y="3325566"/>
            <a:ext cx="484984" cy="439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0" idx="3"/>
            <a:endCxn id="189" idx="0"/>
          </p:cNvCxnSpPr>
          <p:nvPr/>
        </p:nvCxnSpPr>
        <p:spPr>
          <a:xfrm>
            <a:off x="7918718" y="4095281"/>
            <a:ext cx="655074" cy="48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925386" y="307449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41059" y="4584747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3"/>
            <a:endCxn id="189" idx="3"/>
          </p:cNvCxnSpPr>
          <p:nvPr/>
        </p:nvCxnSpPr>
        <p:spPr>
          <a:xfrm>
            <a:off x="8782570" y="3302774"/>
            <a:ext cx="223955" cy="1589496"/>
          </a:xfrm>
          <a:prstGeom prst="bentConnector3">
            <a:avLst>
              <a:gd name="adj1" fmla="val 191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73792" y="5199792"/>
            <a:ext cx="10953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0"/>
            <a:endCxn id="326" idx="1"/>
          </p:cNvCxnSpPr>
          <p:nvPr/>
        </p:nvCxnSpPr>
        <p:spPr>
          <a:xfrm rot="5400000" flipH="1" flipV="1">
            <a:off x="4513431" y="3134585"/>
            <a:ext cx="535804" cy="297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4600848" y="34269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929940" y="2707767"/>
            <a:ext cx="865466" cy="615045"/>
            <a:chOff x="9187204" y="4291994"/>
            <a:chExt cx="959868" cy="770738"/>
          </a:xfrm>
        </p:grpSpPr>
        <p:sp>
          <p:nvSpPr>
            <p:cNvPr id="326" name="Flowchart: Decision 3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9374380" y="4409575"/>
              <a:ext cx="604111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/>
                <a:t>Proceed to Analysis?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777526" y="2983364"/>
            <a:ext cx="813243" cy="182254"/>
            <a:chOff x="5073541" y="3904538"/>
            <a:chExt cx="813243" cy="182254"/>
          </a:xfrm>
        </p:grpSpPr>
        <p:cxnSp>
          <p:nvCxnSpPr>
            <p:cNvPr id="330" name="Straight Arrow Connector 329"/>
            <p:cNvCxnSpPr>
              <a:stCxn id="326" idx="3"/>
            </p:cNvCxnSpPr>
            <p:nvPr/>
          </p:nvCxnSpPr>
          <p:spPr>
            <a:xfrm>
              <a:off x="5091421" y="3936464"/>
              <a:ext cx="79536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073541" y="390453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62673" y="2389975"/>
            <a:ext cx="803769" cy="317793"/>
            <a:chOff x="9746009" y="4971969"/>
            <a:chExt cx="803769" cy="317793"/>
          </a:xfrm>
        </p:grpSpPr>
        <p:sp>
          <p:nvSpPr>
            <p:cNvPr id="334" name="Rounded Rectangle 333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335" name="Elbow Connector 334"/>
            <p:cNvCxnSpPr>
              <a:stCxn id="326" idx="0"/>
            </p:cNvCxnSpPr>
            <p:nvPr/>
          </p:nvCxnSpPr>
          <p:spPr>
            <a:xfrm rot="5400000" flipH="1" flipV="1">
              <a:off x="9988997" y="4728981"/>
              <a:ext cx="317793" cy="80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6165373" y="2298367"/>
            <a:ext cx="1274173" cy="178596"/>
            <a:chOff x="12808917" y="4766356"/>
            <a:chExt cx="1274173" cy="178596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836631" y="4766356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updating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38631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Add new screening 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 flipH="1">
              <a:off x="2953660" y="3805176"/>
              <a:ext cx="1" cy="2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86080" y="3587534"/>
              <a:ext cx="1220284" cy="3145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Receive new screening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59396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3972" y="4535472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9527" y="5857945"/>
              <a:ext cx="823107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49279" y="4552180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49279" y="4059685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416" y="4059394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03416" y="4540360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85123" y="4532907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1198" y="4532901"/>
              <a:ext cx="714559" cy="454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96703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40750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953660" y="4373962"/>
              <a:ext cx="0" cy="16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951075" y="4850047"/>
              <a:ext cx="2586" cy="100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18" idx="2"/>
            </p:cNvCxnSpPr>
            <p:nvPr/>
          </p:nvCxnSpPr>
          <p:spPr>
            <a:xfrm flipV="1">
              <a:off x="2951074" y="4866747"/>
              <a:ext cx="957892" cy="99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9" idx="2"/>
            </p:cNvCxnSpPr>
            <p:nvPr/>
          </p:nvCxnSpPr>
          <p:spPr>
            <a:xfrm flipH="1" flipV="1">
              <a:off x="3908974" y="4374252"/>
              <a:ext cx="2" cy="16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3"/>
              <a:endCxn id="20" idx="1"/>
            </p:cNvCxnSpPr>
            <p:nvPr/>
          </p:nvCxnSpPr>
          <p:spPr>
            <a:xfrm flipV="1">
              <a:off x="4268656" y="4216682"/>
              <a:ext cx="134762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>
              <a:off x="4763104" y="4373968"/>
              <a:ext cx="0" cy="16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22" idx="1"/>
            </p:cNvCxnSpPr>
            <p:nvPr/>
          </p:nvCxnSpPr>
          <p:spPr>
            <a:xfrm flipV="1">
              <a:off x="5122794" y="4750975"/>
              <a:ext cx="162329" cy="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24" idx="1"/>
            </p:cNvCxnSpPr>
            <p:nvPr/>
          </p:nvCxnSpPr>
          <p:spPr>
            <a:xfrm>
              <a:off x="6004507" y="4750982"/>
              <a:ext cx="206691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 flipH="1">
              <a:off x="6568476" y="4987157"/>
              <a:ext cx="2" cy="4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>
              <a:off x="6940236" y="5627517"/>
              <a:ext cx="2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>
              <a:off x="2953660" y="3805176"/>
              <a:ext cx="0" cy="25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86" name="Straight Arrow Connector 85"/>
            <p:cNvCxnSpPr>
              <a:stCxn id="89" idx="3"/>
              <a:endCxn id="85" idx="2"/>
            </p:cNvCxnSpPr>
            <p:nvPr/>
          </p:nvCxnSpPr>
          <p:spPr>
            <a:xfrm flipV="1">
              <a:off x="7884282" y="4709465"/>
              <a:ext cx="3071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7140750" y="4484027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V="1">
              <a:off x="7512516" y="4934897"/>
              <a:ext cx="0" cy="46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3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2325736" y="2467427"/>
            <a:ext cx="11298624" cy="5362407"/>
            <a:chOff x="685066" y="2785845"/>
            <a:chExt cx="11097814" cy="5116494"/>
          </a:xfrm>
        </p:grpSpPr>
        <p:grpSp>
          <p:nvGrpSpPr>
            <p:cNvPr id="555" name="Group 554"/>
            <p:cNvGrpSpPr/>
            <p:nvPr/>
          </p:nvGrpSpPr>
          <p:grpSpPr>
            <a:xfrm>
              <a:off x="685066" y="2785845"/>
              <a:ext cx="11059519" cy="5116494"/>
              <a:chOff x="1105251" y="2244644"/>
              <a:chExt cx="11059519" cy="5116494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105251" y="6094267"/>
                <a:ext cx="11059519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105251" y="2244644"/>
                <a:ext cx="11059519" cy="3880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65535" y="2244645"/>
                <a:ext cx="5013" cy="5115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URS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10298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9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700" b="1" dirty="0"/>
                  <a:t>&lt; Ulink Reporting System &gt;</a:t>
                </a:r>
              </a:p>
            </p:txBody>
          </p:sp>
          <p:cxnSp>
            <p:nvCxnSpPr>
              <p:cNvPr id="78" name="Straight Arrow Connector 77"/>
              <p:cNvCxnSpPr>
                <a:stCxn id="14" idx="4"/>
                <a:endCxn id="235" idx="0"/>
              </p:cNvCxnSpPr>
              <p:nvPr/>
            </p:nvCxnSpPr>
            <p:spPr>
              <a:xfrm flipH="1">
                <a:off x="2817881" y="2711168"/>
                <a:ext cx="572" cy="356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>
                <a:off x="2385148" y="3067696"/>
                <a:ext cx="865466" cy="615045"/>
                <a:chOff x="8011655" y="2515368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8011655" y="251536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8159042" y="2596315"/>
                  <a:ext cx="664579" cy="64743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Add new screening info?</a:t>
                  </a:r>
                </a:p>
              </p:txBody>
            </p:sp>
          </p:grpSp>
          <p:cxnSp>
            <p:nvCxnSpPr>
              <p:cNvPr id="280" name="Elbow Connector 279"/>
              <p:cNvCxnSpPr>
                <a:stCxn id="235" idx="2"/>
                <a:endCxn id="207" idx="0"/>
              </p:cNvCxnSpPr>
              <p:nvPr/>
            </p:nvCxnSpPr>
            <p:spPr>
              <a:xfrm>
                <a:off x="2817881" y="3682741"/>
                <a:ext cx="1268" cy="1103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207" idx="2"/>
                <a:endCxn id="483" idx="0"/>
              </p:cNvCxnSpPr>
              <p:nvPr/>
            </p:nvCxnSpPr>
            <p:spPr>
              <a:xfrm>
                <a:off x="2819149" y="5163649"/>
                <a:ext cx="4699" cy="1378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2395256" y="6542251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Update Screenings database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194418" y="2355070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Start</a:t>
                </a:r>
                <a:endParaRPr lang="en-SG" sz="720" b="1" dirty="0"/>
              </a:p>
            </p:txBody>
          </p:sp>
          <p:sp>
            <p:nvSpPr>
              <p:cNvPr id="527" name="Rounded Rectangle 526"/>
              <p:cNvSpPr/>
              <p:nvPr/>
            </p:nvSpPr>
            <p:spPr>
              <a:xfrm>
                <a:off x="2524142" y="3160854"/>
                <a:ext cx="663083" cy="3625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900" b="1" dirty="0"/>
              </a:p>
            </p:txBody>
          </p: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8" idx="2"/>
            </p:cNvCxnSpPr>
            <p:nvPr/>
          </p:nvCxnSpPr>
          <p:spPr>
            <a:xfrm flipV="1">
              <a:off x="2832255" y="5456700"/>
              <a:ext cx="1474367" cy="18550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1973241" y="5327524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Fill in Screening information</a:t>
              </a:r>
            </a:p>
          </p:txBody>
        </p:sp>
        <p:sp>
          <p:nvSpPr>
            <p:cNvPr id="215" name="Flowchart: Decision 214"/>
            <p:cNvSpPr/>
            <p:nvPr/>
          </p:nvSpPr>
          <p:spPr>
            <a:xfrm>
              <a:off x="7133264" y="3006298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b="1" dirty="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7277506" y="3131986"/>
              <a:ext cx="62616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Email template exists?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10203297" y="3085531"/>
              <a:ext cx="1004502" cy="4653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Template</a:t>
              </a:r>
            </a:p>
          </p:txBody>
        </p:sp>
        <p:cxnSp>
          <p:nvCxnSpPr>
            <p:cNvPr id="274" name="Straight Arrow Connector 215"/>
            <p:cNvCxnSpPr>
              <a:stCxn id="215" idx="3"/>
              <a:endCxn id="230" idx="1"/>
            </p:cNvCxnSpPr>
            <p:nvPr/>
          </p:nvCxnSpPr>
          <p:spPr>
            <a:xfrm>
              <a:off x="7985868" y="3313821"/>
              <a:ext cx="2217429" cy="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0"/>
            </p:cNvCxnSpPr>
            <p:nvPr/>
          </p:nvCxnSpPr>
          <p:spPr>
            <a:xfrm flipH="1">
              <a:off x="7552840" y="3621344"/>
              <a:ext cx="6726" cy="74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7184557" y="4366254"/>
              <a:ext cx="736565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Draft email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11463260" y="6006253"/>
              <a:ext cx="174962" cy="1855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b="1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11318603" y="5840237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End</a:t>
              </a:r>
              <a:endParaRPr lang="en-SG" sz="720" b="1" dirty="0"/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5265677" y="4711273"/>
              <a:ext cx="1128875" cy="7027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Screening</a:t>
              </a: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3787443" y="4668584"/>
              <a:ext cx="1038357" cy="7881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View Screening</a:t>
              </a:r>
            </a:p>
          </p:txBody>
        </p:sp>
        <p:cxnSp>
          <p:nvCxnSpPr>
            <p:cNvPr id="365" name="Elbow Connector 364"/>
            <p:cNvCxnSpPr>
              <a:stCxn id="355" idx="0"/>
              <a:endCxn id="413" idx="2"/>
            </p:cNvCxnSpPr>
            <p:nvPr/>
          </p:nvCxnSpPr>
          <p:spPr>
            <a:xfrm flipV="1">
              <a:off x="5830115" y="4395626"/>
              <a:ext cx="5443" cy="315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58" idx="3"/>
              <a:endCxn id="355" idx="1"/>
            </p:cNvCxnSpPr>
            <p:nvPr/>
          </p:nvCxnSpPr>
          <p:spPr>
            <a:xfrm flipV="1">
              <a:off x="4825800" y="5062642"/>
              <a:ext cx="4398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1" name="Rounded Rectangle 390"/>
            <p:cNvSpPr/>
            <p:nvPr/>
          </p:nvSpPr>
          <p:spPr>
            <a:xfrm>
              <a:off x="7611213" y="5704850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254650" y="3621410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958282" y="315860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5045549" y="3688148"/>
              <a:ext cx="1580015" cy="7074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clients to send email</a:t>
              </a:r>
            </a:p>
          </p:txBody>
        </p:sp>
        <p:cxnSp>
          <p:nvCxnSpPr>
            <p:cNvPr id="415" name="Elbow Connector 414"/>
            <p:cNvCxnSpPr>
              <a:stCxn id="413" idx="0"/>
              <a:endCxn id="215" idx="1"/>
            </p:cNvCxnSpPr>
            <p:nvPr/>
          </p:nvCxnSpPr>
          <p:spPr>
            <a:xfrm rot="5400000" flipH="1" flipV="1">
              <a:off x="6297247" y="2852131"/>
              <a:ext cx="374327" cy="12977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Flowchart: Decision 427"/>
            <p:cNvSpPr/>
            <p:nvPr/>
          </p:nvSpPr>
          <p:spPr>
            <a:xfrm>
              <a:off x="7090869" y="5021138"/>
              <a:ext cx="935545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900" b="1" dirty="0"/>
                <a:t>Save?</a:t>
              </a:r>
            </a:p>
          </p:txBody>
        </p:sp>
        <p:cxnSp>
          <p:nvCxnSpPr>
            <p:cNvPr id="429" name="Elbow Connector 289"/>
            <p:cNvCxnSpPr>
              <a:stCxn id="293" idx="2"/>
              <a:endCxn id="428" idx="0"/>
            </p:cNvCxnSpPr>
            <p:nvPr/>
          </p:nvCxnSpPr>
          <p:spPr>
            <a:xfrm>
              <a:off x="7552840" y="4710657"/>
              <a:ext cx="5802" cy="310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2" name="Rounded Rectangle 431"/>
            <p:cNvSpPr/>
            <p:nvPr/>
          </p:nvSpPr>
          <p:spPr>
            <a:xfrm>
              <a:off x="9002914" y="7039852"/>
              <a:ext cx="997014" cy="60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Pull client and screenings information from database</a:t>
              </a:r>
            </a:p>
          </p:txBody>
        </p:sp>
        <p:sp>
          <p:nvSpPr>
            <p:cNvPr id="433" name="Rounded Rectangle 432"/>
            <p:cNvSpPr/>
            <p:nvPr/>
          </p:nvSpPr>
          <p:spPr>
            <a:xfrm>
              <a:off x="10226933" y="7048800"/>
              <a:ext cx="991907" cy="58490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as email to recipient</a:t>
              </a:r>
            </a:p>
          </p:txBody>
        </p:sp>
        <p:cxnSp>
          <p:nvCxnSpPr>
            <p:cNvPr id="435" name="Elbow Connector 289"/>
            <p:cNvCxnSpPr>
              <a:stCxn id="441" idx="2"/>
              <a:endCxn id="432" idx="0"/>
            </p:cNvCxnSpPr>
            <p:nvPr/>
          </p:nvCxnSpPr>
          <p:spPr>
            <a:xfrm>
              <a:off x="9498732" y="6319050"/>
              <a:ext cx="2689" cy="720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Elbow Connector 375"/>
            <p:cNvCxnSpPr>
              <a:stCxn id="432" idx="3"/>
              <a:endCxn id="433" idx="1"/>
            </p:cNvCxnSpPr>
            <p:nvPr/>
          </p:nvCxnSpPr>
          <p:spPr>
            <a:xfrm flipV="1">
              <a:off x="9999928" y="7341253"/>
              <a:ext cx="227004" cy="1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ounded Rectangle 440"/>
            <p:cNvSpPr/>
            <p:nvPr/>
          </p:nvSpPr>
          <p:spPr>
            <a:xfrm>
              <a:off x="9182406" y="5883109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email</a:t>
              </a:r>
            </a:p>
          </p:txBody>
        </p:sp>
        <p:cxnSp>
          <p:nvCxnSpPr>
            <p:cNvPr id="444" name="Elbow Connector 289"/>
            <p:cNvCxnSpPr>
              <a:stCxn id="230" idx="2"/>
              <a:endCxn id="619" idx="0"/>
            </p:cNvCxnSpPr>
            <p:nvPr/>
          </p:nvCxnSpPr>
          <p:spPr>
            <a:xfrm>
              <a:off x="10705548" y="3550896"/>
              <a:ext cx="11310" cy="2332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Rounded Rectangle 575"/>
            <p:cNvSpPr/>
            <p:nvPr/>
          </p:nvSpPr>
          <p:spPr>
            <a:xfrm>
              <a:off x="7232759" y="7001919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Save drafted email</a:t>
              </a:r>
            </a:p>
          </p:txBody>
        </p:sp>
        <p:sp>
          <p:nvSpPr>
            <p:cNvPr id="578" name="Rounded Rectangle 577"/>
            <p:cNvSpPr/>
            <p:nvPr/>
          </p:nvSpPr>
          <p:spPr>
            <a:xfrm>
              <a:off x="7985358" y="517839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</a:p>
          </p:txBody>
        </p:sp>
        <p:cxnSp>
          <p:nvCxnSpPr>
            <p:cNvPr id="579" name="Elbow Connector 289"/>
            <p:cNvCxnSpPr>
              <a:stCxn id="428" idx="2"/>
              <a:endCxn id="576" idx="0"/>
            </p:cNvCxnSpPr>
            <p:nvPr/>
          </p:nvCxnSpPr>
          <p:spPr>
            <a:xfrm rot="16200000" flipH="1">
              <a:off x="6876236" y="6318589"/>
              <a:ext cx="1365736" cy="9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Elbow Connector 289"/>
            <p:cNvCxnSpPr>
              <a:stCxn id="576" idx="3"/>
            </p:cNvCxnSpPr>
            <p:nvPr/>
          </p:nvCxnSpPr>
          <p:spPr>
            <a:xfrm flipV="1">
              <a:off x="7886370" y="6272296"/>
              <a:ext cx="1335646" cy="981076"/>
            </a:xfrm>
            <a:prstGeom prst="bentConnector3">
              <a:avLst>
                <a:gd name="adj1" fmla="val 532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9" name="Rounded Rectangle 618"/>
            <p:cNvSpPr/>
            <p:nvPr/>
          </p:nvSpPr>
          <p:spPr>
            <a:xfrm>
              <a:off x="10328617" y="5883109"/>
              <a:ext cx="776481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Check email and forward to client</a:t>
              </a:r>
            </a:p>
          </p:txBody>
        </p:sp>
        <p:cxnSp>
          <p:nvCxnSpPr>
            <p:cNvPr id="623" name="Elbow Connector 375"/>
            <p:cNvCxnSpPr>
              <a:stCxn id="433" idx="0"/>
              <a:endCxn id="619" idx="2"/>
            </p:cNvCxnSpPr>
            <p:nvPr/>
          </p:nvCxnSpPr>
          <p:spPr>
            <a:xfrm flipH="1" flipV="1">
              <a:off x="10716858" y="6319050"/>
              <a:ext cx="6029" cy="72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6" name="Elbow Connector 375"/>
            <p:cNvCxnSpPr>
              <a:stCxn id="619" idx="3"/>
              <a:endCxn id="322" idx="2"/>
            </p:cNvCxnSpPr>
            <p:nvPr/>
          </p:nvCxnSpPr>
          <p:spPr>
            <a:xfrm flipV="1">
              <a:off x="11105098" y="6099025"/>
              <a:ext cx="358162" cy="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428" idx="3"/>
              <a:endCxn id="441" idx="1"/>
            </p:cNvCxnSpPr>
            <p:nvPr/>
          </p:nvCxnSpPr>
          <p:spPr>
            <a:xfrm>
              <a:off x="8026414" y="5328660"/>
              <a:ext cx="1155993" cy="7724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0" name="Elbow Connector 639"/>
            <p:cNvCxnSpPr>
              <a:stCxn id="235" idx="3"/>
              <a:endCxn id="358" idx="1"/>
            </p:cNvCxnSpPr>
            <p:nvPr/>
          </p:nvCxnSpPr>
          <p:spPr>
            <a:xfrm>
              <a:off x="2830429" y="3916419"/>
              <a:ext cx="957014" cy="1146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2" name="Rounded Rectangle 641"/>
            <p:cNvSpPr/>
            <p:nvPr/>
          </p:nvSpPr>
          <p:spPr>
            <a:xfrm>
              <a:off x="3479262" y="342039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8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54324" y="2232208"/>
            <a:ext cx="11194944" cy="5668740"/>
            <a:chOff x="654324" y="2232208"/>
            <a:chExt cx="11194944" cy="5668740"/>
          </a:xfrm>
        </p:grpSpPr>
        <p:grpSp>
          <p:nvGrpSpPr>
            <p:cNvPr id="8" name="Group 7"/>
            <p:cNvGrpSpPr/>
            <p:nvPr/>
          </p:nvGrpSpPr>
          <p:grpSpPr>
            <a:xfrm>
              <a:off x="654324" y="2232208"/>
              <a:ext cx="11194944" cy="5668740"/>
              <a:chOff x="654324" y="2232208"/>
              <a:chExt cx="11194944" cy="566874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654324" y="2232208"/>
                <a:ext cx="11194944" cy="5668740"/>
                <a:chOff x="1074509" y="1691007"/>
                <a:chExt cx="11194944" cy="5668740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074509" y="6092876"/>
                  <a:ext cx="11194944" cy="12668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074509" y="1691007"/>
                  <a:ext cx="11194944" cy="44340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0333" cy="5668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User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1575" y="6580221"/>
                  <a:ext cx="4259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URS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16468977">
                  <a:off x="2603638" y="3256047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05251" y="6779141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b="1" dirty="0"/>
                    <a:t>&lt; Ulink Reporting System &gt;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4855713" y="187565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109920" y="188367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240783" y="1879915"/>
                  <a:ext cx="990035" cy="456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View Client’s Appointment &amp; Admission details</a:t>
                  </a:r>
                </a:p>
              </p:txBody>
            </p:sp>
            <p:cxnSp>
              <p:nvCxnSpPr>
                <p:cNvPr id="45" name="Straight Arrow Connector 44"/>
                <p:cNvCxnSpPr>
                  <a:stCxn id="18" idx="3"/>
                  <a:endCxn id="20" idx="1"/>
                </p:cNvCxnSpPr>
                <p:nvPr/>
              </p:nvCxnSpPr>
              <p:spPr>
                <a:xfrm>
                  <a:off x="5712897" y="2103941"/>
                  <a:ext cx="397023" cy="80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235" idx="1"/>
                </p:cNvCxnSpPr>
                <p:nvPr/>
              </p:nvCxnSpPr>
              <p:spPr>
                <a:xfrm flipV="1">
                  <a:off x="2802139" y="3347995"/>
                  <a:ext cx="896090" cy="5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" name="Flowchart: Decision 4"/>
                <p:cNvSpPr/>
                <p:nvPr/>
              </p:nvSpPr>
              <p:spPr>
                <a:xfrm>
                  <a:off x="5192648" y="296139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900" b="1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4508049" y="3173969"/>
                  <a:ext cx="456861" cy="1580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Report</a:t>
                  </a:r>
                </a:p>
              </p:txBody>
            </p:sp>
            <p:sp>
              <p:nvSpPr>
                <p:cNvPr id="150" name="Flowchart: Decision 149"/>
                <p:cNvSpPr/>
                <p:nvPr/>
              </p:nvSpPr>
              <p:spPr>
                <a:xfrm>
                  <a:off x="10381808" y="2612649"/>
                  <a:ext cx="865466" cy="6150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>
                <a:xfrm>
                  <a:off x="11194438" y="27310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10498216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10499549" y="3554595"/>
                  <a:ext cx="632652" cy="43594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Follow up with client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698229" y="3040472"/>
                  <a:ext cx="865466" cy="615045"/>
                  <a:chOff x="9467962" y="2481252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467962" y="2481252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637895" y="2609140"/>
                    <a:ext cx="661658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View Report or Client?</a:t>
                    </a:r>
                  </a:p>
                </p:txBody>
              </p:sp>
            </p:grpSp>
            <p:sp>
              <p:nvSpPr>
                <p:cNvPr id="254" name="Rounded Rectangle 253"/>
                <p:cNvSpPr/>
                <p:nvPr/>
              </p:nvSpPr>
              <p:spPr>
                <a:xfrm>
                  <a:off x="3752268" y="2827245"/>
                  <a:ext cx="426088" cy="24539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Client</a:t>
                  </a:r>
                  <a:endParaRPr lang="en-SG" sz="720" b="1" dirty="0"/>
                </a:p>
              </p:txBody>
            </p:sp>
            <p:cxnSp>
              <p:nvCxnSpPr>
                <p:cNvPr id="280" name="Elbow Connector 279"/>
                <p:cNvCxnSpPr>
                  <a:stCxn id="235" idx="3"/>
                  <a:endCxn id="5" idx="1"/>
                </p:cNvCxnSpPr>
                <p:nvPr/>
              </p:nvCxnSpPr>
              <p:spPr>
                <a:xfrm flipV="1">
                  <a:off x="4563695" y="3346767"/>
                  <a:ext cx="628953" cy="1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3"/>
                  <a:endCxn id="21" idx="1"/>
                </p:cNvCxnSpPr>
                <p:nvPr/>
              </p:nvCxnSpPr>
              <p:spPr>
                <a:xfrm flipV="1">
                  <a:off x="6967104" y="2108198"/>
                  <a:ext cx="273679" cy="3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stCxn id="5" idx="2"/>
                  <a:endCxn id="328" idx="0"/>
                </p:cNvCxnSpPr>
                <p:nvPr/>
              </p:nvCxnSpPr>
              <p:spPr>
                <a:xfrm>
                  <a:off x="5672582" y="3732136"/>
                  <a:ext cx="209" cy="591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11762634" y="2814265"/>
                  <a:ext cx="506819" cy="184501"/>
                  <a:chOff x="15248455" y="5023429"/>
                  <a:chExt cx="506819" cy="184501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5248455" y="5064733"/>
                    <a:ext cx="128784" cy="13377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 b="1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5290997" y="5023429"/>
                    <a:ext cx="464277" cy="18450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End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6150964" y="3181180"/>
                  <a:ext cx="555632" cy="22318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Overview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240784" y="4646750"/>
                  <a:ext cx="295977" cy="10293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328" idx="2"/>
                  <a:endCxn id="332" idx="0"/>
                </p:cNvCxnSpPr>
                <p:nvPr/>
              </p:nvCxnSpPr>
              <p:spPr>
                <a:xfrm flipH="1">
                  <a:off x="5665347" y="4780355"/>
                  <a:ext cx="7444" cy="3614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stCxn id="332" idx="2"/>
                  <a:endCxn id="483" idx="0"/>
                </p:cNvCxnSpPr>
                <p:nvPr/>
              </p:nvCxnSpPr>
              <p:spPr>
                <a:xfrm flipH="1">
                  <a:off x="5660830" y="5598374"/>
                  <a:ext cx="4517" cy="1053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232238" y="6651947"/>
                  <a:ext cx="857184" cy="456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Generate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082817" y="3047221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Start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</p:grpSp>
          <p:cxnSp>
            <p:nvCxnSpPr>
              <p:cNvPr id="173" name="Elbow Connector 172"/>
              <p:cNvCxnSpPr>
                <a:stCxn id="483" idx="3"/>
                <a:endCxn id="354" idx="2"/>
              </p:cNvCxnSpPr>
              <p:nvPr/>
            </p:nvCxnSpPr>
            <p:spPr>
              <a:xfrm flipV="1">
                <a:off x="5669237" y="6214419"/>
                <a:ext cx="1214195" cy="12070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50" idx="3"/>
                <a:endCxn id="426" idx="2"/>
              </p:cNvCxnSpPr>
              <p:nvPr/>
            </p:nvCxnSpPr>
            <p:spPr>
              <a:xfrm>
                <a:off x="10827089" y="3461373"/>
                <a:ext cx="515360" cy="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235" idx="0"/>
                <a:endCxn id="18" idx="1"/>
              </p:cNvCxnSpPr>
              <p:nvPr/>
            </p:nvCxnSpPr>
            <p:spPr>
              <a:xfrm rot="5400000" flipH="1" flipV="1">
                <a:off x="3604887" y="2751033"/>
                <a:ext cx="936531" cy="7247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8027679" y="2419052"/>
                <a:ext cx="911765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Recommended Screenings</a:t>
                </a:r>
              </a:p>
            </p:txBody>
          </p:sp>
          <p:cxnSp>
            <p:nvCxnSpPr>
              <p:cNvPr id="179" name="Elbow Connector 178"/>
              <p:cNvCxnSpPr>
                <a:stCxn id="21" idx="3"/>
                <a:endCxn id="178" idx="1"/>
              </p:cNvCxnSpPr>
              <p:nvPr/>
            </p:nvCxnSpPr>
            <p:spPr>
              <a:xfrm flipV="1">
                <a:off x="7810633" y="2647335"/>
                <a:ext cx="217046" cy="2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9869268" y="2359076"/>
                <a:ext cx="1050176" cy="56565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Screenings Notifications record</a:t>
                </a:r>
              </a:p>
            </p:txBody>
          </p:sp>
          <p:cxnSp>
            <p:nvCxnSpPr>
              <p:cNvPr id="181" name="Elbow Connector 180"/>
              <p:cNvCxnSpPr>
                <a:stCxn id="178" idx="3"/>
                <a:endCxn id="180" idx="1"/>
              </p:cNvCxnSpPr>
              <p:nvPr/>
            </p:nvCxnSpPr>
            <p:spPr>
              <a:xfrm flipV="1">
                <a:off x="8939444" y="2641902"/>
                <a:ext cx="929824" cy="5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80" idx="2"/>
                <a:endCxn id="150" idx="0"/>
              </p:cNvCxnSpPr>
              <p:nvPr/>
            </p:nvCxnSpPr>
            <p:spPr>
              <a:xfrm>
                <a:off x="10394356" y="2924727"/>
                <a:ext cx="0" cy="229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0" name="Rounded Rectangle 189"/>
              <p:cNvSpPr/>
              <p:nvPr/>
            </p:nvSpPr>
            <p:spPr>
              <a:xfrm>
                <a:off x="10080831" y="3243623"/>
                <a:ext cx="669292" cy="52013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Follow up with client?</a:t>
                </a: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4926352" y="3679609"/>
                <a:ext cx="627288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Overview or detailed?</a:t>
                </a:r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6325871" y="3706328"/>
                <a:ext cx="851444" cy="37732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Dashboard</a:t>
                </a:r>
              </a:p>
            </p:txBody>
          </p:sp>
          <p:cxnSp>
            <p:nvCxnSpPr>
              <p:cNvPr id="209" name="Elbow Connector 208"/>
              <p:cNvCxnSpPr>
                <a:stCxn id="5" idx="3"/>
                <a:endCxn id="207" idx="1"/>
              </p:cNvCxnSpPr>
              <p:nvPr/>
            </p:nvCxnSpPr>
            <p:spPr>
              <a:xfrm>
                <a:off x="5732331" y="3887968"/>
                <a:ext cx="593540" cy="7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5" name="Flowchart: Decision 214"/>
              <p:cNvSpPr/>
              <p:nvPr/>
            </p:nvSpPr>
            <p:spPr>
              <a:xfrm>
                <a:off x="7506522" y="3592728"/>
                <a:ext cx="85260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600" b="1" dirty="0"/>
              </a:p>
            </p:txBody>
          </p:sp>
          <p:cxnSp>
            <p:nvCxnSpPr>
              <p:cNvPr id="218" name="Elbow Connector 217"/>
              <p:cNvCxnSpPr>
                <a:stCxn id="207" idx="3"/>
                <a:endCxn id="215" idx="1"/>
              </p:cNvCxnSpPr>
              <p:nvPr/>
            </p:nvCxnSpPr>
            <p:spPr>
              <a:xfrm>
                <a:off x="7177315" y="3894992"/>
                <a:ext cx="329207" cy="5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9" name="Rounded Rectangle 218"/>
              <p:cNvSpPr/>
              <p:nvPr/>
            </p:nvSpPr>
            <p:spPr>
              <a:xfrm>
                <a:off x="7667178" y="3704085"/>
                <a:ext cx="528016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Export?</a:t>
                </a: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8258694" y="3054809"/>
                <a:ext cx="680750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view dashboard</a:t>
                </a:r>
              </a:p>
            </p:txBody>
          </p:sp>
          <p:cxnSp>
            <p:nvCxnSpPr>
              <p:cNvPr id="256" name="Elbow Connector 255"/>
              <p:cNvCxnSpPr>
                <a:stCxn id="150" idx="2"/>
                <a:endCxn id="172" idx="0"/>
              </p:cNvCxnSpPr>
              <p:nvPr/>
            </p:nvCxnSpPr>
            <p:spPr>
              <a:xfrm rot="16200000" flipH="1">
                <a:off x="10231573" y="3931678"/>
                <a:ext cx="326901" cy="133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5" name="Rounded Rectangle 264"/>
              <p:cNvSpPr/>
              <p:nvPr/>
            </p:nvSpPr>
            <p:spPr>
              <a:xfrm>
                <a:off x="9254119" y="3178902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cxnSp>
            <p:nvCxnSpPr>
              <p:cNvPr id="274" name="Straight Arrow Connector 215"/>
              <p:cNvCxnSpPr>
                <a:stCxn id="215" idx="0"/>
                <a:endCxn id="230" idx="1"/>
              </p:cNvCxnSpPr>
              <p:nvPr/>
            </p:nvCxnSpPr>
            <p:spPr>
              <a:xfrm rot="5400000" flipH="1" flipV="1">
                <a:off x="7940941" y="3274975"/>
                <a:ext cx="309636" cy="3258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3830" y="3204585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286" name="Elbow Connector 285"/>
              <p:cNvCxnSpPr>
                <a:stCxn id="230" idx="3"/>
                <a:endCxn id="264" idx="2"/>
              </p:cNvCxnSpPr>
              <p:nvPr/>
            </p:nvCxnSpPr>
            <p:spPr>
              <a:xfrm flipV="1">
                <a:off x="8939444" y="3279153"/>
                <a:ext cx="294386" cy="3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Elbow Connector 289"/>
              <p:cNvCxnSpPr>
                <a:stCxn id="215" idx="2"/>
                <a:endCxn id="293" idx="1"/>
              </p:cNvCxnSpPr>
              <p:nvPr/>
            </p:nvCxnSpPr>
            <p:spPr>
              <a:xfrm rot="16200000" flipH="1">
                <a:off x="7882410" y="4258186"/>
                <a:ext cx="445327" cy="34449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3" name="Rounded Rectangle 292"/>
              <p:cNvSpPr/>
              <p:nvPr/>
            </p:nvSpPr>
            <p:spPr>
              <a:xfrm>
                <a:off x="8277323" y="4480898"/>
                <a:ext cx="604468" cy="34440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charts</a:t>
                </a: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9238367" y="4576590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23" name="Elbow Connector 322"/>
              <p:cNvCxnSpPr>
                <a:stCxn id="293" idx="3"/>
                <a:endCxn id="322" idx="2"/>
              </p:cNvCxnSpPr>
              <p:nvPr/>
            </p:nvCxnSpPr>
            <p:spPr>
              <a:xfrm flipV="1">
                <a:off x="8881791" y="4651158"/>
                <a:ext cx="356576" cy="1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5" name="Rounded Rectangle 324"/>
              <p:cNvSpPr/>
              <p:nvPr/>
            </p:nvSpPr>
            <p:spPr>
              <a:xfrm>
                <a:off x="9254120" y="4558906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4824014" y="4864991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Select report type</a:t>
                </a:r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4816570" y="568301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Apply required filters</a:t>
                </a:r>
              </a:p>
            </p:txBody>
          </p:sp>
          <p:sp>
            <p:nvSpPr>
              <p:cNvPr id="354" name="Flowchart: Decision 353"/>
              <p:cNvSpPr/>
              <p:nvPr/>
            </p:nvSpPr>
            <p:spPr>
              <a:xfrm>
                <a:off x="6445250" y="5599374"/>
                <a:ext cx="87636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800" b="1" dirty="0"/>
              </a:p>
            </p:txBody>
          </p:sp>
          <p:sp>
            <p:nvSpPr>
              <p:cNvPr id="355" name="Rounded Rectangle 354"/>
              <p:cNvSpPr/>
              <p:nvPr/>
            </p:nvSpPr>
            <p:spPr>
              <a:xfrm>
                <a:off x="7202132" y="5124955"/>
                <a:ext cx="581226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reports</a:t>
                </a:r>
              </a:p>
            </p:txBody>
          </p:sp>
          <p:cxnSp>
            <p:nvCxnSpPr>
              <p:cNvPr id="356" name="Straight Arrow Connector 215"/>
              <p:cNvCxnSpPr>
                <a:stCxn id="354" idx="0"/>
                <a:endCxn id="355" idx="1"/>
              </p:cNvCxnSpPr>
              <p:nvPr/>
            </p:nvCxnSpPr>
            <p:spPr>
              <a:xfrm rot="5400000" flipH="1" flipV="1">
                <a:off x="6919714" y="5316956"/>
                <a:ext cx="246136" cy="3187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356"/>
              <p:cNvCxnSpPr>
                <a:stCxn id="354" idx="3"/>
                <a:endCxn id="358" idx="1"/>
              </p:cNvCxnSpPr>
              <p:nvPr/>
            </p:nvCxnSpPr>
            <p:spPr>
              <a:xfrm flipV="1">
                <a:off x="7321614" y="5904485"/>
                <a:ext cx="345564" cy="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8" name="Rounded Rectangle 357"/>
              <p:cNvSpPr/>
              <p:nvPr/>
            </p:nvSpPr>
            <p:spPr>
              <a:xfrm>
                <a:off x="7667178" y="5705579"/>
                <a:ext cx="604468" cy="3978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 preferred report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8182357" y="5285846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65" name="Elbow Connector 364"/>
              <p:cNvCxnSpPr>
                <a:stCxn id="355" idx="3"/>
                <a:endCxn id="364" idx="2"/>
              </p:cNvCxnSpPr>
              <p:nvPr/>
            </p:nvCxnSpPr>
            <p:spPr>
              <a:xfrm>
                <a:off x="7783358" y="5353238"/>
                <a:ext cx="398999" cy="7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7" name="Rounded Rectangle 366"/>
              <p:cNvSpPr/>
              <p:nvPr/>
            </p:nvSpPr>
            <p:spPr>
              <a:xfrm>
                <a:off x="8207647" y="5273957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8654883" y="583087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70" name="Elbow Connector 369"/>
              <p:cNvCxnSpPr>
                <a:stCxn id="358" idx="3"/>
                <a:endCxn id="369" idx="2"/>
              </p:cNvCxnSpPr>
              <p:nvPr/>
            </p:nvCxnSpPr>
            <p:spPr>
              <a:xfrm>
                <a:off x="8271646" y="5904485"/>
                <a:ext cx="383237" cy="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6" name="Elbow Connector 375"/>
              <p:cNvCxnSpPr>
                <a:stCxn id="172" idx="2"/>
                <a:endCxn id="381" idx="0"/>
              </p:cNvCxnSpPr>
              <p:nvPr/>
            </p:nvCxnSpPr>
            <p:spPr>
              <a:xfrm>
                <a:off x="10395690" y="4531737"/>
                <a:ext cx="6280" cy="359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1" name="Oval 380"/>
              <p:cNvSpPr/>
              <p:nvPr/>
            </p:nvSpPr>
            <p:spPr>
              <a:xfrm>
                <a:off x="10328443" y="489122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382" name="Rounded Rectangle 381"/>
              <p:cNvSpPr/>
              <p:nvPr/>
            </p:nvSpPr>
            <p:spPr>
              <a:xfrm>
                <a:off x="10180176" y="5045488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85" name="Rounded Rectangle 384"/>
              <p:cNvSpPr/>
              <p:nvPr/>
            </p:nvSpPr>
            <p:spPr>
              <a:xfrm>
                <a:off x="8680344" y="5800069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90" name="Rounded Rectangle 389"/>
              <p:cNvSpPr/>
              <p:nvPr/>
            </p:nvSpPr>
            <p:spPr>
              <a:xfrm>
                <a:off x="4724736" y="4294619"/>
                <a:ext cx="527337" cy="1646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Detailed</a:t>
                </a:r>
              </a:p>
            </p:txBody>
          </p:sp>
          <p:sp>
            <p:nvSpPr>
              <p:cNvPr id="391" name="Rounded Rectangle 390"/>
              <p:cNvSpPr/>
              <p:nvPr/>
            </p:nvSpPr>
            <p:spPr>
              <a:xfrm>
                <a:off x="7253096" y="5777967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sp>
            <p:nvSpPr>
              <p:cNvPr id="393" name="Rounded Rectangle 392"/>
              <p:cNvSpPr/>
              <p:nvPr/>
            </p:nvSpPr>
            <p:spPr>
              <a:xfrm>
                <a:off x="7701359" y="345267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  <a:endParaRPr lang="en-SG" sz="720" b="1" dirty="0"/>
              </a:p>
            </p:txBody>
          </p:sp>
          <p:sp>
            <p:nvSpPr>
              <p:cNvPr id="394" name="Rounded Rectangle 393"/>
              <p:cNvSpPr/>
              <p:nvPr/>
            </p:nvSpPr>
            <p:spPr>
              <a:xfrm>
                <a:off x="7657869" y="4187634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</p:grpSp>
        <p:sp>
          <p:nvSpPr>
            <p:cNvPr id="107" name="Rounded Rectangle 106"/>
            <p:cNvSpPr/>
            <p:nvPr/>
          </p:nvSpPr>
          <p:spPr>
            <a:xfrm>
              <a:off x="6569661" y="5673251"/>
              <a:ext cx="62728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Export?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8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685622" y="2539999"/>
            <a:ext cx="10718526" cy="5362406"/>
            <a:chOff x="685066" y="2785846"/>
            <a:chExt cx="10528026" cy="5116493"/>
          </a:xfrm>
        </p:grpSpPr>
        <p:grpSp>
          <p:nvGrpSpPr>
            <p:cNvPr id="555" name="Group 554"/>
            <p:cNvGrpSpPr/>
            <p:nvPr/>
          </p:nvGrpSpPr>
          <p:grpSpPr>
            <a:xfrm>
              <a:off x="685066" y="2785846"/>
              <a:ext cx="10528026" cy="5116493"/>
              <a:chOff x="1105251" y="2244645"/>
              <a:chExt cx="10528026" cy="5116493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105251" y="6094267"/>
                <a:ext cx="10528026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105251" y="2244645"/>
                <a:ext cx="10528026" cy="3880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65535" y="2244645"/>
                <a:ext cx="5013" cy="5115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336860" y="3911680"/>
                <a:ext cx="978662" cy="5311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.</a:t>
                </a:r>
                <a:r>
                  <a:rPr lang="en-SG" sz="900" b="1" dirty="0" err="1"/>
                  <a:t>xls</a:t>
                </a:r>
                <a:r>
                  <a:rPr lang="en-SG" sz="900" b="1" dirty="0"/>
                  <a:t> file from current ZOHO system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2117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00775" y="460264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Upload .</a:t>
                </a:r>
                <a:r>
                  <a:rPr lang="en-SG" sz="900" b="1" dirty="0" err="1"/>
                  <a:t>xls</a:t>
                </a:r>
                <a:r>
                  <a:rPr lang="en-SG" sz="900" b="1" dirty="0"/>
                  <a:t> file into URS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9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700" b="1" dirty="0"/>
                  <a:t>&lt; Ulink Reporting System &gt;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331326" y="6638038"/>
                <a:ext cx="980787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Update database</a:t>
                </a:r>
              </a:p>
            </p:txBody>
          </p:sp>
          <p:cxnSp>
            <p:nvCxnSpPr>
              <p:cNvPr id="28" name="Straight Arrow Connector 27"/>
              <p:cNvCxnSpPr>
                <a:stCxn id="13" idx="2"/>
                <a:endCxn id="15" idx="0"/>
              </p:cNvCxnSpPr>
              <p:nvPr/>
            </p:nvCxnSpPr>
            <p:spPr>
              <a:xfrm>
                <a:off x="2826191" y="4442792"/>
                <a:ext cx="3176" cy="15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821720" y="5059209"/>
                <a:ext cx="7647" cy="1578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" idx="4"/>
                <a:endCxn id="526" idx="0"/>
              </p:cNvCxnSpPr>
              <p:nvPr/>
            </p:nvCxnSpPr>
            <p:spPr>
              <a:xfrm>
                <a:off x="2830271" y="2711168"/>
                <a:ext cx="2979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7" idx="3"/>
                <a:endCxn id="235" idx="2"/>
              </p:cNvCxnSpPr>
              <p:nvPr/>
            </p:nvCxnSpPr>
            <p:spPr>
              <a:xfrm flipV="1">
                <a:off x="3312113" y="3655517"/>
                <a:ext cx="818849" cy="32108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4665519" y="3216937"/>
                <a:ext cx="456861" cy="1580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3698229" y="3040472"/>
                <a:ext cx="865466" cy="615045"/>
                <a:chOff x="9467962" y="2481252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9467962" y="2481252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614186" y="2560822"/>
                  <a:ext cx="664579" cy="64743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Add new screening info?</a:t>
                  </a:r>
                </a:p>
              </p:txBody>
            </p:sp>
          </p:grpSp>
          <p:cxnSp>
            <p:nvCxnSpPr>
              <p:cNvPr id="280" name="Elbow Connector 279"/>
              <p:cNvCxnSpPr>
                <a:stCxn id="235" idx="3"/>
                <a:endCxn id="207" idx="1"/>
              </p:cNvCxnSpPr>
              <p:nvPr/>
            </p:nvCxnSpPr>
            <p:spPr>
              <a:xfrm>
                <a:off x="4563695" y="3347995"/>
                <a:ext cx="727276" cy="5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207" idx="2"/>
                <a:endCxn id="483" idx="0"/>
              </p:cNvCxnSpPr>
              <p:nvPr/>
            </p:nvCxnSpPr>
            <p:spPr>
              <a:xfrm flipH="1">
                <a:off x="5713084" y="3541867"/>
                <a:ext cx="3609" cy="3110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5284492" y="6651947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Update Screenings database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5" y="235554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Start</a:t>
                </a:r>
                <a:endParaRPr lang="en-SG" sz="720" b="1" dirty="0"/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2400518" y="3044134"/>
                <a:ext cx="865466" cy="615045"/>
                <a:chOff x="9187205" y="4291991"/>
                <a:chExt cx="959868" cy="770738"/>
              </a:xfrm>
            </p:grpSpPr>
            <p:sp>
              <p:nvSpPr>
                <p:cNvPr id="526" name="Flowchart: Decision 525"/>
                <p:cNvSpPr/>
                <p:nvPr/>
              </p:nvSpPr>
              <p:spPr>
                <a:xfrm>
                  <a:off x="9187205" y="4291991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527" name="Rounded Rectangle 526"/>
                <p:cNvSpPr/>
                <p:nvPr/>
              </p:nvSpPr>
              <p:spPr>
                <a:xfrm>
                  <a:off x="9324316" y="4438261"/>
                  <a:ext cx="735410" cy="4543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Update  Database?</a:t>
                  </a:r>
                </a:p>
              </p:txBody>
            </p:sp>
          </p:grpSp>
          <p:cxnSp>
            <p:nvCxnSpPr>
              <p:cNvPr id="537" name="Straight Arrow Connector 536"/>
              <p:cNvCxnSpPr>
                <a:stCxn id="526" idx="2"/>
                <a:endCxn id="13" idx="0"/>
              </p:cNvCxnSpPr>
              <p:nvPr/>
            </p:nvCxnSpPr>
            <p:spPr>
              <a:xfrm flipH="1">
                <a:off x="2826191" y="3659179"/>
                <a:ext cx="7060" cy="252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cxnSp>
            <p:nvCxnSpPr>
              <p:cNvPr id="543" name="Elbow Connector 542"/>
              <p:cNvCxnSpPr>
                <a:stCxn id="526" idx="3"/>
                <a:endCxn id="235" idx="1"/>
              </p:cNvCxnSpPr>
              <p:nvPr/>
            </p:nvCxnSpPr>
            <p:spPr>
              <a:xfrm flipV="1">
                <a:off x="3265983" y="3347995"/>
                <a:ext cx="432246" cy="3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8" idx="2"/>
            </p:cNvCxnSpPr>
            <p:nvPr/>
          </p:nvCxnSpPr>
          <p:spPr>
            <a:xfrm flipV="1">
              <a:off x="5721491" y="6162206"/>
              <a:ext cx="1152008" cy="12592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4870786" y="3705741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Fill in Screening information</a:t>
              </a:r>
            </a:p>
          </p:txBody>
        </p:sp>
        <p:sp>
          <p:nvSpPr>
            <p:cNvPr id="215" name="Flowchart: Decision 214"/>
            <p:cNvSpPr/>
            <p:nvPr/>
          </p:nvSpPr>
          <p:spPr>
            <a:xfrm>
              <a:off x="8157247" y="3644686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b="1" dirty="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262970" y="3753512"/>
              <a:ext cx="62616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Email template exists?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9402567" y="3724845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Template</a:t>
              </a:r>
            </a:p>
          </p:txBody>
        </p:sp>
        <p:cxnSp>
          <p:nvCxnSpPr>
            <p:cNvPr id="274" name="Straight Arrow Connector 215"/>
            <p:cNvCxnSpPr>
              <a:stCxn id="215" idx="3"/>
              <a:endCxn id="230" idx="1"/>
            </p:cNvCxnSpPr>
            <p:nvPr/>
          </p:nvCxnSpPr>
          <p:spPr>
            <a:xfrm>
              <a:off x="9009851" y="3952209"/>
              <a:ext cx="392716" cy="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0"/>
            </p:cNvCxnSpPr>
            <p:nvPr/>
          </p:nvCxnSpPr>
          <p:spPr>
            <a:xfrm flipH="1">
              <a:off x="8573373" y="4259731"/>
              <a:ext cx="10176" cy="46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8205090" y="4721634"/>
              <a:ext cx="736565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Draft email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10130985" y="5646782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b="1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9965026" y="5447862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End</a:t>
              </a:r>
              <a:endParaRPr lang="en-SG" sz="720" b="1" dirty="0"/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6582886" y="5062643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Screening</a:t>
              </a: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6571265" y="5817803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View Screening</a:t>
              </a:r>
            </a:p>
          </p:txBody>
        </p:sp>
        <p:cxnSp>
          <p:nvCxnSpPr>
            <p:cNvPr id="365" name="Elbow Connector 364"/>
            <p:cNvCxnSpPr>
              <a:stCxn id="355" idx="0"/>
              <a:endCxn id="413" idx="2"/>
            </p:cNvCxnSpPr>
            <p:nvPr/>
          </p:nvCxnSpPr>
          <p:spPr>
            <a:xfrm flipH="1" flipV="1">
              <a:off x="6872153" y="4777959"/>
              <a:ext cx="1347" cy="284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58" idx="0"/>
              <a:endCxn id="355" idx="2"/>
            </p:cNvCxnSpPr>
            <p:nvPr/>
          </p:nvCxnSpPr>
          <p:spPr>
            <a:xfrm flipV="1">
              <a:off x="6873499" y="5519209"/>
              <a:ext cx="0" cy="298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1" name="Rounded Rectangle 390"/>
            <p:cNvSpPr/>
            <p:nvPr/>
          </p:nvSpPr>
          <p:spPr>
            <a:xfrm>
              <a:off x="7937013" y="541527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8324817" y="421870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8897376" y="3807253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6541054" y="4396904"/>
              <a:ext cx="662198" cy="3810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clients to send email</a:t>
              </a:r>
            </a:p>
          </p:txBody>
        </p:sp>
        <p:cxnSp>
          <p:nvCxnSpPr>
            <p:cNvPr id="415" name="Elbow Connector 414"/>
            <p:cNvCxnSpPr>
              <a:stCxn id="413" idx="0"/>
              <a:endCxn id="215" idx="1"/>
            </p:cNvCxnSpPr>
            <p:nvPr/>
          </p:nvCxnSpPr>
          <p:spPr>
            <a:xfrm rot="5400000" flipH="1" flipV="1">
              <a:off x="7292352" y="3532011"/>
              <a:ext cx="444696" cy="12850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Flowchart: Decision 427"/>
            <p:cNvSpPr/>
            <p:nvPr/>
          </p:nvSpPr>
          <p:spPr>
            <a:xfrm>
              <a:off x="8103233" y="5242032"/>
              <a:ext cx="935545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900" b="1" dirty="0"/>
                <a:t>Save?</a:t>
              </a:r>
            </a:p>
          </p:txBody>
        </p:sp>
        <p:cxnSp>
          <p:nvCxnSpPr>
            <p:cNvPr id="429" name="Elbow Connector 289"/>
            <p:cNvCxnSpPr>
              <a:stCxn id="293" idx="2"/>
              <a:endCxn id="428" idx="0"/>
            </p:cNvCxnSpPr>
            <p:nvPr/>
          </p:nvCxnSpPr>
          <p:spPr>
            <a:xfrm flipH="1">
              <a:off x="8571005" y="5066037"/>
              <a:ext cx="2368" cy="175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2" name="Rounded Rectangle 431"/>
            <p:cNvSpPr/>
            <p:nvPr/>
          </p:nvSpPr>
          <p:spPr>
            <a:xfrm>
              <a:off x="8084532" y="7043740"/>
              <a:ext cx="997014" cy="60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Pull client and screenings information from database</a:t>
              </a:r>
            </a:p>
          </p:txBody>
        </p:sp>
        <p:sp>
          <p:nvSpPr>
            <p:cNvPr id="433" name="Rounded Rectangle 432"/>
            <p:cNvSpPr/>
            <p:nvPr/>
          </p:nvSpPr>
          <p:spPr>
            <a:xfrm>
              <a:off x="9871947" y="7100595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as email to recipient</a:t>
              </a:r>
            </a:p>
          </p:txBody>
        </p:sp>
        <p:cxnSp>
          <p:nvCxnSpPr>
            <p:cNvPr id="435" name="Elbow Connector 289"/>
            <p:cNvCxnSpPr>
              <a:stCxn id="441" idx="2"/>
              <a:endCxn id="432" idx="0"/>
            </p:cNvCxnSpPr>
            <p:nvPr/>
          </p:nvCxnSpPr>
          <p:spPr>
            <a:xfrm>
              <a:off x="8579574" y="6564285"/>
              <a:ext cx="3465" cy="47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Elbow Connector 375"/>
            <p:cNvCxnSpPr>
              <a:stCxn id="432" idx="3"/>
              <a:endCxn id="433" idx="1"/>
            </p:cNvCxnSpPr>
            <p:nvPr/>
          </p:nvCxnSpPr>
          <p:spPr>
            <a:xfrm>
              <a:off x="9081546" y="7346408"/>
              <a:ext cx="790401" cy="5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ounded Rectangle 440"/>
            <p:cNvSpPr/>
            <p:nvPr/>
          </p:nvSpPr>
          <p:spPr>
            <a:xfrm>
              <a:off x="8263248" y="6128343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email</a:t>
              </a:r>
            </a:p>
          </p:txBody>
        </p:sp>
        <p:cxnSp>
          <p:nvCxnSpPr>
            <p:cNvPr id="444" name="Elbow Connector 289"/>
            <p:cNvCxnSpPr>
              <a:stCxn id="428" idx="2"/>
              <a:endCxn id="441" idx="0"/>
            </p:cNvCxnSpPr>
            <p:nvPr/>
          </p:nvCxnSpPr>
          <p:spPr>
            <a:xfrm>
              <a:off x="8571005" y="5857077"/>
              <a:ext cx="8569" cy="271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Rounded Rectangle 575"/>
            <p:cNvSpPr/>
            <p:nvPr/>
          </p:nvSpPr>
          <p:spPr>
            <a:xfrm>
              <a:off x="7020411" y="7094169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Save drafted email</a:t>
              </a:r>
            </a:p>
          </p:txBody>
        </p:sp>
        <p:sp>
          <p:nvSpPr>
            <p:cNvPr id="578" name="Rounded Rectangle 577"/>
            <p:cNvSpPr/>
            <p:nvPr/>
          </p:nvSpPr>
          <p:spPr>
            <a:xfrm>
              <a:off x="8324817" y="5819417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</a:p>
          </p:txBody>
        </p:sp>
        <p:cxnSp>
          <p:nvCxnSpPr>
            <p:cNvPr id="579" name="Elbow Connector 289"/>
            <p:cNvCxnSpPr>
              <a:stCxn id="428" idx="1"/>
              <a:endCxn id="576" idx="0"/>
            </p:cNvCxnSpPr>
            <p:nvPr/>
          </p:nvCxnSpPr>
          <p:spPr>
            <a:xfrm rot="10800000" flipV="1">
              <a:off x="7347216" y="5549553"/>
              <a:ext cx="756016" cy="15446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Elbow Connector 289"/>
            <p:cNvCxnSpPr>
              <a:stCxn id="576" idx="3"/>
              <a:endCxn id="441" idx="1"/>
            </p:cNvCxnSpPr>
            <p:nvPr/>
          </p:nvCxnSpPr>
          <p:spPr>
            <a:xfrm flipV="1">
              <a:off x="7674021" y="6346314"/>
              <a:ext cx="589227" cy="9993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9" name="Rounded Rectangle 618"/>
            <p:cNvSpPr/>
            <p:nvPr/>
          </p:nvSpPr>
          <p:spPr>
            <a:xfrm>
              <a:off x="9815972" y="6128343"/>
              <a:ext cx="776481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Check email and forward to client</a:t>
              </a:r>
            </a:p>
          </p:txBody>
        </p:sp>
        <p:cxnSp>
          <p:nvCxnSpPr>
            <p:cNvPr id="623" name="Elbow Connector 375"/>
            <p:cNvCxnSpPr>
              <a:stCxn id="433" idx="0"/>
              <a:endCxn id="619" idx="2"/>
            </p:cNvCxnSpPr>
            <p:nvPr/>
          </p:nvCxnSpPr>
          <p:spPr>
            <a:xfrm flipV="1">
              <a:off x="10198753" y="6564285"/>
              <a:ext cx="5460" cy="53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6" name="Elbow Connector 375"/>
            <p:cNvCxnSpPr>
              <a:stCxn id="619" idx="0"/>
              <a:endCxn id="322" idx="4"/>
            </p:cNvCxnSpPr>
            <p:nvPr/>
          </p:nvCxnSpPr>
          <p:spPr>
            <a:xfrm flipV="1">
              <a:off x="10204213" y="5795917"/>
              <a:ext cx="300" cy="332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30" idx="2"/>
              <a:endCxn id="441" idx="3"/>
            </p:cNvCxnSpPr>
            <p:nvPr/>
          </p:nvCxnSpPr>
          <p:spPr>
            <a:xfrm rot="5400000">
              <a:off x="8212089" y="4865222"/>
              <a:ext cx="2164903" cy="7972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0" name="Elbow Connector 639"/>
            <p:cNvCxnSpPr>
              <a:stCxn id="235" idx="0"/>
              <a:endCxn id="358" idx="1"/>
            </p:cNvCxnSpPr>
            <p:nvPr/>
          </p:nvCxnSpPr>
          <p:spPr>
            <a:xfrm rot="16200000" flipH="1">
              <a:off x="3936855" y="3355595"/>
              <a:ext cx="2408332" cy="2860488"/>
            </a:xfrm>
            <a:prstGeom prst="bentConnector4">
              <a:avLst>
                <a:gd name="adj1" fmla="val -9492"/>
                <a:gd name="adj2" fmla="val 8153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2" name="Rounded Rectangle 641"/>
            <p:cNvSpPr/>
            <p:nvPr/>
          </p:nvSpPr>
          <p:spPr>
            <a:xfrm>
              <a:off x="3479262" y="342039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2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54324" y="2232208"/>
            <a:ext cx="11194944" cy="5668740"/>
            <a:chOff x="654324" y="2232208"/>
            <a:chExt cx="11194944" cy="5668740"/>
          </a:xfrm>
        </p:grpSpPr>
        <p:grpSp>
          <p:nvGrpSpPr>
            <p:cNvPr id="8" name="Group 7"/>
            <p:cNvGrpSpPr/>
            <p:nvPr/>
          </p:nvGrpSpPr>
          <p:grpSpPr>
            <a:xfrm>
              <a:off x="654324" y="2232208"/>
              <a:ext cx="11194944" cy="5668740"/>
              <a:chOff x="654324" y="2232208"/>
              <a:chExt cx="11194944" cy="566874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654324" y="2232208"/>
                <a:ext cx="11194944" cy="5668740"/>
                <a:chOff x="1074509" y="1691007"/>
                <a:chExt cx="11194944" cy="5668740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074509" y="6092876"/>
                  <a:ext cx="11194944" cy="12668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074509" y="1691007"/>
                  <a:ext cx="11194944" cy="44340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0333" cy="5668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User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1575" y="6580221"/>
                  <a:ext cx="4259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311874" y="3911680"/>
                  <a:ext cx="1041383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Download .</a:t>
                  </a:r>
                  <a:r>
                    <a:rPr lang="en-SG" sz="900" b="1" dirty="0" err="1"/>
                    <a:t>xls</a:t>
                  </a:r>
                  <a:r>
                    <a:rPr lang="en-SG" sz="900" b="1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Upload .</a:t>
                  </a:r>
                  <a:r>
                    <a:rPr lang="en-SG" sz="900" b="1" dirty="0" err="1"/>
                    <a:t>xls</a:t>
                  </a:r>
                  <a:r>
                    <a:rPr lang="en-SG" sz="900" b="1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05251" y="6779141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b="1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66380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Update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4855713" y="187565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109920" y="188367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240783" y="1879915"/>
                  <a:ext cx="990035" cy="456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View Client’s Appointment &amp; Admission details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 flipH="1">
                  <a:off x="2829367" y="4368245"/>
                  <a:ext cx="3199" cy="2343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15788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3"/>
                  <a:endCxn id="20" idx="1"/>
                </p:cNvCxnSpPr>
                <p:nvPr/>
              </p:nvCxnSpPr>
              <p:spPr>
                <a:xfrm>
                  <a:off x="5712897" y="2103941"/>
                  <a:ext cx="397023" cy="80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" name="Flowchart: Decision 4"/>
                <p:cNvSpPr/>
                <p:nvPr/>
              </p:nvSpPr>
              <p:spPr>
                <a:xfrm>
                  <a:off x="5192648" y="296139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900" b="1" dirty="0"/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3655517"/>
                  <a:ext cx="818849" cy="321080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508049" y="3173969"/>
                  <a:ext cx="456861" cy="1580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Report</a:t>
                  </a:r>
                </a:p>
              </p:txBody>
            </p:sp>
            <p:sp>
              <p:nvSpPr>
                <p:cNvPr id="150" name="Flowchart: Decision 149"/>
                <p:cNvSpPr/>
                <p:nvPr/>
              </p:nvSpPr>
              <p:spPr>
                <a:xfrm>
                  <a:off x="10381808" y="2612649"/>
                  <a:ext cx="865466" cy="6150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>
                <a:xfrm>
                  <a:off x="11194438" y="27310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10498216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10499549" y="3554595"/>
                  <a:ext cx="632652" cy="43594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Follow up with client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698229" y="3040472"/>
                  <a:ext cx="865466" cy="615045"/>
                  <a:chOff x="9467962" y="2481252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467962" y="2481252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637895" y="2609140"/>
                    <a:ext cx="661658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View Report or Client?</a:t>
                    </a:r>
                  </a:p>
                </p:txBody>
              </p:sp>
            </p:grpSp>
            <p:sp>
              <p:nvSpPr>
                <p:cNvPr id="254" name="Rounded Rectangle 253"/>
                <p:cNvSpPr/>
                <p:nvPr/>
              </p:nvSpPr>
              <p:spPr>
                <a:xfrm>
                  <a:off x="3752268" y="2827245"/>
                  <a:ext cx="426088" cy="24539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Client</a:t>
                  </a:r>
                  <a:endParaRPr lang="en-SG" sz="720" b="1" dirty="0"/>
                </a:p>
              </p:txBody>
            </p:sp>
            <p:cxnSp>
              <p:nvCxnSpPr>
                <p:cNvPr id="280" name="Elbow Connector 279"/>
                <p:cNvCxnSpPr>
                  <a:stCxn id="235" idx="3"/>
                  <a:endCxn id="5" idx="1"/>
                </p:cNvCxnSpPr>
                <p:nvPr/>
              </p:nvCxnSpPr>
              <p:spPr>
                <a:xfrm flipV="1">
                  <a:off x="4563695" y="3346767"/>
                  <a:ext cx="628953" cy="1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3"/>
                  <a:endCxn id="21" idx="1"/>
                </p:cNvCxnSpPr>
                <p:nvPr/>
              </p:nvCxnSpPr>
              <p:spPr>
                <a:xfrm flipV="1">
                  <a:off x="6967104" y="2108198"/>
                  <a:ext cx="273679" cy="3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stCxn id="5" idx="2"/>
                  <a:endCxn id="328" idx="0"/>
                </p:cNvCxnSpPr>
                <p:nvPr/>
              </p:nvCxnSpPr>
              <p:spPr>
                <a:xfrm>
                  <a:off x="5672582" y="3732136"/>
                  <a:ext cx="209" cy="591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11762634" y="2814265"/>
                  <a:ext cx="506819" cy="184501"/>
                  <a:chOff x="15248455" y="5023429"/>
                  <a:chExt cx="506819" cy="184501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5248455" y="5064733"/>
                    <a:ext cx="128784" cy="13377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 b="1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5290997" y="5023429"/>
                    <a:ext cx="464277" cy="18450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End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6150964" y="3181180"/>
                  <a:ext cx="555632" cy="22318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Overview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240784" y="4646750"/>
                  <a:ext cx="295977" cy="10293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328" idx="2"/>
                  <a:endCxn id="332" idx="0"/>
                </p:cNvCxnSpPr>
                <p:nvPr/>
              </p:nvCxnSpPr>
              <p:spPr>
                <a:xfrm flipH="1">
                  <a:off x="5665347" y="4780355"/>
                  <a:ext cx="7444" cy="3614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stCxn id="332" idx="2"/>
                  <a:endCxn id="483" idx="0"/>
                </p:cNvCxnSpPr>
                <p:nvPr/>
              </p:nvCxnSpPr>
              <p:spPr>
                <a:xfrm flipH="1">
                  <a:off x="5660830" y="5598374"/>
                  <a:ext cx="4517" cy="1053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232238" y="6651947"/>
                  <a:ext cx="857184" cy="456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Generate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41395" y="2379350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301447" y="4400629"/>
                    <a:ext cx="761360" cy="52609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32566" y="3659181"/>
                  <a:ext cx="684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235" idx="1"/>
                </p:cNvCxnSpPr>
                <p:nvPr/>
              </p:nvCxnSpPr>
              <p:spPr>
                <a:xfrm flipV="1">
                  <a:off x="3265983" y="3347995"/>
                  <a:ext cx="432246" cy="36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</p:grpSp>
          <p:cxnSp>
            <p:nvCxnSpPr>
              <p:cNvPr id="173" name="Elbow Connector 172"/>
              <p:cNvCxnSpPr>
                <a:stCxn id="483" idx="3"/>
                <a:endCxn id="354" idx="2"/>
              </p:cNvCxnSpPr>
              <p:nvPr/>
            </p:nvCxnSpPr>
            <p:spPr>
              <a:xfrm flipV="1">
                <a:off x="5669237" y="6214419"/>
                <a:ext cx="1214195" cy="12070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50" idx="3"/>
                <a:endCxn id="426" idx="2"/>
              </p:cNvCxnSpPr>
              <p:nvPr/>
            </p:nvCxnSpPr>
            <p:spPr>
              <a:xfrm>
                <a:off x="10827089" y="3461373"/>
                <a:ext cx="515360" cy="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235" idx="0"/>
                <a:endCxn id="18" idx="1"/>
              </p:cNvCxnSpPr>
              <p:nvPr/>
            </p:nvCxnSpPr>
            <p:spPr>
              <a:xfrm rot="5400000" flipH="1" flipV="1">
                <a:off x="3604887" y="2751033"/>
                <a:ext cx="936531" cy="7247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8027679" y="2419052"/>
                <a:ext cx="911765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Recommended Screenings</a:t>
                </a:r>
              </a:p>
            </p:txBody>
          </p:sp>
          <p:cxnSp>
            <p:nvCxnSpPr>
              <p:cNvPr id="179" name="Elbow Connector 178"/>
              <p:cNvCxnSpPr>
                <a:stCxn id="21" idx="3"/>
                <a:endCxn id="178" idx="1"/>
              </p:cNvCxnSpPr>
              <p:nvPr/>
            </p:nvCxnSpPr>
            <p:spPr>
              <a:xfrm flipV="1">
                <a:off x="7810633" y="2647335"/>
                <a:ext cx="217046" cy="2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9869268" y="2359076"/>
                <a:ext cx="1050176" cy="56565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Screenings Notifications record</a:t>
                </a:r>
              </a:p>
            </p:txBody>
          </p:sp>
          <p:cxnSp>
            <p:nvCxnSpPr>
              <p:cNvPr id="181" name="Elbow Connector 180"/>
              <p:cNvCxnSpPr>
                <a:stCxn id="178" idx="3"/>
                <a:endCxn id="180" idx="1"/>
              </p:cNvCxnSpPr>
              <p:nvPr/>
            </p:nvCxnSpPr>
            <p:spPr>
              <a:xfrm flipV="1">
                <a:off x="8939444" y="2641902"/>
                <a:ext cx="929824" cy="5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80" idx="2"/>
                <a:endCxn id="150" idx="0"/>
              </p:cNvCxnSpPr>
              <p:nvPr/>
            </p:nvCxnSpPr>
            <p:spPr>
              <a:xfrm>
                <a:off x="10394356" y="2924727"/>
                <a:ext cx="0" cy="229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0" name="Rounded Rectangle 189"/>
              <p:cNvSpPr/>
              <p:nvPr/>
            </p:nvSpPr>
            <p:spPr>
              <a:xfrm>
                <a:off x="10080831" y="3243623"/>
                <a:ext cx="669292" cy="52013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Follow up with client?</a:t>
                </a: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4926352" y="3679609"/>
                <a:ext cx="627288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Overview or detailed?</a:t>
                </a:r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6325871" y="3706328"/>
                <a:ext cx="851444" cy="37732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Dashboard</a:t>
                </a:r>
              </a:p>
            </p:txBody>
          </p:sp>
          <p:cxnSp>
            <p:nvCxnSpPr>
              <p:cNvPr id="209" name="Elbow Connector 208"/>
              <p:cNvCxnSpPr>
                <a:stCxn id="5" idx="3"/>
                <a:endCxn id="207" idx="1"/>
              </p:cNvCxnSpPr>
              <p:nvPr/>
            </p:nvCxnSpPr>
            <p:spPr>
              <a:xfrm>
                <a:off x="5732331" y="3887968"/>
                <a:ext cx="593540" cy="7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5" name="Flowchart: Decision 214"/>
              <p:cNvSpPr/>
              <p:nvPr/>
            </p:nvSpPr>
            <p:spPr>
              <a:xfrm>
                <a:off x="7506522" y="3592728"/>
                <a:ext cx="85260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600" b="1" dirty="0"/>
              </a:p>
            </p:txBody>
          </p:sp>
          <p:cxnSp>
            <p:nvCxnSpPr>
              <p:cNvPr id="218" name="Elbow Connector 217"/>
              <p:cNvCxnSpPr>
                <a:stCxn id="207" idx="3"/>
                <a:endCxn id="215" idx="1"/>
              </p:cNvCxnSpPr>
              <p:nvPr/>
            </p:nvCxnSpPr>
            <p:spPr>
              <a:xfrm>
                <a:off x="7177315" y="3894992"/>
                <a:ext cx="329207" cy="5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9" name="Rounded Rectangle 218"/>
              <p:cNvSpPr/>
              <p:nvPr/>
            </p:nvSpPr>
            <p:spPr>
              <a:xfrm>
                <a:off x="7667178" y="3704085"/>
                <a:ext cx="528016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Export?</a:t>
                </a: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8258694" y="3054809"/>
                <a:ext cx="680750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view dashboard</a:t>
                </a:r>
              </a:p>
            </p:txBody>
          </p:sp>
          <p:cxnSp>
            <p:nvCxnSpPr>
              <p:cNvPr id="256" name="Elbow Connector 255"/>
              <p:cNvCxnSpPr>
                <a:stCxn id="150" idx="2"/>
                <a:endCxn id="172" idx="0"/>
              </p:cNvCxnSpPr>
              <p:nvPr/>
            </p:nvCxnSpPr>
            <p:spPr>
              <a:xfrm rot="16200000" flipH="1">
                <a:off x="10231573" y="3931678"/>
                <a:ext cx="326901" cy="133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5" name="Rounded Rectangle 264"/>
              <p:cNvSpPr/>
              <p:nvPr/>
            </p:nvSpPr>
            <p:spPr>
              <a:xfrm>
                <a:off x="9254119" y="3178902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cxnSp>
            <p:nvCxnSpPr>
              <p:cNvPr id="274" name="Straight Arrow Connector 215"/>
              <p:cNvCxnSpPr>
                <a:stCxn id="215" idx="0"/>
                <a:endCxn id="230" idx="1"/>
              </p:cNvCxnSpPr>
              <p:nvPr/>
            </p:nvCxnSpPr>
            <p:spPr>
              <a:xfrm rot="5400000" flipH="1" flipV="1">
                <a:off x="7940941" y="3274975"/>
                <a:ext cx="309636" cy="3258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3830" y="3204585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286" name="Elbow Connector 285"/>
              <p:cNvCxnSpPr>
                <a:stCxn id="230" idx="3"/>
                <a:endCxn id="264" idx="2"/>
              </p:cNvCxnSpPr>
              <p:nvPr/>
            </p:nvCxnSpPr>
            <p:spPr>
              <a:xfrm flipV="1">
                <a:off x="8939444" y="3279153"/>
                <a:ext cx="294386" cy="3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Elbow Connector 289"/>
              <p:cNvCxnSpPr>
                <a:stCxn id="215" idx="2"/>
                <a:endCxn id="293" idx="1"/>
              </p:cNvCxnSpPr>
              <p:nvPr/>
            </p:nvCxnSpPr>
            <p:spPr>
              <a:xfrm rot="16200000" flipH="1">
                <a:off x="7882410" y="4258186"/>
                <a:ext cx="445327" cy="34449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3" name="Rounded Rectangle 292"/>
              <p:cNvSpPr/>
              <p:nvPr/>
            </p:nvSpPr>
            <p:spPr>
              <a:xfrm>
                <a:off x="8277323" y="4480898"/>
                <a:ext cx="604468" cy="34440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charts</a:t>
                </a: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9238367" y="4576590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23" name="Elbow Connector 322"/>
              <p:cNvCxnSpPr>
                <a:stCxn id="293" idx="3"/>
                <a:endCxn id="322" idx="2"/>
              </p:cNvCxnSpPr>
              <p:nvPr/>
            </p:nvCxnSpPr>
            <p:spPr>
              <a:xfrm flipV="1">
                <a:off x="8881791" y="4651158"/>
                <a:ext cx="356576" cy="1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5" name="Rounded Rectangle 324"/>
              <p:cNvSpPr/>
              <p:nvPr/>
            </p:nvSpPr>
            <p:spPr>
              <a:xfrm>
                <a:off x="9254120" y="4558906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4824014" y="4864991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Select report type</a:t>
                </a:r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4816570" y="568301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Apply required filters</a:t>
                </a:r>
              </a:p>
            </p:txBody>
          </p:sp>
          <p:sp>
            <p:nvSpPr>
              <p:cNvPr id="354" name="Flowchart: Decision 353"/>
              <p:cNvSpPr/>
              <p:nvPr/>
            </p:nvSpPr>
            <p:spPr>
              <a:xfrm>
                <a:off x="6445250" y="5599374"/>
                <a:ext cx="87636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800" b="1" dirty="0"/>
              </a:p>
            </p:txBody>
          </p:sp>
          <p:sp>
            <p:nvSpPr>
              <p:cNvPr id="355" name="Rounded Rectangle 354"/>
              <p:cNvSpPr/>
              <p:nvPr/>
            </p:nvSpPr>
            <p:spPr>
              <a:xfrm>
                <a:off x="7202132" y="5124955"/>
                <a:ext cx="581226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reports</a:t>
                </a:r>
              </a:p>
            </p:txBody>
          </p:sp>
          <p:cxnSp>
            <p:nvCxnSpPr>
              <p:cNvPr id="356" name="Straight Arrow Connector 215"/>
              <p:cNvCxnSpPr>
                <a:stCxn id="354" idx="0"/>
                <a:endCxn id="355" idx="1"/>
              </p:cNvCxnSpPr>
              <p:nvPr/>
            </p:nvCxnSpPr>
            <p:spPr>
              <a:xfrm rot="5400000" flipH="1" flipV="1">
                <a:off x="6919714" y="5316956"/>
                <a:ext cx="246136" cy="3187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356"/>
              <p:cNvCxnSpPr>
                <a:stCxn id="354" idx="3"/>
                <a:endCxn id="358" idx="1"/>
              </p:cNvCxnSpPr>
              <p:nvPr/>
            </p:nvCxnSpPr>
            <p:spPr>
              <a:xfrm flipV="1">
                <a:off x="7321614" y="5904485"/>
                <a:ext cx="345564" cy="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8" name="Rounded Rectangle 357"/>
              <p:cNvSpPr/>
              <p:nvPr/>
            </p:nvSpPr>
            <p:spPr>
              <a:xfrm>
                <a:off x="7667178" y="5705579"/>
                <a:ext cx="604468" cy="3978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 preferred report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8182357" y="5285846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65" name="Elbow Connector 364"/>
              <p:cNvCxnSpPr>
                <a:stCxn id="355" idx="3"/>
                <a:endCxn id="364" idx="2"/>
              </p:cNvCxnSpPr>
              <p:nvPr/>
            </p:nvCxnSpPr>
            <p:spPr>
              <a:xfrm>
                <a:off x="7783358" y="5353238"/>
                <a:ext cx="398999" cy="7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7" name="Rounded Rectangle 366"/>
              <p:cNvSpPr/>
              <p:nvPr/>
            </p:nvSpPr>
            <p:spPr>
              <a:xfrm>
                <a:off x="8207647" y="5273957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8654883" y="583087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70" name="Elbow Connector 369"/>
              <p:cNvCxnSpPr>
                <a:stCxn id="358" idx="3"/>
                <a:endCxn id="369" idx="2"/>
              </p:cNvCxnSpPr>
              <p:nvPr/>
            </p:nvCxnSpPr>
            <p:spPr>
              <a:xfrm>
                <a:off x="8271646" y="5904485"/>
                <a:ext cx="383237" cy="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6" name="Elbow Connector 375"/>
              <p:cNvCxnSpPr>
                <a:stCxn id="172" idx="2"/>
                <a:endCxn id="381" idx="0"/>
              </p:cNvCxnSpPr>
              <p:nvPr/>
            </p:nvCxnSpPr>
            <p:spPr>
              <a:xfrm>
                <a:off x="10395690" y="4531737"/>
                <a:ext cx="6280" cy="359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1" name="Oval 380"/>
              <p:cNvSpPr/>
              <p:nvPr/>
            </p:nvSpPr>
            <p:spPr>
              <a:xfrm>
                <a:off x="10328443" y="489122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382" name="Rounded Rectangle 381"/>
              <p:cNvSpPr/>
              <p:nvPr/>
            </p:nvSpPr>
            <p:spPr>
              <a:xfrm>
                <a:off x="10180176" y="5045488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85" name="Rounded Rectangle 384"/>
              <p:cNvSpPr/>
              <p:nvPr/>
            </p:nvSpPr>
            <p:spPr>
              <a:xfrm>
                <a:off x="8680344" y="5800069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90" name="Rounded Rectangle 389"/>
              <p:cNvSpPr/>
              <p:nvPr/>
            </p:nvSpPr>
            <p:spPr>
              <a:xfrm>
                <a:off x="4724736" y="4294619"/>
                <a:ext cx="527337" cy="1646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Detailed</a:t>
                </a:r>
              </a:p>
            </p:txBody>
          </p:sp>
          <p:sp>
            <p:nvSpPr>
              <p:cNvPr id="391" name="Rounded Rectangle 390"/>
              <p:cNvSpPr/>
              <p:nvPr/>
            </p:nvSpPr>
            <p:spPr>
              <a:xfrm>
                <a:off x="7253096" y="5777967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sp>
            <p:nvSpPr>
              <p:cNvPr id="393" name="Rounded Rectangle 392"/>
              <p:cNvSpPr/>
              <p:nvPr/>
            </p:nvSpPr>
            <p:spPr>
              <a:xfrm>
                <a:off x="7701359" y="345267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  <a:endParaRPr lang="en-SG" sz="720" b="1" dirty="0"/>
              </a:p>
            </p:txBody>
          </p:sp>
          <p:sp>
            <p:nvSpPr>
              <p:cNvPr id="394" name="Rounded Rectangle 393"/>
              <p:cNvSpPr/>
              <p:nvPr/>
            </p:nvSpPr>
            <p:spPr>
              <a:xfrm>
                <a:off x="7657869" y="4187634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</p:grpSp>
        <p:sp>
          <p:nvSpPr>
            <p:cNvPr id="107" name="Rounded Rectangle 106"/>
            <p:cNvSpPr/>
            <p:nvPr/>
          </p:nvSpPr>
          <p:spPr>
            <a:xfrm>
              <a:off x="6569661" y="5673251"/>
              <a:ext cx="62728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Export?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1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542082" y="1836523"/>
            <a:ext cx="13974760" cy="6307769"/>
            <a:chOff x="542082" y="1836523"/>
            <a:chExt cx="13974760" cy="6307769"/>
          </a:xfrm>
        </p:grpSpPr>
        <p:grpSp>
          <p:nvGrpSpPr>
            <p:cNvPr id="534" name="Group 533"/>
            <p:cNvGrpSpPr/>
            <p:nvPr/>
          </p:nvGrpSpPr>
          <p:grpSpPr>
            <a:xfrm>
              <a:off x="542082" y="1836523"/>
              <a:ext cx="13974760" cy="6307769"/>
              <a:chOff x="1259838" y="1959429"/>
              <a:chExt cx="13974760" cy="6307769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1259838" y="1959429"/>
                <a:ext cx="13974760" cy="6307769"/>
                <a:chOff x="1102701" y="1691127"/>
                <a:chExt cx="13974760" cy="6307769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102701" y="6945162"/>
                  <a:ext cx="13974759" cy="10537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102703" y="1691127"/>
                  <a:ext cx="13974758" cy="53193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459" cy="62999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Manager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06282" y="7272637"/>
                  <a:ext cx="4812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400775" y="3911680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Download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14721" y="7490202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73365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Bootstrap (update) client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5882933" y="1864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5878330" y="295755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71989" y="3492700"/>
                  <a:ext cx="857184" cy="45656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Client’s Appointment &amp; Admission details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2643345" y="5405214"/>
                  <a:ext cx="832845" cy="45656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Send Recommended screenings 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2616783" y="7208452"/>
                  <a:ext cx="885968" cy="39395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Pull client’s information and screening details 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2829367" y="4368233"/>
                  <a:ext cx="0" cy="234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22773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2"/>
                  <a:endCxn id="20" idx="0"/>
                </p:cNvCxnSpPr>
                <p:nvPr/>
              </p:nvCxnSpPr>
              <p:spPr>
                <a:xfrm flipH="1">
                  <a:off x="6306922" y="2320741"/>
                  <a:ext cx="4603" cy="6368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24" idx="2"/>
                  <a:endCxn id="25" idx="0"/>
                </p:cNvCxnSpPr>
                <p:nvPr/>
              </p:nvCxnSpPr>
              <p:spPr>
                <a:xfrm flipH="1">
                  <a:off x="13059767" y="5861780"/>
                  <a:ext cx="1" cy="13466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5" idx="3"/>
                  <a:endCxn id="89" idx="2"/>
                </p:cNvCxnSpPr>
                <p:nvPr/>
              </p:nvCxnSpPr>
              <p:spPr>
                <a:xfrm flipV="1">
                  <a:off x="13502751" y="5782585"/>
                  <a:ext cx="939694" cy="16228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89" idx="0"/>
                  <a:endCxn id="85" idx="4"/>
                </p:cNvCxnSpPr>
                <p:nvPr/>
              </p:nvCxnSpPr>
              <p:spPr>
                <a:xfrm flipH="1" flipV="1">
                  <a:off x="14442444" y="5018970"/>
                  <a:ext cx="1" cy="378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9" name="Rounded Rectangle 88"/>
                <p:cNvSpPr/>
                <p:nvPr/>
              </p:nvSpPr>
              <p:spPr>
                <a:xfrm>
                  <a:off x="14022589" y="5397764"/>
                  <a:ext cx="839711" cy="38482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Check email and send out to client</a:t>
                  </a:r>
                </a:p>
              </p:txBody>
            </p:sp>
            <p:sp>
              <p:nvSpPr>
                <p:cNvPr id="5" name="Flowchart: Decision 4"/>
                <p:cNvSpPr/>
                <p:nvPr/>
              </p:nvSpPr>
              <p:spPr>
                <a:xfrm>
                  <a:off x="4152792" y="35510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900" dirty="0"/>
                    <a:t>View client info?</a:t>
                  </a:r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5100479"/>
                  <a:ext cx="565704" cy="246434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607646" y="3446166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13831001" y="4603326"/>
                  <a:ext cx="1246459" cy="415644"/>
                  <a:chOff x="14727600" y="6068363"/>
                  <a:chExt cx="1246459" cy="415644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15253752" y="6340180"/>
                    <a:ext cx="170581" cy="14382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14727600" y="6068363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Send recommended screenings to client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7073284" y="2657252"/>
                  <a:ext cx="865466" cy="615045"/>
                  <a:chOff x="9208768" y="3953128"/>
                  <a:chExt cx="959868" cy="770738"/>
                </a:xfrm>
              </p:grpSpPr>
              <p:sp>
                <p:nvSpPr>
                  <p:cNvPr id="150" name="Flowchart: Decision 149"/>
                  <p:cNvSpPr/>
                  <p:nvPr/>
                </p:nvSpPr>
                <p:spPr>
                  <a:xfrm>
                    <a:off x="9208768" y="3953128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9439275" y="4076234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Follow up on client required?</a:t>
                    </a:r>
                  </a:p>
                </p:txBody>
              </p:sp>
            </p:grpSp>
            <p:cxnSp>
              <p:nvCxnSpPr>
                <p:cNvPr id="152" name="Straight Arrow Connector 151"/>
                <p:cNvCxnSpPr>
                  <a:stCxn id="21" idx="0"/>
                  <a:endCxn id="150" idx="2"/>
                </p:cNvCxnSpPr>
                <p:nvPr/>
              </p:nvCxnSpPr>
              <p:spPr>
                <a:xfrm flipV="1">
                  <a:off x="7500581" y="3272297"/>
                  <a:ext cx="5436" cy="220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ounded Rectangle 156"/>
                <p:cNvSpPr/>
                <p:nvPr/>
              </p:nvSpPr>
              <p:spPr>
                <a:xfrm>
                  <a:off x="7272133" y="24503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7774105" y="3054920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159" name="Elbow Connector 158"/>
                <p:cNvCxnSpPr>
                  <a:stCxn id="150" idx="0"/>
                  <a:endCxn id="172" idx="1"/>
                </p:cNvCxnSpPr>
                <p:nvPr/>
              </p:nvCxnSpPr>
              <p:spPr>
                <a:xfrm rot="5400000" flipH="1" flipV="1">
                  <a:off x="7804161" y="1778874"/>
                  <a:ext cx="580234" cy="11765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ounded Rectangle 171"/>
                <p:cNvSpPr/>
                <p:nvPr/>
              </p:nvSpPr>
              <p:spPr>
                <a:xfrm>
                  <a:off x="8682539" y="1848735"/>
                  <a:ext cx="824215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Follow up with client via phone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445084" y="4485434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Add new Screening info?</a:t>
                    </a:r>
                  </a:p>
                </p:txBody>
              </p:sp>
            </p:grpSp>
            <p:cxnSp>
              <p:nvCxnSpPr>
                <p:cNvPr id="245" name="Elbow Connector 244"/>
                <p:cNvCxnSpPr>
                  <a:stCxn id="235" idx="0"/>
                  <a:endCxn id="5" idx="1"/>
                </p:cNvCxnSpPr>
                <p:nvPr/>
              </p:nvCxnSpPr>
              <p:spPr>
                <a:xfrm rot="5400000" flipH="1" flipV="1">
                  <a:off x="3740819" y="4073462"/>
                  <a:ext cx="548971" cy="27497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ounded Rectangle 253"/>
                <p:cNvSpPr/>
                <p:nvPr/>
              </p:nvSpPr>
              <p:spPr>
                <a:xfrm>
                  <a:off x="4282650" y="4640661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>
                <a:xfrm>
                  <a:off x="3855577" y="434827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280" name="Elbow Connector 279"/>
                <p:cNvCxnSpPr>
                  <a:stCxn id="235" idx="3"/>
                </p:cNvCxnSpPr>
                <p:nvPr/>
              </p:nvCxnSpPr>
              <p:spPr>
                <a:xfrm>
                  <a:off x="4310550" y="4792957"/>
                  <a:ext cx="270833" cy="3446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7" name="Rounded Rectangle 286"/>
                <p:cNvSpPr/>
                <p:nvPr/>
              </p:nvSpPr>
              <p:spPr>
                <a:xfrm>
                  <a:off x="4226411" y="5152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Fill in Screening information</a:t>
                  </a:r>
                </a:p>
              </p:txBody>
            </p:sp>
            <p:sp>
              <p:nvSpPr>
                <p:cNvPr id="288" name="Rounded Rectangle 287"/>
                <p:cNvSpPr/>
                <p:nvPr/>
              </p:nvSpPr>
              <p:spPr>
                <a:xfrm>
                  <a:off x="4208133" y="731234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Update Screening list</a:t>
                  </a:r>
                </a:p>
              </p:txBody>
            </p:sp>
            <p:cxnSp>
              <p:nvCxnSpPr>
                <p:cNvPr id="289" name="Straight Arrow Connector 288"/>
                <p:cNvCxnSpPr>
                  <a:stCxn id="287" idx="2"/>
                  <a:endCxn id="288" idx="0"/>
                </p:cNvCxnSpPr>
                <p:nvPr/>
              </p:nvCxnSpPr>
              <p:spPr>
                <a:xfrm flipH="1">
                  <a:off x="4636725" y="5608741"/>
                  <a:ext cx="18278" cy="17036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Elbow Connector 295"/>
                <p:cNvCxnSpPr>
                  <a:stCxn id="288" idx="3"/>
                  <a:endCxn id="5" idx="2"/>
                </p:cNvCxnSpPr>
                <p:nvPr/>
              </p:nvCxnSpPr>
              <p:spPr>
                <a:xfrm flipH="1" flipV="1">
                  <a:off x="4632726" y="4321832"/>
                  <a:ext cx="432591" cy="3218799"/>
                </a:xfrm>
                <a:prstGeom prst="bentConnector4">
                  <a:avLst>
                    <a:gd name="adj1" fmla="val -52844"/>
                    <a:gd name="adj2" fmla="val 9037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Elbow Connector 314"/>
                <p:cNvCxnSpPr>
                  <a:stCxn id="5" idx="3"/>
                  <a:endCxn id="396" idx="0"/>
                </p:cNvCxnSpPr>
                <p:nvPr/>
              </p:nvCxnSpPr>
              <p:spPr>
                <a:xfrm>
                  <a:off x="5112660" y="3936463"/>
                  <a:ext cx="891994" cy="45826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6" name="Rounded Rectangle 315"/>
                <p:cNvSpPr/>
                <p:nvPr/>
              </p:nvSpPr>
              <p:spPr>
                <a:xfrm>
                  <a:off x="5129620" y="379406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grpSp>
              <p:nvGrpSpPr>
                <p:cNvPr id="329" name="Group 328"/>
                <p:cNvGrpSpPr/>
                <p:nvPr/>
              </p:nvGrpSpPr>
              <p:grpSpPr>
                <a:xfrm>
                  <a:off x="6326758" y="4702250"/>
                  <a:ext cx="682002" cy="136103"/>
                  <a:chOff x="5625111" y="5600350"/>
                  <a:chExt cx="682002" cy="136103"/>
                </a:xfrm>
              </p:grpSpPr>
              <p:cxnSp>
                <p:nvCxnSpPr>
                  <p:cNvPr id="330" name="Straight Arrow Connector 329"/>
                  <p:cNvCxnSpPr>
                    <a:stCxn id="396" idx="3"/>
                    <a:endCxn id="214" idx="1"/>
                  </p:cNvCxnSpPr>
                  <p:nvPr/>
                </p:nvCxnSpPr>
                <p:spPr>
                  <a:xfrm>
                    <a:off x="5735740" y="5600350"/>
                    <a:ext cx="571373" cy="2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5625111" y="5637074"/>
                    <a:ext cx="295977" cy="9937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No</a:t>
                    </a:r>
                  </a:p>
                </p:txBody>
              </p:sp>
            </p:grpSp>
            <p:sp>
              <p:nvSpPr>
                <p:cNvPr id="338" name="Rounded Rectangle 337"/>
                <p:cNvSpPr/>
                <p:nvPr/>
              </p:nvSpPr>
              <p:spPr>
                <a:xfrm>
                  <a:off x="6996929" y="4082927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</a:t>
                  </a:r>
                </a:p>
              </p:txBody>
            </p:sp>
            <p:cxnSp>
              <p:nvCxnSpPr>
                <p:cNvPr id="383" name="Elbow Connector 382"/>
                <p:cNvCxnSpPr>
                  <a:stCxn id="5" idx="0"/>
                  <a:endCxn id="18" idx="1"/>
                </p:cNvCxnSpPr>
                <p:nvPr/>
              </p:nvCxnSpPr>
              <p:spPr>
                <a:xfrm rot="5400000" flipH="1" flipV="1">
                  <a:off x="4528512" y="2196674"/>
                  <a:ext cx="1458635" cy="125020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2"/>
                  <a:endCxn id="21" idx="1"/>
                </p:cNvCxnSpPr>
                <p:nvPr/>
              </p:nvCxnSpPr>
              <p:spPr>
                <a:xfrm rot="16200000" flipH="1">
                  <a:off x="6536023" y="3185017"/>
                  <a:ext cx="306864" cy="76506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/>
                <p:cNvGrpSpPr/>
                <p:nvPr/>
              </p:nvGrpSpPr>
              <p:grpSpPr>
                <a:xfrm>
                  <a:off x="5571921" y="4394727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396" name="Flowchart: Decision 39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397" name="Rounded Rectangle 396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Proceed to Reports?</a:t>
                    </a:r>
                  </a:p>
                </p:txBody>
              </p:sp>
            </p:grpSp>
            <p:cxnSp>
              <p:nvCxnSpPr>
                <p:cNvPr id="400" name="Straight Arrow Connector 399"/>
                <p:cNvCxnSpPr>
                  <a:stCxn id="396" idx="2"/>
                  <a:endCxn id="405" idx="0"/>
                </p:cNvCxnSpPr>
                <p:nvPr/>
              </p:nvCxnSpPr>
              <p:spPr>
                <a:xfrm flipH="1">
                  <a:off x="5995495" y="5009772"/>
                  <a:ext cx="9159" cy="3426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3" name="Rounded Rectangle 402"/>
                <p:cNvSpPr/>
                <p:nvPr/>
              </p:nvSpPr>
              <p:spPr>
                <a:xfrm>
                  <a:off x="5990648" y="508225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404" name="Group 403"/>
                <p:cNvGrpSpPr/>
                <p:nvPr/>
              </p:nvGrpSpPr>
              <p:grpSpPr>
                <a:xfrm>
                  <a:off x="5562762" y="5352392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5" name="Flowchart: Decision 40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KPI Report?</a:t>
                    </a:r>
                  </a:p>
                </p:txBody>
              </p: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7138451" y="5316185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8" name="Flowchart: Decision 407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Ranking Report?</a:t>
                    </a:r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8762045" y="531618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11" name="Flowchart: Decision 410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Gender &amp; Age Report?</a:t>
                    </a:r>
                  </a:p>
                </p:txBody>
              </p:sp>
            </p:grpSp>
            <p:cxnSp>
              <p:nvCxnSpPr>
                <p:cNvPr id="419" name="Elbow Connector 418"/>
                <p:cNvCxnSpPr>
                  <a:stCxn id="150" idx="3"/>
                  <a:endCxn id="426" idx="2"/>
                </p:cNvCxnSpPr>
                <p:nvPr/>
              </p:nvCxnSpPr>
              <p:spPr>
                <a:xfrm flipV="1">
                  <a:off x="7938750" y="2960023"/>
                  <a:ext cx="548506" cy="4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8487256" y="2872426"/>
                  <a:ext cx="1358550" cy="176915"/>
                  <a:chOff x="11973077" y="5081590"/>
                  <a:chExt cx="1358550" cy="176915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1973077" y="5081590"/>
                    <a:ext cx="139473" cy="17519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2085168" y="5089371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 viewing patient records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8227540" y="2760112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14" name="Rounded Rectangle 413"/>
                <p:cNvSpPr/>
                <p:nvPr/>
              </p:nvSpPr>
              <p:spPr>
                <a:xfrm>
                  <a:off x="6334750" y="550299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929173" y="550051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51" name="Rounded Rectangle 450"/>
                <p:cNvSpPr/>
                <p:nvPr/>
              </p:nvSpPr>
              <p:spPr>
                <a:xfrm>
                  <a:off x="11425145" y="4835695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 of Reports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405" idx="2"/>
                  <a:endCxn id="479" idx="0"/>
                </p:cNvCxnSpPr>
                <p:nvPr/>
              </p:nvCxnSpPr>
              <p:spPr>
                <a:xfrm flipH="1">
                  <a:off x="5985759" y="5967437"/>
                  <a:ext cx="9736" cy="3778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Arrow Connector 454"/>
                <p:cNvCxnSpPr>
                  <a:stCxn id="408" idx="2"/>
                  <a:endCxn id="488" idx="0"/>
                </p:cNvCxnSpPr>
                <p:nvPr/>
              </p:nvCxnSpPr>
              <p:spPr>
                <a:xfrm>
                  <a:off x="7571184" y="5931230"/>
                  <a:ext cx="4141" cy="363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Arrow Connector 455"/>
                <p:cNvCxnSpPr>
                  <a:stCxn id="411" idx="2"/>
                  <a:endCxn id="512" idx="0"/>
                </p:cNvCxnSpPr>
                <p:nvPr/>
              </p:nvCxnSpPr>
              <p:spPr>
                <a:xfrm>
                  <a:off x="9194778" y="5931231"/>
                  <a:ext cx="277" cy="13697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9" name="Rounded Rectangle 458"/>
                <p:cNvSpPr/>
                <p:nvPr/>
              </p:nvSpPr>
              <p:spPr>
                <a:xfrm>
                  <a:off x="5963735" y="5933483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0" name="Rounded Rectangle 459"/>
                <p:cNvSpPr/>
                <p:nvPr/>
              </p:nvSpPr>
              <p:spPr>
                <a:xfrm>
                  <a:off x="7617618" y="589191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1" name="Rounded Rectangle 460"/>
                <p:cNvSpPr/>
                <p:nvPr/>
              </p:nvSpPr>
              <p:spPr>
                <a:xfrm>
                  <a:off x="9230034" y="592883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462" name="Elbow Connector 461"/>
                <p:cNvCxnSpPr>
                  <a:stCxn id="405" idx="3"/>
                  <a:endCxn id="408" idx="0"/>
                </p:cNvCxnSpPr>
                <p:nvPr/>
              </p:nvCxnSpPr>
              <p:spPr>
                <a:xfrm flipV="1">
                  <a:off x="6428228" y="5316185"/>
                  <a:ext cx="1142956" cy="343730"/>
                </a:xfrm>
                <a:prstGeom prst="bentConnector4">
                  <a:avLst>
                    <a:gd name="adj1" fmla="val 14032"/>
                    <a:gd name="adj2" fmla="val 13202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Elbow Connector 465"/>
                <p:cNvCxnSpPr>
                  <a:stCxn id="408" idx="3"/>
                  <a:endCxn id="411" idx="0"/>
                </p:cNvCxnSpPr>
                <p:nvPr/>
              </p:nvCxnSpPr>
              <p:spPr>
                <a:xfrm flipV="1">
                  <a:off x="8003917" y="5316186"/>
                  <a:ext cx="1190861" cy="307522"/>
                </a:xfrm>
                <a:prstGeom prst="bentConnector4">
                  <a:avLst>
                    <a:gd name="adj1" fmla="val 14471"/>
                    <a:gd name="adj2" fmla="val 17433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Elbow Connector 473"/>
                <p:cNvCxnSpPr>
                  <a:stCxn id="411" idx="3"/>
                  <a:endCxn id="167" idx="0"/>
                </p:cNvCxnSpPr>
                <p:nvPr/>
              </p:nvCxnSpPr>
              <p:spPr>
                <a:xfrm flipV="1">
                  <a:off x="9627511" y="5290852"/>
                  <a:ext cx="1231116" cy="332857"/>
                </a:xfrm>
                <a:prstGeom prst="bentConnector4">
                  <a:avLst>
                    <a:gd name="adj1" fmla="val 22109"/>
                    <a:gd name="adj2" fmla="val 16867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9" name="Rounded Rectangle 478"/>
                <p:cNvSpPr/>
                <p:nvPr/>
              </p:nvSpPr>
              <p:spPr>
                <a:xfrm>
                  <a:off x="5557167" y="634528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KPI Filters</a:t>
                  </a:r>
                </a:p>
              </p:txBody>
            </p:sp>
            <p:cxnSp>
              <p:nvCxnSpPr>
                <p:cNvPr id="480" name="Straight Arrow Connector 479"/>
                <p:cNvCxnSpPr>
                  <a:stCxn id="479" idx="2"/>
                  <a:endCxn id="483" idx="0"/>
                </p:cNvCxnSpPr>
                <p:nvPr/>
              </p:nvCxnSpPr>
              <p:spPr>
                <a:xfrm>
                  <a:off x="5985759" y="6801849"/>
                  <a:ext cx="5271" cy="5104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562438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KPI Report</a:t>
                  </a:r>
                </a:p>
              </p:txBody>
            </p:sp>
            <p:cxnSp>
              <p:nvCxnSpPr>
                <p:cNvPr id="484" name="Elbow Connector 483"/>
                <p:cNvCxnSpPr>
                  <a:stCxn id="483" idx="3"/>
                  <a:endCxn id="408" idx="1"/>
                </p:cNvCxnSpPr>
                <p:nvPr/>
              </p:nvCxnSpPr>
              <p:spPr>
                <a:xfrm flipV="1">
                  <a:off x="6419622" y="5623708"/>
                  <a:ext cx="718829" cy="191692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7" name="Rounded Rectangle 486"/>
                <p:cNvSpPr/>
                <p:nvPr/>
              </p:nvSpPr>
              <p:spPr>
                <a:xfrm>
                  <a:off x="7138451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Ranking Report</a:t>
                  </a:r>
                </a:p>
              </p:txBody>
            </p:sp>
            <p:sp>
              <p:nvSpPr>
                <p:cNvPr id="488" name="Rounded Rectangle 487"/>
                <p:cNvSpPr/>
                <p:nvPr/>
              </p:nvSpPr>
              <p:spPr>
                <a:xfrm>
                  <a:off x="7146733" y="6294572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Ranking Filters</a:t>
                  </a:r>
                </a:p>
              </p:txBody>
            </p:sp>
            <p:cxnSp>
              <p:nvCxnSpPr>
                <p:cNvPr id="491" name="Straight Arrow Connector 490"/>
                <p:cNvCxnSpPr>
                  <a:stCxn id="488" idx="2"/>
                  <a:endCxn id="487" idx="0"/>
                </p:cNvCxnSpPr>
                <p:nvPr/>
              </p:nvCxnSpPr>
              <p:spPr>
                <a:xfrm flipH="1">
                  <a:off x="7567043" y="6751137"/>
                  <a:ext cx="8282" cy="561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Elbow Connector 502"/>
                <p:cNvCxnSpPr>
                  <a:stCxn id="487" idx="3"/>
                  <a:endCxn id="411" idx="1"/>
                </p:cNvCxnSpPr>
                <p:nvPr/>
              </p:nvCxnSpPr>
              <p:spPr>
                <a:xfrm flipV="1">
                  <a:off x="7995635" y="5623709"/>
                  <a:ext cx="766410" cy="19169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12" name="Rounded Rectangle 511"/>
                <p:cNvSpPr/>
                <p:nvPr/>
              </p:nvSpPr>
              <p:spPr>
                <a:xfrm>
                  <a:off x="8766463" y="730102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Gender Age 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32457" y="2292593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29367" y="3659181"/>
                  <a:ext cx="3883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550" idx="3"/>
                </p:cNvCxnSpPr>
                <p:nvPr/>
              </p:nvCxnSpPr>
              <p:spPr>
                <a:xfrm>
                  <a:off x="3265983" y="3351659"/>
                  <a:ext cx="1131095" cy="390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10554403" y="756231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Index Report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10562587" y="656287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Apply Index Filters</a:t>
                </a:r>
              </a:p>
            </p:txBody>
          </p:sp>
          <p:sp>
            <p:nvSpPr>
              <p:cNvPr id="167" name="Flowchart: Decision 166"/>
              <p:cNvSpPr/>
              <p:nvPr/>
            </p:nvSpPr>
            <p:spPr>
              <a:xfrm>
                <a:off x="10556905" y="5559154"/>
                <a:ext cx="865466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600" dirty="0"/>
                  <a:t>Index Report?</a:t>
                </a:r>
              </a:p>
            </p:txBody>
          </p:sp>
          <p:cxnSp>
            <p:nvCxnSpPr>
              <p:cNvPr id="168" name="Elbow Connector 167"/>
              <p:cNvCxnSpPr>
                <a:stCxn id="162" idx="3"/>
                <a:endCxn id="169" idx="4"/>
              </p:cNvCxnSpPr>
              <p:nvPr/>
            </p:nvCxnSpPr>
            <p:spPr>
              <a:xfrm flipV="1">
                <a:off x="11411587" y="5513952"/>
                <a:ext cx="756084" cy="22766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042736" y="5303925"/>
                <a:ext cx="249870" cy="2100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9736606" y="57563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173" name="Elbow Connector 172"/>
              <p:cNvCxnSpPr>
                <a:stCxn id="512" idx="3"/>
                <a:endCxn id="167" idx="1"/>
              </p:cNvCxnSpPr>
              <p:nvPr/>
            </p:nvCxnSpPr>
            <p:spPr>
              <a:xfrm flipV="1">
                <a:off x="9780784" y="5866677"/>
                <a:ext cx="776121" cy="1930935"/>
              </a:xfrm>
              <a:prstGeom prst="bentConnector3">
                <a:avLst>
                  <a:gd name="adj1" fmla="val 6122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67" idx="2"/>
                <a:endCxn id="163" idx="0"/>
              </p:cNvCxnSpPr>
              <p:nvPr/>
            </p:nvCxnSpPr>
            <p:spPr>
              <a:xfrm>
                <a:off x="10989638" y="6174199"/>
                <a:ext cx="1541" cy="388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4" name="Rounded Rectangle 193"/>
              <p:cNvSpPr/>
              <p:nvPr/>
            </p:nvSpPr>
            <p:spPr>
              <a:xfrm>
                <a:off x="11016105" y="611065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195" name="Straight Arrow Connector 194"/>
              <p:cNvCxnSpPr>
                <a:stCxn id="163" idx="2"/>
                <a:endCxn id="162" idx="0"/>
              </p:cNvCxnSpPr>
              <p:nvPr/>
            </p:nvCxnSpPr>
            <p:spPr>
              <a:xfrm flipH="1">
                <a:off x="10982995" y="7019439"/>
                <a:ext cx="8184" cy="542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167" idx="3"/>
                <a:endCxn id="169" idx="2"/>
              </p:cNvCxnSpPr>
              <p:nvPr/>
            </p:nvCxnSpPr>
            <p:spPr>
              <a:xfrm flipV="1">
                <a:off x="11422371" y="5408939"/>
                <a:ext cx="620365" cy="45773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1336298" y="57436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8108491" y="4032583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list of screenings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047872" y="4047177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screening to view clients’ list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12064601" y="4043456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Choose clients to send email to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2073427" y="4762125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email template and draft email</a:t>
              </a:r>
            </a:p>
          </p:txBody>
        </p:sp>
        <p:cxnSp>
          <p:nvCxnSpPr>
            <p:cNvPr id="176" name="Straight Arrow Connector 175"/>
            <p:cNvCxnSpPr>
              <a:stCxn id="160" idx="3"/>
              <a:endCxn id="161" idx="1"/>
            </p:cNvCxnSpPr>
            <p:nvPr/>
          </p:nvCxnSpPr>
          <p:spPr>
            <a:xfrm>
              <a:off x="8959935" y="4260866"/>
              <a:ext cx="1087937" cy="1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1" idx="3"/>
              <a:endCxn id="174" idx="1"/>
            </p:cNvCxnSpPr>
            <p:nvPr/>
          </p:nvCxnSpPr>
          <p:spPr>
            <a:xfrm flipV="1">
              <a:off x="10899316" y="4271739"/>
              <a:ext cx="1165285" cy="3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4" idx="2"/>
              <a:endCxn id="175" idx="0"/>
            </p:cNvCxnSpPr>
            <p:nvPr/>
          </p:nvCxnSpPr>
          <p:spPr>
            <a:xfrm>
              <a:off x="12490323" y="4500022"/>
              <a:ext cx="8826" cy="262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5" idx="2"/>
              <a:endCxn id="24" idx="0"/>
            </p:cNvCxnSpPr>
            <p:nvPr/>
          </p:nvCxnSpPr>
          <p:spPr>
            <a:xfrm>
              <a:off x="12499149" y="5218691"/>
              <a:ext cx="0" cy="331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4" name="Flowchart: Decision 213"/>
            <p:cNvSpPr/>
            <p:nvPr/>
          </p:nvSpPr>
          <p:spPr>
            <a:xfrm>
              <a:off x="6448141" y="4543042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cxnSp>
          <p:nvCxnSpPr>
            <p:cNvPr id="216" name="Straight Arrow Connector 215"/>
            <p:cNvCxnSpPr>
              <a:stCxn id="214" idx="3"/>
              <a:endCxn id="160" idx="2"/>
            </p:cNvCxnSpPr>
            <p:nvPr/>
          </p:nvCxnSpPr>
          <p:spPr>
            <a:xfrm flipV="1">
              <a:off x="7300745" y="4489149"/>
              <a:ext cx="1233468" cy="3614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822182" y="4219626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6636502" y="446275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238" name="Straight Arrow Connector 237"/>
            <p:cNvCxnSpPr>
              <a:stCxn id="214" idx="0"/>
              <a:endCxn id="217" idx="4"/>
            </p:cNvCxnSpPr>
            <p:nvPr/>
          </p:nvCxnSpPr>
          <p:spPr>
            <a:xfrm flipV="1">
              <a:off x="6874443" y="4368761"/>
              <a:ext cx="21266" cy="17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8" name="Rounded Rectangle 247"/>
            <p:cNvSpPr/>
            <p:nvPr/>
          </p:nvSpPr>
          <p:spPr>
            <a:xfrm>
              <a:off x="7289864" y="467500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607029" y="4658955"/>
              <a:ext cx="576199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Email recommended screening to client?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/>
          <p:cNvSpPr/>
          <p:nvPr/>
        </p:nvSpPr>
        <p:spPr>
          <a:xfrm>
            <a:off x="841249" y="6945162"/>
            <a:ext cx="13097032" cy="1053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1" name="Rectangle 520"/>
          <p:cNvSpPr/>
          <p:nvPr/>
        </p:nvSpPr>
        <p:spPr>
          <a:xfrm>
            <a:off x="841249" y="1824503"/>
            <a:ext cx="13097032" cy="514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2017382" y="1783080"/>
            <a:ext cx="23229" cy="6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749" y="7274260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36631" y="2458163"/>
            <a:ext cx="201431" cy="253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288" y="7508007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20626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78330" y="295755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2123" y="3867777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8837" y="3832455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28680" y="3840433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 flipH="1">
            <a:off x="6306922" y="2519264"/>
            <a:ext cx="8454" cy="4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>
            <a:off x="9026021" y="4060738"/>
            <a:ext cx="204658" cy="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>
            <a:off x="10854402" y="4296999"/>
            <a:ext cx="17262" cy="30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526" idx="0"/>
          </p:cNvCxnSpPr>
          <p:nvPr/>
        </p:nvCxnSpPr>
        <p:spPr>
          <a:xfrm flipH="1">
            <a:off x="2833250" y="2711168"/>
            <a:ext cx="4097" cy="3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17495" y="3479915"/>
            <a:ext cx="7953" cy="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582464" y="3799339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H="1" flipV="1">
            <a:off x="12025448" y="4255841"/>
            <a:ext cx="42865" cy="30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607646" y="3446166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845202" y="3202614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30679" y="3705244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015959" y="3885501"/>
            <a:ext cx="412721" cy="183215"/>
            <a:chOff x="10957341" y="3416967"/>
            <a:chExt cx="412721" cy="183215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026374" y="3596298"/>
              <a:ext cx="343688" cy="3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0957341" y="341696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640103" y="3254587"/>
            <a:ext cx="807973" cy="452655"/>
            <a:chOff x="9640103" y="3254587"/>
            <a:chExt cx="807973" cy="452655"/>
          </a:xfrm>
        </p:grpSpPr>
        <p:sp>
          <p:nvSpPr>
            <p:cNvPr id="139" name="Rounded Rectangle 138"/>
            <p:cNvSpPr/>
            <p:nvPr/>
          </p:nvSpPr>
          <p:spPr>
            <a:xfrm>
              <a:off x="9640103" y="352498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  <a:endCxn id="146" idx="2"/>
            </p:cNvCxnSpPr>
            <p:nvPr/>
          </p:nvCxnSpPr>
          <p:spPr>
            <a:xfrm rot="5400000" flipH="1" flipV="1">
              <a:off x="9827627" y="3084795"/>
              <a:ext cx="450658" cy="790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380169" y="3155693"/>
            <a:ext cx="1246459" cy="258424"/>
            <a:chOff x="12741009" y="4758462"/>
            <a:chExt cx="1246459" cy="258424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2584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information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841" y="2927666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6574" y="3542711"/>
            <a:ext cx="4141" cy="3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67054" y="278252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74105" y="305492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351614" y="2452300"/>
            <a:ext cx="610326" cy="34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826981" y="2089057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55759" y="2924405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2"/>
            <a:endCxn id="189" idx="0"/>
          </p:cNvCxnSpPr>
          <p:nvPr/>
        </p:nvCxnSpPr>
        <p:spPr>
          <a:xfrm rot="16200000" flipH="1">
            <a:off x="8232641" y="2568553"/>
            <a:ext cx="378783" cy="33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88492" y="3539450"/>
            <a:ext cx="8937" cy="2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3"/>
            <a:endCxn id="396" idx="0"/>
          </p:cNvCxnSpPr>
          <p:nvPr/>
        </p:nvCxnSpPr>
        <p:spPr>
          <a:xfrm>
            <a:off x="5112660" y="3936463"/>
            <a:ext cx="891994" cy="45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5129620" y="37940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326758" y="4702250"/>
            <a:ext cx="349710" cy="136103"/>
            <a:chOff x="5625111" y="5600350"/>
            <a:chExt cx="349710" cy="136103"/>
          </a:xfrm>
        </p:grpSpPr>
        <p:cxnSp>
          <p:nvCxnSpPr>
            <p:cNvPr id="330" name="Straight Arrow Connector 329"/>
            <p:cNvCxnSpPr>
              <a:stCxn id="396" idx="3"/>
              <a:endCxn id="337" idx="2"/>
            </p:cNvCxnSpPr>
            <p:nvPr/>
          </p:nvCxnSpPr>
          <p:spPr>
            <a:xfrm>
              <a:off x="5735740" y="5600350"/>
              <a:ext cx="239081" cy="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625111" y="563707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6272278" y="4621085"/>
            <a:ext cx="1246459" cy="175194"/>
            <a:chOff x="12404727" y="4769758"/>
            <a:chExt cx="1246459" cy="175194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404727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</a:t>
              </a:r>
            </a:p>
          </p:txBody>
        </p:sp>
      </p:grpSp>
      <p:cxnSp>
        <p:nvCxnSpPr>
          <p:cNvPr id="359" name="Straight Arrow Connector 358"/>
          <p:cNvCxnSpPr>
            <a:stCxn id="150" idx="3"/>
            <a:endCxn id="189" idx="1"/>
          </p:cNvCxnSpPr>
          <p:nvPr/>
        </p:nvCxnSpPr>
        <p:spPr>
          <a:xfrm flipV="1">
            <a:off x="7919307" y="3231928"/>
            <a:ext cx="236452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5" idx="0"/>
            <a:endCxn id="18" idx="1"/>
          </p:cNvCxnSpPr>
          <p:nvPr/>
        </p:nvCxnSpPr>
        <p:spPr>
          <a:xfrm rot="5400000" flipH="1" flipV="1">
            <a:off x="4629699" y="2294009"/>
            <a:ext cx="1260112" cy="125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20" idx="2"/>
            <a:endCxn id="21" idx="1"/>
          </p:cNvCxnSpPr>
          <p:nvPr/>
        </p:nvCxnSpPr>
        <p:spPr>
          <a:xfrm rot="16200000" flipH="1">
            <a:off x="6343552" y="3377488"/>
            <a:ext cx="681941" cy="75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5571921" y="4394727"/>
            <a:ext cx="865466" cy="615045"/>
            <a:chOff x="9187204" y="4291994"/>
            <a:chExt cx="959868" cy="770738"/>
          </a:xfrm>
        </p:grpSpPr>
        <p:sp>
          <p:nvSpPr>
            <p:cNvPr id="396" name="Flowchart: Decision 39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Proceed to Analysis?</a:t>
              </a:r>
            </a:p>
          </p:txBody>
        </p:sp>
      </p:grpSp>
      <p:cxnSp>
        <p:nvCxnSpPr>
          <p:cNvPr id="400" name="Straight Arrow Connector 399"/>
          <p:cNvCxnSpPr>
            <a:stCxn id="396" idx="2"/>
            <a:endCxn id="405" idx="0"/>
          </p:cNvCxnSpPr>
          <p:nvPr/>
        </p:nvCxnSpPr>
        <p:spPr>
          <a:xfrm flipH="1">
            <a:off x="5995495" y="5009772"/>
            <a:ext cx="9159" cy="34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3" name="Rounded Rectangle 402"/>
          <p:cNvSpPr/>
          <p:nvPr/>
        </p:nvSpPr>
        <p:spPr>
          <a:xfrm>
            <a:off x="5938839" y="502143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404" name="Group 403"/>
          <p:cNvGrpSpPr/>
          <p:nvPr/>
        </p:nvGrpSpPr>
        <p:grpSpPr>
          <a:xfrm>
            <a:off x="5562762" y="5352392"/>
            <a:ext cx="865466" cy="615045"/>
            <a:chOff x="9187204" y="4291994"/>
            <a:chExt cx="959868" cy="770738"/>
          </a:xfrm>
        </p:grpSpPr>
        <p:sp>
          <p:nvSpPr>
            <p:cNvPr id="405" name="Flowchart: Decision 40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KPI Analysis?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138451" y="5316185"/>
            <a:ext cx="865466" cy="615045"/>
            <a:chOff x="9187204" y="4291994"/>
            <a:chExt cx="959868" cy="770738"/>
          </a:xfrm>
        </p:grpSpPr>
        <p:sp>
          <p:nvSpPr>
            <p:cNvPr id="408" name="Flowchart: Decision 407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Ranking Analysis?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8762045" y="5316186"/>
            <a:ext cx="865466" cy="615045"/>
            <a:chOff x="9187204" y="4291994"/>
            <a:chExt cx="959868" cy="770738"/>
          </a:xfrm>
        </p:grpSpPr>
        <p:sp>
          <p:nvSpPr>
            <p:cNvPr id="411" name="Flowchart: Decision 41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Gender &amp; Age Analysis?</a:t>
              </a:r>
            </a:p>
          </p:txBody>
        </p:sp>
      </p:grpSp>
      <p:sp>
        <p:nvSpPr>
          <p:cNvPr id="416" name="Rounded Rectangle 415"/>
          <p:cNvSpPr/>
          <p:nvPr/>
        </p:nvSpPr>
        <p:spPr>
          <a:xfrm>
            <a:off x="8597429" y="354850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19" name="Elbow Connector 418"/>
          <p:cNvCxnSpPr>
            <a:stCxn id="189" idx="3"/>
            <a:endCxn id="426" idx="2"/>
          </p:cNvCxnSpPr>
          <p:nvPr/>
        </p:nvCxnSpPr>
        <p:spPr>
          <a:xfrm flipV="1">
            <a:off x="9021225" y="2648191"/>
            <a:ext cx="301871" cy="58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9323096" y="2560594"/>
            <a:ext cx="1316195" cy="175194"/>
            <a:chOff x="12808917" y="4769758"/>
            <a:chExt cx="1316195" cy="175194"/>
          </a:xfrm>
        </p:grpSpPr>
        <p:sp>
          <p:nvSpPr>
            <p:cNvPr id="426" name="Oval 42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12878653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records</a:t>
              </a:r>
            </a:p>
          </p:txBody>
        </p:sp>
      </p:grpSp>
      <p:sp>
        <p:nvSpPr>
          <p:cNvPr id="434" name="Rounded Rectangle 433"/>
          <p:cNvSpPr/>
          <p:nvPr/>
        </p:nvSpPr>
        <p:spPr>
          <a:xfrm>
            <a:off x="8947943" y="307586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14" name="Rounded Rectangle 413"/>
          <p:cNvSpPr/>
          <p:nvPr/>
        </p:nvSpPr>
        <p:spPr>
          <a:xfrm>
            <a:off x="6334750" y="550299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7929173" y="550051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9805450" y="5100479"/>
            <a:ext cx="1246459" cy="175194"/>
            <a:chOff x="12635949" y="4769758"/>
            <a:chExt cx="1246459" cy="175194"/>
          </a:xfrm>
        </p:grpSpPr>
        <p:sp>
          <p:nvSpPr>
            <p:cNvPr id="450" name="Oval 449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2635949" y="477444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Analysis</a:t>
              </a:r>
            </a:p>
          </p:txBody>
        </p:sp>
      </p:grpSp>
      <p:cxnSp>
        <p:nvCxnSpPr>
          <p:cNvPr id="453" name="Straight Arrow Connector 452"/>
          <p:cNvCxnSpPr>
            <a:stCxn id="405" idx="2"/>
            <a:endCxn id="479" idx="0"/>
          </p:cNvCxnSpPr>
          <p:nvPr/>
        </p:nvCxnSpPr>
        <p:spPr>
          <a:xfrm flipH="1">
            <a:off x="5985759" y="5967437"/>
            <a:ext cx="9736" cy="3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408" idx="2"/>
            <a:endCxn id="488" idx="0"/>
          </p:cNvCxnSpPr>
          <p:nvPr/>
        </p:nvCxnSpPr>
        <p:spPr>
          <a:xfrm>
            <a:off x="7571184" y="5931230"/>
            <a:ext cx="4141" cy="3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11" idx="2"/>
            <a:endCxn id="507" idx="0"/>
          </p:cNvCxnSpPr>
          <p:nvPr/>
        </p:nvCxnSpPr>
        <p:spPr>
          <a:xfrm flipH="1">
            <a:off x="9188685" y="5931231"/>
            <a:ext cx="6093" cy="3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5928676" y="593498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0" name="Rounded Rectangle 459"/>
          <p:cNvSpPr/>
          <p:nvPr/>
        </p:nvSpPr>
        <p:spPr>
          <a:xfrm>
            <a:off x="7617618" y="589191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1" name="Rounded Rectangle 460"/>
          <p:cNvSpPr/>
          <p:nvPr/>
        </p:nvSpPr>
        <p:spPr>
          <a:xfrm>
            <a:off x="9230034" y="5928839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62" name="Elbow Connector 461"/>
          <p:cNvCxnSpPr>
            <a:stCxn id="405" idx="3"/>
            <a:endCxn id="408" idx="0"/>
          </p:cNvCxnSpPr>
          <p:nvPr/>
        </p:nvCxnSpPr>
        <p:spPr>
          <a:xfrm flipV="1">
            <a:off x="6428228" y="5316185"/>
            <a:ext cx="1142956" cy="343730"/>
          </a:xfrm>
          <a:prstGeom prst="bentConnector4">
            <a:avLst>
              <a:gd name="adj1" fmla="val 14032"/>
              <a:gd name="adj2" fmla="val 132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08" idx="3"/>
            <a:endCxn id="411" idx="0"/>
          </p:cNvCxnSpPr>
          <p:nvPr/>
        </p:nvCxnSpPr>
        <p:spPr>
          <a:xfrm flipV="1">
            <a:off x="8003917" y="5316186"/>
            <a:ext cx="1190861" cy="307522"/>
          </a:xfrm>
          <a:prstGeom prst="bentConnector4">
            <a:avLst>
              <a:gd name="adj1" fmla="val 14471"/>
              <a:gd name="adj2" fmla="val 1743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11" idx="3"/>
            <a:endCxn id="450" idx="2"/>
          </p:cNvCxnSpPr>
          <p:nvPr/>
        </p:nvCxnSpPr>
        <p:spPr>
          <a:xfrm flipV="1">
            <a:off x="9627511" y="5188076"/>
            <a:ext cx="350907" cy="43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5557167" y="634528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KPI Filters</a:t>
            </a:r>
          </a:p>
        </p:txBody>
      </p:sp>
      <p:cxnSp>
        <p:nvCxnSpPr>
          <p:cNvPr id="480" name="Straight Arrow Connector 479"/>
          <p:cNvCxnSpPr>
            <a:stCxn id="479" idx="2"/>
          </p:cNvCxnSpPr>
          <p:nvPr/>
        </p:nvCxnSpPr>
        <p:spPr>
          <a:xfrm>
            <a:off x="5985759" y="6801849"/>
            <a:ext cx="0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Rounded Rectangle 482"/>
          <p:cNvSpPr/>
          <p:nvPr/>
        </p:nvSpPr>
        <p:spPr>
          <a:xfrm>
            <a:off x="5527602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KPI Results</a:t>
            </a:r>
          </a:p>
        </p:txBody>
      </p:sp>
      <p:cxnSp>
        <p:nvCxnSpPr>
          <p:cNvPr id="484" name="Elbow Connector 483"/>
          <p:cNvCxnSpPr>
            <a:stCxn id="483" idx="3"/>
            <a:endCxn id="408" idx="1"/>
          </p:cNvCxnSpPr>
          <p:nvPr/>
        </p:nvCxnSpPr>
        <p:spPr>
          <a:xfrm flipV="1">
            <a:off x="6384786" y="5623708"/>
            <a:ext cx="753665" cy="1916922"/>
          </a:xfrm>
          <a:prstGeom prst="bentConnector3">
            <a:avLst>
              <a:gd name="adj1" fmla="val 690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7138451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Ranking Results</a:t>
            </a:r>
          </a:p>
        </p:txBody>
      </p:sp>
      <p:sp>
        <p:nvSpPr>
          <p:cNvPr id="488" name="Rounded Rectangle 487"/>
          <p:cNvSpPr/>
          <p:nvPr/>
        </p:nvSpPr>
        <p:spPr>
          <a:xfrm>
            <a:off x="714673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Ranking Filters</a:t>
            </a:r>
          </a:p>
        </p:txBody>
      </p:sp>
      <p:cxnSp>
        <p:nvCxnSpPr>
          <p:cNvPr id="491" name="Straight Arrow Connector 490"/>
          <p:cNvCxnSpPr>
            <a:stCxn id="488" idx="2"/>
            <a:endCxn id="487" idx="0"/>
          </p:cNvCxnSpPr>
          <p:nvPr/>
        </p:nvCxnSpPr>
        <p:spPr>
          <a:xfrm flipH="1">
            <a:off x="7567043" y="6751137"/>
            <a:ext cx="8282" cy="56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Elbow Connector 502"/>
          <p:cNvCxnSpPr>
            <a:stCxn id="487" idx="3"/>
            <a:endCxn id="411" idx="1"/>
          </p:cNvCxnSpPr>
          <p:nvPr/>
        </p:nvCxnSpPr>
        <p:spPr>
          <a:xfrm flipV="1">
            <a:off x="7995635" y="5623709"/>
            <a:ext cx="766410" cy="191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7" name="Rounded Rectangle 506"/>
          <p:cNvSpPr/>
          <p:nvPr/>
        </p:nvSpPr>
        <p:spPr>
          <a:xfrm>
            <a:off x="876009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tx1"/>
                </a:solidFill>
              </a:rPr>
              <a:t>Apply </a:t>
            </a:r>
            <a:r>
              <a:rPr lang="en-SG" sz="720" dirty="0" err="1">
                <a:solidFill>
                  <a:schemeClr val="tx1"/>
                </a:solidFill>
              </a:rPr>
              <a:t>GenderAge</a:t>
            </a:r>
            <a:r>
              <a:rPr lang="en-SG" sz="720" dirty="0">
                <a:solidFill>
                  <a:schemeClr val="tx1"/>
                </a:solidFill>
              </a:rPr>
              <a:t> Filters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753763" y="730102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</a:t>
            </a:r>
            <a:r>
              <a:rPr lang="en-SG" sz="720" dirty="0" err="1">
                <a:solidFill>
                  <a:schemeClr val="lt1"/>
                </a:solidFill>
              </a:rPr>
              <a:t>GenderAge</a:t>
            </a:r>
            <a:r>
              <a:rPr lang="en-SG" sz="720" dirty="0">
                <a:solidFill>
                  <a:schemeClr val="lt1"/>
                </a:solidFill>
              </a:rPr>
              <a:t>  Results</a:t>
            </a:r>
          </a:p>
        </p:txBody>
      </p:sp>
      <p:cxnSp>
        <p:nvCxnSpPr>
          <p:cNvPr id="513" name="Straight Arrow Connector 512"/>
          <p:cNvCxnSpPr>
            <a:stCxn id="507" idx="2"/>
            <a:endCxn id="512" idx="0"/>
          </p:cNvCxnSpPr>
          <p:nvPr/>
        </p:nvCxnSpPr>
        <p:spPr>
          <a:xfrm flipH="1">
            <a:off x="9182355" y="6751137"/>
            <a:ext cx="6330" cy="5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Elbow Connector 515"/>
          <p:cNvCxnSpPr>
            <a:stCxn id="512" idx="3"/>
            <a:endCxn id="450" idx="4"/>
          </p:cNvCxnSpPr>
          <p:nvPr/>
        </p:nvCxnSpPr>
        <p:spPr>
          <a:xfrm flipV="1">
            <a:off x="9610947" y="5275673"/>
            <a:ext cx="437208" cy="225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ounded Rectangle 522"/>
          <p:cNvSpPr/>
          <p:nvPr/>
        </p:nvSpPr>
        <p:spPr>
          <a:xfrm>
            <a:off x="2232457" y="2292593"/>
            <a:ext cx="1246459" cy="169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Start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2400517" y="3044136"/>
            <a:ext cx="865466" cy="615045"/>
            <a:chOff x="9187204" y="4291994"/>
            <a:chExt cx="959868" cy="770738"/>
          </a:xfrm>
        </p:grpSpPr>
        <p:sp>
          <p:nvSpPr>
            <p:cNvPr id="526" name="Flowchart: Decision 5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527" name="Rounded Rectangle 526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Update  Database?</a:t>
              </a:r>
            </a:p>
          </p:txBody>
        </p:sp>
      </p:grpSp>
      <p:cxnSp>
        <p:nvCxnSpPr>
          <p:cNvPr id="537" name="Straight Arrow Connector 536"/>
          <p:cNvCxnSpPr>
            <a:stCxn id="526" idx="2"/>
            <a:endCxn id="13" idx="0"/>
          </p:cNvCxnSpPr>
          <p:nvPr/>
        </p:nvCxnSpPr>
        <p:spPr>
          <a:xfrm flipH="1">
            <a:off x="2829367" y="3659181"/>
            <a:ext cx="3883" cy="2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1" name="Rounded Rectangle 540"/>
          <p:cNvSpPr/>
          <p:nvPr/>
        </p:nvSpPr>
        <p:spPr>
          <a:xfrm>
            <a:off x="2857542" y="3654660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543" name="Elbow Connector 542"/>
          <p:cNvCxnSpPr>
            <a:stCxn id="526" idx="3"/>
            <a:endCxn id="550" idx="3"/>
          </p:cNvCxnSpPr>
          <p:nvPr/>
        </p:nvCxnSpPr>
        <p:spPr>
          <a:xfrm>
            <a:off x="3265983" y="3351659"/>
            <a:ext cx="1131095" cy="39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/>
          <p:cNvSpPr/>
          <p:nvPr/>
        </p:nvSpPr>
        <p:spPr>
          <a:xfrm>
            <a:off x="3204033" y="318410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550" name="Oval 549"/>
          <p:cNvSpPr/>
          <p:nvPr/>
        </p:nvSpPr>
        <p:spPr>
          <a:xfrm flipV="1">
            <a:off x="4351112" y="3721577"/>
            <a:ext cx="313875" cy="143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</p:spTree>
    <p:extLst>
      <p:ext uri="{BB962C8B-B14F-4D97-AF65-F5344CB8AC3E}">
        <p14:creationId xmlns:p14="http://schemas.microsoft.com/office/powerpoint/2010/main" val="156294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777" y="8538666"/>
            <a:ext cx="1138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do 1 for account management?</a:t>
            </a:r>
          </a:p>
        </p:txBody>
      </p:sp>
    </p:spTree>
    <p:extLst>
      <p:ext uri="{BB962C8B-B14F-4D97-AF65-F5344CB8AC3E}">
        <p14:creationId xmlns:p14="http://schemas.microsoft.com/office/powerpoint/2010/main" val="151640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3808</TotalTime>
  <Words>954</Words>
  <Application>Microsoft Office PowerPoint</Application>
  <PresentationFormat>Custom</PresentationFormat>
  <Paragraphs>331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Nabilah Banu Binte Mohamed Nasir KHAN</dc:creator>
  <cp:lastModifiedBy>Kaixin Teh</cp:lastModifiedBy>
  <cp:revision>80</cp:revision>
  <dcterms:created xsi:type="dcterms:W3CDTF">2016-12-25T09:37:50Z</dcterms:created>
  <dcterms:modified xsi:type="dcterms:W3CDTF">2017-04-15T01:16:21Z</dcterms:modified>
</cp:coreProperties>
</file>