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6"/>
  </p:notesMasterIdLst>
  <p:sldIdLst>
    <p:sldId id="261" r:id="rId2"/>
    <p:sldId id="275" r:id="rId3"/>
    <p:sldId id="273" r:id="rId4"/>
    <p:sldId id="272" r:id="rId5"/>
    <p:sldId id="271" r:id="rId6"/>
    <p:sldId id="270" r:id="rId7"/>
    <p:sldId id="269" r:id="rId8"/>
    <p:sldId id="267" r:id="rId9"/>
    <p:sldId id="265" r:id="rId10"/>
    <p:sldId id="274" r:id="rId11"/>
    <p:sldId id="264" r:id="rId12"/>
    <p:sldId id="263" r:id="rId13"/>
    <p:sldId id="262" r:id="rId14"/>
    <p:sldId id="266" r:id="rId15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41E"/>
    <a:srgbClr val="EB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1919" autoAdjust="0"/>
  </p:normalViewPr>
  <p:slideViewPr>
    <p:cSldViewPr snapToGrid="0">
      <p:cViewPr varScale="1">
        <p:scale>
          <a:sx n="45" d="100"/>
          <a:sy n="45" d="100"/>
        </p:scale>
        <p:origin x="606" y="54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0BC-2CCA-4826-A4CC-4CC1C565C035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BE5E-D146-4D41-932F-13FE20C0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9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3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0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BE5E-D146-4D41-932F-13FE20C006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448058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455442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3831851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>
                  <a:solidFill>
                    <a:schemeClr val="tx1"/>
                  </a:solidFill>
                </a:rPr>
                <a:t>11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9009392" y="452996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450532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12141E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rgbClr val="12141E"/>
                </a:solidFill>
              </a:rPr>
              <a:t>11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448127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338236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366375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358479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999727" y="6922259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52300"/>
              </p:ext>
            </p:extLst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89314"/>
              </p:ext>
            </p:extLst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77111"/>
              </p:ext>
            </p:extLst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92115"/>
              </p:ext>
            </p:extLst>
          </p:nvPr>
        </p:nvGraphicFramePr>
        <p:xfrm>
          <a:off x="9474597" y="342358"/>
          <a:ext cx="1849077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‘Email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sent’ column for clients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Filter by follow-up person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20279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Editor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image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 to specify email recipients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0454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Dashboard/ performance reports for reporting purposes in PDF Format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Clients’ emails for each screening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95349"/>
              </p:ext>
            </p:extLst>
          </p:nvPr>
        </p:nvGraphicFramePr>
        <p:xfrm>
          <a:off x="7275426" y="345046"/>
          <a:ext cx="2014742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41118"/>
              </p:ext>
            </p:extLst>
          </p:nvPr>
        </p:nvGraphicFramePr>
        <p:xfrm>
          <a:off x="2652564" y="5161489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19120"/>
              </p:ext>
            </p:extLst>
          </p:nvPr>
        </p:nvGraphicFramePr>
        <p:xfrm>
          <a:off x="5842642" y="5151559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57873"/>
              </p:ext>
            </p:extLst>
          </p:nvPr>
        </p:nvGraphicFramePr>
        <p:xfrm>
          <a:off x="7829787" y="5143353"/>
          <a:ext cx="2029282" cy="3249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logged in user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selected patients for specific screenings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values to auto-populate pre-defined tags in email template in sent email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u="sng" dirty="0">
                          <a:effectLst/>
                        </a:rPr>
                        <a:t>Text</a:t>
                      </a:r>
                      <a:r>
                        <a:rPr lang="en-US" sz="1000" b="0" u="sng" baseline="0" dirty="0">
                          <a:effectLst/>
                        </a:rPr>
                        <a:t> Editor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editing features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Create Template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Read</a:t>
                      </a:r>
                      <a:r>
                        <a:rPr lang="en-US" sz="1000" b="0" baseline="0" dirty="0">
                          <a:effectLst/>
                        </a:rPr>
                        <a:t>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Update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3040"/>
              </p:ext>
            </p:extLst>
          </p:nvPr>
        </p:nvGraphicFramePr>
        <p:xfrm>
          <a:off x="350859" y="5161489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32169"/>
              </p:ext>
            </p:extLst>
          </p:nvPr>
        </p:nvGraphicFramePr>
        <p:xfrm>
          <a:off x="10130287" y="5144587"/>
          <a:ext cx="1206838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baseline="0" dirty="0">
                          <a:solidFill>
                            <a:schemeClr val="tx1"/>
                          </a:solidFill>
                        </a:rPr>
                        <a:t>Link database to Zoho CRM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84164"/>
              </p:ext>
            </p:extLst>
          </p:nvPr>
        </p:nvGraphicFramePr>
        <p:xfrm>
          <a:off x="11424231" y="342358"/>
          <a:ext cx="146464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73645"/>
              </p:ext>
            </p:extLst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453138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25 Feb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86705"/>
              </p:ext>
            </p:extLst>
          </p:nvPr>
        </p:nvGraphicFramePr>
        <p:xfrm>
          <a:off x="11585622" y="5130057"/>
          <a:ext cx="1271352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353557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71341"/>
              </p:ext>
            </p:extLst>
          </p:nvPr>
        </p:nvGraphicFramePr>
        <p:xfrm>
          <a:off x="3728665" y="516148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8182"/>
              </p:ext>
            </p:extLst>
          </p:nvPr>
        </p:nvGraphicFramePr>
        <p:xfrm>
          <a:off x="4298882" y="5230935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84665"/>
              </p:ext>
            </p:extLst>
          </p:nvPr>
        </p:nvGraphicFramePr>
        <p:xfrm>
          <a:off x="7407262" y="113521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11335"/>
              </p:ext>
            </p:extLst>
          </p:nvPr>
        </p:nvGraphicFramePr>
        <p:xfrm>
          <a:off x="5445059" y="771465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MidtermPlanned</a:t>
            </a:r>
            <a:endParaRPr lang="en-US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34706"/>
              </p:ext>
            </p:extLst>
          </p:nvPr>
        </p:nvGraphicFramePr>
        <p:xfrm>
          <a:off x="4239637" y="805829"/>
          <a:ext cx="922913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Winter</a:t>
                      </a:r>
                      <a:r>
                        <a:rPr lang="en-US" sz="1000" baseline="0" dirty="0">
                          <a:effectLst/>
                        </a:rPr>
                        <a:t> Break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3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7" y="797862"/>
          <a:ext cx="1621558" cy="8585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latest analysis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 (Personalised Follow up)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timeline with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of selected patients 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top 5 possible illness)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pic>
        <p:nvPicPr>
          <p:cNvPr id="1030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20" y="704995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Image result for tick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0" y="5200874"/>
            <a:ext cx="509535" cy="5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0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60721" y="443180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2865" y="443180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35497" y="3747525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812741" y="4389460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63698" y="4381424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90108" y="4376662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964677" y="3290164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01736" y="335394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80825" y="3276096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9635" y="6490028"/>
            <a:ext cx="3298431" cy="1602178"/>
            <a:chOff x="9195145" y="6050415"/>
            <a:chExt cx="3298431" cy="1602178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090477" y="7305113"/>
              <a:ext cx="258021" cy="17043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11384888" y="7252101"/>
              <a:ext cx="1033748" cy="400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Good-to-have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398336" y="797862"/>
          <a:ext cx="1772363" cy="17120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2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services &amp; price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prices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309007" y="757049"/>
          <a:ext cx="1863232" cy="240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 of rules for 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UI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representation of analysis results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008653" y="5093356"/>
          <a:ext cx="1572289" cy="11225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Migration of data from client’s current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2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095637"/>
          <a:ext cx="1496125" cy="1981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invoice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in PDF/ Excel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deleted records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reports (summary of price/ services/ admission)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function (patient, task, period)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17161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additional modules/ tabs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shift/ create new tabs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Conversion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of currency for invoice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to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Fixer.io 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12840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6" y="761956"/>
          <a:ext cx="1763254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email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Upload Letter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of Guarantee/US 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</a:rPr>
                        <a:t>Embassy Summary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Screening Reminder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based on rules created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PDF/ Word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 Notification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appointment reminder to patients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</a:t>
                      </a:r>
                      <a:r>
                        <a:rPr lang="en-US" sz="10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Customisation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users to </a:t>
                      </a:r>
                      <a:r>
                        <a:rPr lang="en-US" sz="1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customise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for 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12840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055095"/>
          <a:ext cx="1502376" cy="1041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125376"/>
          <a:ext cx="1730972" cy="200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443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tasks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tasks (dashboard)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942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Consultation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Admission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Letter Of Guarantee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32960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Revamp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2676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22037" y="4387613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Acceptance 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04522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7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3"/>
          <p:cNvSpPr txBox="1"/>
          <p:nvPr/>
        </p:nvSpPr>
        <p:spPr>
          <a:xfrm>
            <a:off x="798513" y="4400550"/>
            <a:ext cx="698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4 Oct</a:t>
            </a:r>
          </a:p>
        </p:txBody>
      </p:sp>
      <p:sp>
        <p:nvSpPr>
          <p:cNvPr id="4" name="TextBox 74"/>
          <p:cNvSpPr txBox="1"/>
          <p:nvPr/>
        </p:nvSpPr>
        <p:spPr>
          <a:xfrm>
            <a:off x="1527175" y="4400550"/>
            <a:ext cx="7889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18 Oct</a:t>
            </a:r>
          </a:p>
        </p:txBody>
      </p:sp>
      <p:sp>
        <p:nvSpPr>
          <p:cNvPr id="5" name="TextBox 75"/>
          <p:cNvSpPr txBox="1"/>
          <p:nvPr/>
        </p:nvSpPr>
        <p:spPr>
          <a:xfrm>
            <a:off x="2386013" y="4400550"/>
            <a:ext cx="12319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 Nov</a:t>
            </a:r>
            <a:endParaRPr lang="en-US" dirty="0"/>
          </a:p>
        </p:txBody>
      </p:sp>
      <p:sp>
        <p:nvSpPr>
          <p:cNvPr id="6" name="TextBox 76"/>
          <p:cNvSpPr txBox="1"/>
          <p:nvPr/>
        </p:nvSpPr>
        <p:spPr>
          <a:xfrm>
            <a:off x="3121025" y="4400550"/>
            <a:ext cx="123348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15 Nov</a:t>
            </a:r>
            <a:endParaRPr lang="en-US"/>
          </a:p>
        </p:txBody>
      </p:sp>
      <p:sp>
        <p:nvSpPr>
          <p:cNvPr id="7" name="TextBox 77"/>
          <p:cNvSpPr txBox="1"/>
          <p:nvPr/>
        </p:nvSpPr>
        <p:spPr>
          <a:xfrm>
            <a:off x="3878263" y="4400550"/>
            <a:ext cx="9144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29 Nov</a:t>
            </a:r>
          </a:p>
        </p:txBody>
      </p:sp>
      <p:sp>
        <p:nvSpPr>
          <p:cNvPr id="8" name="TextBox 78"/>
          <p:cNvSpPr txBox="1"/>
          <p:nvPr/>
        </p:nvSpPr>
        <p:spPr>
          <a:xfrm>
            <a:off x="5362575" y="4400550"/>
            <a:ext cx="1233488" cy="26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0765" y="4697415"/>
            <a:ext cx="1176337" cy="5746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16200" y="4729165"/>
            <a:ext cx="1138238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47727" y="4210050"/>
            <a:ext cx="11498263" cy="635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79517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10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75665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11</a:t>
            </a:r>
            <a:endParaRPr lang="en-US" sz="1600"/>
          </a:p>
        </p:txBody>
      </p:sp>
      <p:sp>
        <p:nvSpPr>
          <p:cNvPr id="14" name="Flowchart: Connector 13"/>
          <p:cNvSpPr/>
          <p:nvPr/>
        </p:nvSpPr>
        <p:spPr>
          <a:xfrm>
            <a:off x="11201400" y="4049713"/>
            <a:ext cx="554038" cy="322262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14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57262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12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8270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625602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2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24288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3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228975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4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4027490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5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48307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6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5641977" y="4046538"/>
            <a:ext cx="555625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7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6451600" y="4046538"/>
            <a:ext cx="554038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8</a:t>
            </a:r>
          </a:p>
        </p:txBody>
      </p:sp>
      <p:sp>
        <p:nvSpPr>
          <p:cNvPr id="24" name="Flowchart: Connector 23"/>
          <p:cNvSpPr/>
          <p:nvPr/>
        </p:nvSpPr>
        <p:spPr>
          <a:xfrm>
            <a:off x="72056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9</a:t>
            </a:r>
          </a:p>
        </p:txBody>
      </p:sp>
      <p:sp>
        <p:nvSpPr>
          <p:cNvPr id="25" name="TextBox 82"/>
          <p:cNvSpPr txBox="1"/>
          <p:nvPr/>
        </p:nvSpPr>
        <p:spPr>
          <a:xfrm>
            <a:off x="4737100" y="4400550"/>
            <a:ext cx="9350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13 Dec</a:t>
            </a:r>
          </a:p>
        </p:txBody>
      </p:sp>
      <p:sp>
        <p:nvSpPr>
          <p:cNvPr id="26" name="TextBox 83"/>
          <p:cNvSpPr txBox="1"/>
          <p:nvPr/>
        </p:nvSpPr>
        <p:spPr>
          <a:xfrm>
            <a:off x="5548315" y="4406900"/>
            <a:ext cx="9302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27 Dec</a:t>
            </a:r>
          </a:p>
        </p:txBody>
      </p:sp>
      <p:sp>
        <p:nvSpPr>
          <p:cNvPr id="27" name="TextBox 84"/>
          <p:cNvSpPr txBox="1"/>
          <p:nvPr/>
        </p:nvSpPr>
        <p:spPr>
          <a:xfrm>
            <a:off x="63896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10 Jan</a:t>
            </a:r>
          </a:p>
        </p:txBody>
      </p:sp>
      <p:sp>
        <p:nvSpPr>
          <p:cNvPr id="28" name="TextBox 85"/>
          <p:cNvSpPr txBox="1"/>
          <p:nvPr/>
        </p:nvSpPr>
        <p:spPr>
          <a:xfrm>
            <a:off x="7088190" y="4406900"/>
            <a:ext cx="795337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24 Jan</a:t>
            </a:r>
          </a:p>
        </p:txBody>
      </p:sp>
      <p:sp>
        <p:nvSpPr>
          <p:cNvPr id="29" name="TextBox 86"/>
          <p:cNvSpPr txBox="1"/>
          <p:nvPr/>
        </p:nvSpPr>
        <p:spPr>
          <a:xfrm>
            <a:off x="7900988" y="4400550"/>
            <a:ext cx="798512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7 Feb</a:t>
            </a:r>
          </a:p>
        </p:txBody>
      </p:sp>
      <p:sp>
        <p:nvSpPr>
          <p:cNvPr id="30" name="TextBox 87"/>
          <p:cNvSpPr txBox="1"/>
          <p:nvPr/>
        </p:nvSpPr>
        <p:spPr>
          <a:xfrm>
            <a:off x="8667750" y="4406900"/>
            <a:ext cx="7953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21 Feb</a:t>
            </a:r>
          </a:p>
        </p:txBody>
      </p:sp>
      <p:sp>
        <p:nvSpPr>
          <p:cNvPr id="31" name="TextBox 88"/>
          <p:cNvSpPr txBox="1"/>
          <p:nvPr/>
        </p:nvSpPr>
        <p:spPr>
          <a:xfrm>
            <a:off x="9531352" y="4400550"/>
            <a:ext cx="798513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6 Mar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1038701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13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11968165" y="4046538"/>
            <a:ext cx="554037" cy="323850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15</a:t>
            </a:r>
          </a:p>
        </p:txBody>
      </p:sp>
      <p:sp>
        <p:nvSpPr>
          <p:cNvPr id="34" name="TextBox 150"/>
          <p:cNvSpPr txBox="1"/>
          <p:nvPr/>
        </p:nvSpPr>
        <p:spPr>
          <a:xfrm>
            <a:off x="10298115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20 Mar</a:t>
            </a:r>
          </a:p>
        </p:txBody>
      </p:sp>
      <p:sp>
        <p:nvSpPr>
          <p:cNvPr id="35" name="TextBox 151"/>
          <p:cNvSpPr txBox="1"/>
          <p:nvPr/>
        </p:nvSpPr>
        <p:spPr>
          <a:xfrm>
            <a:off x="11150602" y="4406900"/>
            <a:ext cx="904875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3 Apr</a:t>
            </a:r>
          </a:p>
        </p:txBody>
      </p:sp>
      <p:sp>
        <p:nvSpPr>
          <p:cNvPr id="36" name="TextBox 152"/>
          <p:cNvSpPr txBox="1"/>
          <p:nvPr/>
        </p:nvSpPr>
        <p:spPr>
          <a:xfrm>
            <a:off x="11864975" y="4400550"/>
            <a:ext cx="909638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17 Apr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58227" y="4726665"/>
            <a:ext cx="974725" cy="41275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26713" y="4753092"/>
            <a:ext cx="977900" cy="4222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83807" y="4758990"/>
            <a:ext cx="974725" cy="4270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76402" y="3633788"/>
            <a:ext cx="1243013" cy="374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23202" y="3621090"/>
            <a:ext cx="1241425" cy="3762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10 Feb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37738" y="3616325"/>
            <a:ext cx="1243012" cy="3762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17 Mar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874010" y="6760711"/>
            <a:ext cx="257175" cy="1714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872422" y="7081386"/>
            <a:ext cx="257175" cy="1714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405947" y="6754361"/>
            <a:ext cx="258763" cy="1714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1407535" y="7065511"/>
            <a:ext cx="257175" cy="171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407535" y="7360786"/>
            <a:ext cx="257175" cy="169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1407535" y="7654475"/>
            <a:ext cx="257175" cy="1698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872422" y="7375075"/>
            <a:ext cx="257175" cy="1698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TextBox 3"/>
          <p:cNvSpPr txBox="1"/>
          <p:nvPr/>
        </p:nvSpPr>
        <p:spPr>
          <a:xfrm>
            <a:off x="11693285" y="6713086"/>
            <a:ext cx="536575" cy="246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/>
              <a:t>Core</a:t>
            </a:r>
            <a:endParaRPr lang="en-US" sz="1400"/>
          </a:p>
        </p:txBody>
      </p:sp>
      <p:sp>
        <p:nvSpPr>
          <p:cNvPr id="51" name="TextBox 14"/>
          <p:cNvSpPr txBox="1"/>
          <p:nvPr/>
        </p:nvSpPr>
        <p:spPr>
          <a:xfrm>
            <a:off x="11693285" y="7006773"/>
            <a:ext cx="1042987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Secondary</a:t>
            </a:r>
            <a:endParaRPr lang="en-US"/>
          </a:p>
        </p:txBody>
      </p:sp>
      <p:sp>
        <p:nvSpPr>
          <p:cNvPr id="52" name="TextBox 15"/>
          <p:cNvSpPr txBox="1"/>
          <p:nvPr/>
        </p:nvSpPr>
        <p:spPr>
          <a:xfrm>
            <a:off x="11674235" y="7287761"/>
            <a:ext cx="1114425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Tertiary</a:t>
            </a:r>
            <a:endParaRPr lang="en-US"/>
          </a:p>
        </p:txBody>
      </p:sp>
      <p:sp>
        <p:nvSpPr>
          <p:cNvPr id="53" name="TextBox 16"/>
          <p:cNvSpPr txBox="1"/>
          <p:nvPr/>
        </p:nvSpPr>
        <p:spPr>
          <a:xfrm>
            <a:off x="11662579" y="7613378"/>
            <a:ext cx="1633538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Good-to-have</a:t>
            </a:r>
            <a:endParaRPr lang="en-US"/>
          </a:p>
        </p:txBody>
      </p:sp>
      <p:sp>
        <p:nvSpPr>
          <p:cNvPr id="54" name="TextBox 17"/>
          <p:cNvSpPr txBox="1"/>
          <p:nvPr/>
        </p:nvSpPr>
        <p:spPr>
          <a:xfrm>
            <a:off x="10128010" y="7325863"/>
            <a:ext cx="157797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Non-coding tasks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131185" y="7022648"/>
            <a:ext cx="1036637" cy="24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User Testing</a:t>
            </a:r>
            <a:endParaRPr lang="en-US"/>
          </a:p>
        </p:txBody>
      </p:sp>
      <p:sp>
        <p:nvSpPr>
          <p:cNvPr id="56" name="TextBox 19"/>
          <p:cNvSpPr txBox="1"/>
          <p:nvPr/>
        </p:nvSpPr>
        <p:spPr>
          <a:xfrm>
            <a:off x="10142297" y="6713086"/>
            <a:ext cx="982663" cy="277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Milestones</a:t>
            </a:r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9891472" y="7630663"/>
            <a:ext cx="239713" cy="185737"/>
          </a:xfrm>
          <a:prstGeom prst="flowChartConnector">
            <a:avLst/>
          </a:prstGeom>
          <a:solidFill>
            <a:srgbClr val="EB4545"/>
          </a:solidFill>
          <a:ln>
            <a:solidFill>
              <a:srgbClr val="EB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58" name="TextBox 21"/>
          <p:cNvSpPr txBox="1"/>
          <p:nvPr/>
        </p:nvSpPr>
        <p:spPr>
          <a:xfrm>
            <a:off x="10108960" y="7581448"/>
            <a:ext cx="1169987" cy="287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 weeks iteration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12058" y="6398763"/>
            <a:ext cx="1135062" cy="3381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Legend</a:t>
            </a:r>
            <a:r>
              <a:rPr lang="en-US" sz="1600" dirty="0"/>
              <a:t>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75" y="1291367"/>
            <a:ext cx="1548158" cy="213556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74" y="1302183"/>
            <a:ext cx="1682642" cy="178018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4" y="5329093"/>
            <a:ext cx="1596577" cy="15584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64" y="1299070"/>
            <a:ext cx="1518036" cy="203014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366" y="5351814"/>
            <a:ext cx="1617302" cy="151732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090" y="1284186"/>
            <a:ext cx="1371719" cy="111566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2643" y="5350075"/>
            <a:ext cx="1404352" cy="1000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2104" y="1291367"/>
            <a:ext cx="1475360" cy="98154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913" y="1169599"/>
            <a:ext cx="1421756" cy="131456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0510" y="5345583"/>
            <a:ext cx="994130" cy="504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19" y="5351814"/>
            <a:ext cx="1776878" cy="2482623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7766596" y="4734980"/>
            <a:ext cx="801629" cy="3757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6245" y="5351814"/>
            <a:ext cx="1597290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43399" y="1793631"/>
            <a:ext cx="4114801" cy="72096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our deployed application here!</a:t>
            </a:r>
          </a:p>
        </p:txBody>
      </p:sp>
    </p:spTree>
    <p:extLst>
      <p:ext uri="{BB962C8B-B14F-4D97-AF65-F5344CB8AC3E}">
        <p14:creationId xmlns:p14="http://schemas.microsoft.com/office/powerpoint/2010/main" val="65288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448058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455442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3831851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9009392" y="452996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450532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448127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338236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366375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358479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999727" y="6922259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7" y="342358"/>
          <a:ext cx="1849077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9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‘Email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sent’ column for clients list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Filter by follow-up person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320279"/>
                  </a:ext>
                </a:extLst>
              </a:tr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Editor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image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user to specify email recipients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00454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Dashboard/ performance reports for reporting purposes in PDF Format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Clients’ emails for each screening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161489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42642" y="5151559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829787" y="5143353"/>
          <a:ext cx="2029282" cy="32493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logged in user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selected patients for specific screenings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values to auto-populate pre-defined tags in email template in sent email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u="sng" dirty="0">
                          <a:effectLst/>
                        </a:rPr>
                        <a:t>Text</a:t>
                      </a:r>
                      <a:r>
                        <a:rPr lang="en-US" sz="1000" b="0" u="sng" baseline="0" dirty="0">
                          <a:effectLst/>
                        </a:rPr>
                        <a:t> Editor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editing features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Create Template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Read</a:t>
                      </a:r>
                      <a:r>
                        <a:rPr lang="en-US" sz="1000" b="0" baseline="0" dirty="0">
                          <a:effectLst/>
                        </a:rPr>
                        <a:t>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Update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161489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145790"/>
          <a:ext cx="1460366" cy="1767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sng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sz="1000" u="sng" baseline="0" dirty="0">
                          <a:solidFill>
                            <a:schemeClr val="tx1"/>
                          </a:solidFill>
                        </a:rPr>
                        <a:t>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baseline="0" dirty="0">
                          <a:solidFill>
                            <a:schemeClr val="tx1"/>
                          </a:solidFill>
                        </a:rPr>
                        <a:t>Indicate screening and last email date on each client profile</a:t>
                      </a:r>
                      <a:endParaRPr 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424231" y="342358"/>
          <a:ext cx="146464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453138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Updated 20 </a:t>
            </a:r>
            <a:r>
              <a:rPr lang="en-US" dirty="0"/>
              <a:t>Feb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85622" y="5130057"/>
          <a:ext cx="1271352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353557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161489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95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495425" y="838200"/>
            <a:ext cx="1638300" cy="1466850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171950" y="838200"/>
            <a:ext cx="1638300" cy="1466850"/>
          </a:xfrm>
          <a:prstGeom prst="hexagon">
            <a:avLst/>
          </a:prstGeom>
          <a:solidFill>
            <a:srgbClr val="F23A5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6848475" y="838200"/>
            <a:ext cx="1638300" cy="1466850"/>
          </a:xfrm>
          <a:prstGeom prst="hexagon">
            <a:avLst/>
          </a:prstGeom>
          <a:solidFill>
            <a:srgbClr val="F84A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38300" y="1217682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11/15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7700" y="1217682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83%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7550" y="1217682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100%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5425" y="245369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Iteration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5700" y="2453699"/>
            <a:ext cx="337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Project Progress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7475" y="245369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oper Black" panose="0208090404030B020404" pitchFamily="18" charset="0"/>
              </a:rPr>
              <a:t>Confidence Level</a:t>
            </a:r>
          </a:p>
        </p:txBody>
      </p:sp>
    </p:spTree>
    <p:extLst>
      <p:ext uri="{BB962C8B-B14F-4D97-AF65-F5344CB8AC3E}">
        <p14:creationId xmlns:p14="http://schemas.microsoft.com/office/powerpoint/2010/main" val="256158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2590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49328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0145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23958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78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0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1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558415" y="342358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100261" y="369367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012610" y="375483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74596" y="342358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75426" y="345046"/>
          <a:ext cx="2014742" cy="3413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7" y="568318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39006" y="5674978"/>
          <a:ext cx="1801840" cy="1694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79605" y="5677415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56955" y="369367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114267" y="345046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763920" y="-7372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21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439971" y="5651049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8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80790" y="927979"/>
          <a:ext cx="2014742" cy="2651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200" b="0" i="0" u="sng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Client Details Index</a:t>
                      </a:r>
                      <a:endParaRPr lang="en-US" sz="12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client details index based on filter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and Mean to show spread and compare performance</a:t>
                      </a:r>
                      <a:endParaRPr 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911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2" y="968948"/>
          <a:ext cx="1998976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19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7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483506" y="927979"/>
          <a:ext cx="1573193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7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dashboard/ performance reports for reporting purposes in PDF Format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503442" y="927979"/>
          <a:ext cx="1792090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 staffs based on selected patients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571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55653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42533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801840" cy="24568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reports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12 months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visas requested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clients who visited the past month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Referral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no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940701" y="5698614"/>
          <a:ext cx="120661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5042401" y="968948"/>
          <a:ext cx="2199103" cy="26089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65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(client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clients’ list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client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clients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Appointment &amp; admission information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  <a:tr h="414402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78230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14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309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(gender, age range)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Screening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recommended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6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55945" y="5012213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79009" y="5086048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34355" y="4363476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541562" y="5061592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536879" y="5036945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576798" y="5012899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43554" y="3869861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7889" y="389800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783219" y="389010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7099002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498749" y="987155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2052575" y="993269"/>
          <a:ext cx="1728576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 (Reset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lt"/>
                        </a:rPr>
                        <a:t> Password)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957907" y="987155"/>
          <a:ext cx="880755" cy="659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Winter 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9254464" y="927979"/>
          <a:ext cx="1738857" cy="1889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7260027" y="941558"/>
          <a:ext cx="1792090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652564" y="5693114"/>
          <a:ext cx="925862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5895809" y="5722654"/>
          <a:ext cx="1846487" cy="2410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infographic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1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67946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7963626" y="5698614"/>
          <a:ext cx="1649645" cy="19386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0797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350859" y="5693114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0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1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strike="sngStrike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50083" y="5697947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231620" y="927979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64761"/>
              </p:ext>
            </p:extLst>
          </p:nvPr>
        </p:nvGraphicFramePr>
        <p:xfrm>
          <a:off x="5042874" y="973584"/>
          <a:ext cx="1944466" cy="22055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4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0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57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Management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on to existing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&amp; Sorting from database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</a:t>
                      </a: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Basic information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Recommended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Appointment &amp; admission information</a:t>
                      </a:r>
                      <a:br>
                        <a:rPr lang="en-US" sz="1000" dirty="0"/>
                      </a:b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482488" y="5063010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3 Jan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106" y="5691364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7829786" y="3885182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3728665" y="5693114"/>
          <a:ext cx="1979460" cy="215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5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4281" y="4498868"/>
            <a:ext cx="1176478" cy="5744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Proposal Submission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Oct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07345" y="4572703"/>
            <a:ext cx="97108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Acceptance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 Nov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62691" y="3765723"/>
            <a:ext cx="11976854" cy="698917"/>
            <a:chOff x="1035497" y="3589260"/>
            <a:chExt cx="11976854" cy="698917"/>
          </a:xfrm>
        </p:grpSpPr>
        <p:sp>
          <p:nvSpPr>
            <p:cNvPr id="3" name="TextBox 73"/>
            <p:cNvSpPr txBox="1"/>
            <p:nvPr/>
          </p:nvSpPr>
          <p:spPr>
            <a:xfrm>
              <a:off x="1035497" y="3943273"/>
              <a:ext cx="697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4 Oct</a:t>
              </a:r>
            </a:p>
          </p:txBody>
        </p:sp>
        <p:sp>
          <p:nvSpPr>
            <p:cNvPr id="4" name="TextBox 74"/>
            <p:cNvSpPr txBox="1"/>
            <p:nvPr/>
          </p:nvSpPr>
          <p:spPr>
            <a:xfrm>
              <a:off x="1764161" y="3943273"/>
              <a:ext cx="78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18 Oct</a:t>
              </a:r>
            </a:p>
          </p:txBody>
        </p:sp>
        <p:sp>
          <p:nvSpPr>
            <p:cNvPr id="5" name="TextBox 75"/>
            <p:cNvSpPr txBox="1"/>
            <p:nvPr/>
          </p:nvSpPr>
          <p:spPr>
            <a:xfrm>
              <a:off x="2622998" y="3943273"/>
              <a:ext cx="123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 Nov</a:t>
              </a:r>
              <a:endParaRPr lang="en-US" dirty="0"/>
            </a:p>
          </p:txBody>
        </p:sp>
        <p:sp>
          <p:nvSpPr>
            <p:cNvPr id="6" name="TextBox 76"/>
            <p:cNvSpPr txBox="1"/>
            <p:nvPr/>
          </p:nvSpPr>
          <p:spPr>
            <a:xfrm>
              <a:off x="3358010" y="3943273"/>
              <a:ext cx="1233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15 Nov</a:t>
              </a:r>
              <a:endParaRPr lang="en-US"/>
            </a:p>
          </p:txBody>
        </p:sp>
        <p:sp>
          <p:nvSpPr>
            <p:cNvPr id="7" name="TextBox 77"/>
            <p:cNvSpPr txBox="1"/>
            <p:nvPr/>
          </p:nvSpPr>
          <p:spPr>
            <a:xfrm>
              <a:off x="4115247" y="3943273"/>
              <a:ext cx="91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29 Nov</a:t>
              </a:r>
            </a:p>
          </p:txBody>
        </p:sp>
        <p:sp>
          <p:nvSpPr>
            <p:cNvPr id="8" name="TextBox 78"/>
            <p:cNvSpPr txBox="1"/>
            <p:nvPr/>
          </p:nvSpPr>
          <p:spPr>
            <a:xfrm>
              <a:off x="5599560" y="3943273"/>
              <a:ext cx="1233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84711" y="3752253"/>
              <a:ext cx="11498765" cy="687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81887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99363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11</a:t>
              </a:r>
              <a:endParaRPr lang="en-US" sz="160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1438386" y="3592436"/>
              <a:ext cx="553933" cy="32295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14</a:t>
              </a: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80961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10640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862584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6658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65961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264472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5</a:t>
              </a: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50677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78959" y="3589260"/>
              <a:ext cx="555606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688586" y="3589260"/>
              <a:ext cx="553933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8</a:t>
              </a: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74426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4974084" y="3943273"/>
              <a:ext cx="935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13 Dec</a:t>
              </a:r>
            </a:p>
          </p:txBody>
        </p:sp>
        <p:sp>
          <p:nvSpPr>
            <p:cNvPr id="26" name="TextBox 83"/>
            <p:cNvSpPr txBox="1"/>
            <p:nvPr/>
          </p:nvSpPr>
          <p:spPr>
            <a:xfrm>
              <a:off x="5785298" y="3949623"/>
              <a:ext cx="930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27 Dec</a:t>
              </a:r>
            </a:p>
          </p:txBody>
        </p:sp>
        <p:sp>
          <p:nvSpPr>
            <p:cNvPr id="27" name="TextBox 84"/>
            <p:cNvSpPr txBox="1"/>
            <p:nvPr/>
          </p:nvSpPr>
          <p:spPr>
            <a:xfrm>
              <a:off x="66266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10 Jan</a:t>
              </a:r>
            </a:p>
          </p:txBody>
        </p:sp>
        <p:sp>
          <p:nvSpPr>
            <p:cNvPr id="28" name="TextBox 85"/>
            <p:cNvSpPr txBox="1"/>
            <p:nvPr/>
          </p:nvSpPr>
          <p:spPr>
            <a:xfrm>
              <a:off x="7325172" y="3949623"/>
              <a:ext cx="794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24 Jan</a:t>
              </a:r>
            </a:p>
          </p:txBody>
        </p:sp>
        <p:sp>
          <p:nvSpPr>
            <p:cNvPr id="29" name="TextBox 86"/>
            <p:cNvSpPr txBox="1"/>
            <p:nvPr/>
          </p:nvSpPr>
          <p:spPr>
            <a:xfrm>
              <a:off x="8137974" y="3943273"/>
              <a:ext cx="79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7 Feb</a:t>
              </a:r>
            </a:p>
          </p:txBody>
        </p:sp>
        <p:sp>
          <p:nvSpPr>
            <p:cNvPr id="30" name="TextBox 87"/>
            <p:cNvSpPr txBox="1"/>
            <p:nvPr/>
          </p:nvSpPr>
          <p:spPr>
            <a:xfrm>
              <a:off x="8904736" y="3949623"/>
              <a:ext cx="79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21 Feb</a:t>
              </a:r>
            </a:p>
          </p:txBody>
        </p:sp>
        <p:sp>
          <p:nvSpPr>
            <p:cNvPr id="31" name="TextBox 88"/>
            <p:cNvSpPr txBox="1"/>
            <p:nvPr/>
          </p:nvSpPr>
          <p:spPr>
            <a:xfrm>
              <a:off x="9768334" y="3943273"/>
              <a:ext cx="798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6 Mar</a:t>
              </a: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1062399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13</a:t>
              </a: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205147" y="3589260"/>
              <a:ext cx="553932" cy="324628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34" name="TextBox 150"/>
            <p:cNvSpPr txBox="1"/>
            <p:nvPr/>
          </p:nvSpPr>
          <p:spPr>
            <a:xfrm>
              <a:off x="10535099" y="3949623"/>
              <a:ext cx="905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20 Mar</a:t>
              </a:r>
            </a:p>
          </p:txBody>
        </p:sp>
        <p:sp>
          <p:nvSpPr>
            <p:cNvPr id="35" name="TextBox 151"/>
            <p:cNvSpPr txBox="1"/>
            <p:nvPr/>
          </p:nvSpPr>
          <p:spPr>
            <a:xfrm>
              <a:off x="11387585" y="3949623"/>
              <a:ext cx="90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3 Apr</a:t>
              </a:r>
            </a:p>
          </p:txBody>
        </p:sp>
        <p:sp>
          <p:nvSpPr>
            <p:cNvPr id="36" name="TextBox 152"/>
            <p:cNvSpPr txBox="1"/>
            <p:nvPr/>
          </p:nvSpPr>
          <p:spPr>
            <a:xfrm>
              <a:off x="12101960" y="3943273"/>
              <a:ext cx="910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17 Apr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9898" y="4548247"/>
            <a:ext cx="975657" cy="41300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Midterm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 Feb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65215" y="4523600"/>
            <a:ext cx="977331" cy="42302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Poster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27 Mar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1705134" y="4499554"/>
            <a:ext cx="975657" cy="42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Apr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891871" y="3308362"/>
            <a:ext cx="1242325" cy="3757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28 Oct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85925" y="337214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Jan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0008019" y="3294294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 Mar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004031" y="6665868"/>
            <a:ext cx="3298431" cy="1470432"/>
            <a:chOff x="9195145" y="6050415"/>
            <a:chExt cx="3298431" cy="1470432"/>
          </a:xfrm>
        </p:grpSpPr>
        <p:sp>
          <p:nvSpPr>
            <p:cNvPr id="56" name="Rounded Rectangle 55"/>
            <p:cNvSpPr/>
            <p:nvPr/>
          </p:nvSpPr>
          <p:spPr>
            <a:xfrm>
              <a:off x="9556793" y="6411656"/>
              <a:ext cx="258021" cy="17170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9556279" y="6732880"/>
              <a:ext cx="256946" cy="17170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1089645" y="6406121"/>
              <a:ext cx="258021" cy="171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089979" y="6716829"/>
              <a:ext cx="258021" cy="1717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090476" y="7011914"/>
              <a:ext cx="258021" cy="17043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9556279" y="7025845"/>
              <a:ext cx="256946" cy="17043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TextBox 3"/>
            <p:cNvSpPr txBox="1"/>
            <p:nvPr/>
          </p:nvSpPr>
          <p:spPr>
            <a:xfrm>
              <a:off x="11376242" y="6364382"/>
              <a:ext cx="536469" cy="246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Core</a:t>
              </a:r>
              <a:endParaRPr lang="en-US" sz="1400" dirty="0"/>
            </a:p>
          </p:txBody>
        </p:sp>
        <p:sp>
          <p:nvSpPr>
            <p:cNvPr id="64" name="TextBox 14"/>
            <p:cNvSpPr txBox="1"/>
            <p:nvPr/>
          </p:nvSpPr>
          <p:spPr>
            <a:xfrm>
              <a:off x="11376242" y="6657413"/>
              <a:ext cx="1042395" cy="3119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Secondary</a:t>
              </a:r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11381935" y="7007106"/>
              <a:ext cx="1111641" cy="278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Tertiary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9810726" y="6977128"/>
              <a:ext cx="1577729" cy="2128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Non-coding tasks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9814555" y="6673609"/>
              <a:ext cx="1036859" cy="24963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Testing</a:t>
              </a: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9825815" y="6364621"/>
              <a:ext cx="982819" cy="278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Milestones</a:t>
              </a: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9575011" y="7281271"/>
              <a:ext cx="238669" cy="185695"/>
            </a:xfrm>
            <a:prstGeom prst="flowChartConnector">
              <a:avLst/>
            </a:prstGeom>
            <a:solidFill>
              <a:srgbClr val="EB4545"/>
            </a:solidFill>
            <a:ln>
              <a:solidFill>
                <a:srgbClr val="EB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71" name="TextBox 21"/>
            <p:cNvSpPr txBox="1"/>
            <p:nvPr/>
          </p:nvSpPr>
          <p:spPr>
            <a:xfrm>
              <a:off x="9792385" y="7232845"/>
              <a:ext cx="1169901" cy="2880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 weeks iteration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95145" y="6050415"/>
              <a:ext cx="11349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Legend</a:t>
              </a:r>
              <a:r>
                <a:rPr lang="en-US" sz="1600" dirty="0"/>
                <a:t>:</a:t>
              </a:r>
            </a:p>
          </p:txBody>
        </p:sp>
      </p:grpSp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847947" y="805829"/>
          <a:ext cx="1360038" cy="14490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33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Draft Proposal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Set up GitHub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Gather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01241"/>
                  </a:ext>
                </a:extLst>
              </a:tr>
              <a:tr h="23122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20999"/>
              </p:ext>
            </p:extLst>
          </p:nvPr>
        </p:nvGraphicFramePr>
        <p:xfrm>
          <a:off x="2338177" y="797862"/>
          <a:ext cx="1728576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79">
                <a:tc>
                  <a:txBody>
                    <a:bodyPr/>
                    <a:lstStyle/>
                    <a:p>
                      <a:r>
                        <a:rPr lang="en-US" sz="1000" u="sng" dirty="0">
                          <a:latin typeface="+mn-lt"/>
                        </a:rPr>
                        <a:t>User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Login/ Logout</a:t>
                      </a:r>
                      <a:endParaRPr lang="en-US" sz="1000" dirty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lt"/>
                        </a:rPr>
                        <a:t>Account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Create/ Delete account by administrator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4192779" y="757049"/>
          <a:ext cx="1979460" cy="2857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5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function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excel file (patient data) exported from Zoho CRM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Overwrite existing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7985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Screenings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Screening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Screenings (demographics, age range)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by age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18632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dirty="0">
                          <a:effectLst/>
                        </a:rPr>
                        <a:t>Research</a:t>
                      </a:r>
                      <a:r>
                        <a:rPr lang="en-US" sz="1000" b="0" baseline="0" dirty="0">
                          <a:effectLst/>
                        </a:rPr>
                        <a:t> for recommended screenings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32812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7968858" y="5269196"/>
          <a:ext cx="1738857" cy="234174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10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 and overview of latest analysis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 and Medical patients for the past 6 months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types of visa requested, 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clients who visited the past month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3 Doctors engaged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3 and Midterm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4552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6264954" y="5271477"/>
          <a:ext cx="1563399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8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Gender and Age</a:t>
                      </a:r>
                      <a:endParaRPr lang="en-US" sz="1000" b="0" dirty="0">
                        <a:effectLst/>
                      </a:endParaRPr>
                    </a:p>
                    <a:p>
                      <a:pPr rtl="0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infographic of Gender and Age breakdown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59796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email template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screening Reminder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4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Notification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 email from existing templates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 email with preview &amp; data from database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email to Ulink’s staff based on selected patients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021641" y="749400"/>
          <a:ext cx="1449951" cy="9938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 11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56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44668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3084136" y="5304245"/>
          <a:ext cx="1148361" cy="5733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rtl="0"/>
                      <a:r>
                        <a:rPr lang="en-US" sz="1000" dirty="0">
                          <a:effectLst/>
                        </a:rPr>
                        <a:t>Exam</a:t>
                      </a:r>
                      <a:r>
                        <a:rPr lang="en-US" sz="1000" baseline="0" dirty="0">
                          <a:effectLst/>
                        </a:rPr>
                        <a:t> Period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310545" y="761956"/>
          <a:ext cx="1846487" cy="2377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4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7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5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Ranking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criteria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(Doctors/Specialty/Referral)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ranking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12680"/>
                  </a:ext>
                </a:extLst>
              </a:tr>
              <a:tr h="8527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- KPI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 criteria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period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(Visa/ Medical Team)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analysis infographic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changes from previous month/year</a:t>
                      </a:r>
                      <a:endParaRPr lang="en-US" sz="1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pPr rtl="0"/>
                      <a:r>
                        <a:rPr lang="en-US" sz="1000" b="0" u="sng" dirty="0">
                          <a:effectLst/>
                        </a:rPr>
                        <a:t>Preparation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</a:rPr>
                        <a:t>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226047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/>
          </p:nvPr>
        </p:nvGraphicFramePr>
        <p:xfrm>
          <a:off x="8222898" y="743498"/>
          <a:ext cx="1649645" cy="15424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9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b="0" i="0" u="sng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000" b="0" i="0" u="sng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specific information in the entire application</a:t>
                      </a:r>
                      <a:endParaRPr lang="en-US" sz="4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 analysis reports for reporting purposes</a:t>
                      </a:r>
                      <a:endParaRPr lang="en-US" sz="1000" b="0" i="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4119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/>
          </p:nvPr>
        </p:nvGraphicFramePr>
        <p:xfrm>
          <a:off x="797931" y="5304245"/>
          <a:ext cx="2139929" cy="3150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Iteration 2</a:t>
                      </a:r>
                      <a:endParaRPr lang="en-US" sz="1200" dirty="0">
                        <a:solidFill>
                          <a:srgbClr val="EB454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different teams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Ranking (Doctor, Specialty, Referral) 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and Age Report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30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Cradle to grave timeline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Add/ Edit/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Screenings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patients for recommended screenings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ased on age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84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Clients (Patients)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Create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View</a:t>
                      </a:r>
                      <a:r>
                        <a:rPr lang="en-US" sz="1000" baseline="0" dirty="0">
                          <a:effectLst/>
                        </a:rPr>
                        <a:t> records</a:t>
                      </a:r>
                      <a:endParaRPr lang="en-US" sz="100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Update records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Delete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4660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for Acceptance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7198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9846121" y="5230935"/>
          <a:ext cx="1502376" cy="106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2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12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effectLst/>
                        </a:rPr>
                        <a:t>Preparation</a:t>
                      </a:r>
                      <a:r>
                        <a:rPr lang="en-US" sz="1000" baseline="0" dirty="0">
                          <a:effectLst/>
                        </a:rPr>
                        <a:t> 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effectLst/>
                        </a:rPr>
                        <a:t>UT 4 and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26959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11644476" y="751241"/>
          <a:ext cx="1541172" cy="9553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Iteration 13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9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4393477" y="5301216"/>
          <a:ext cx="1730972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6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022"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of different columns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list (Filter by Visa/ Medical)</a:t>
                      </a:r>
                      <a:endParaRPr lang="en-US" sz="1000" b="0" dirty="0">
                        <a:effectLst/>
                      </a:endParaRP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Profile (Basic information and possible illnesses/screenings recommendations)</a:t>
                      </a:r>
                    </a:p>
                    <a:p>
                      <a:pPr marL="171450" indent="-1714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appointments and admissions</a:t>
                      </a:r>
                      <a:endParaRPr lang="en-US" sz="2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20951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7610824" y="4549665"/>
            <a:ext cx="1010283" cy="3584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Go Live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 Feb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292" y="175846"/>
            <a:ext cx="401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1 December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/>
          </p:nvPr>
        </p:nvGraphicFramePr>
        <p:xfrm>
          <a:off x="11523550" y="5221061"/>
          <a:ext cx="1348470" cy="6195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</a:rPr>
                        <a:t>Iteration 14</a:t>
                      </a:r>
                      <a:endParaRPr lang="en-US" sz="1200" dirty="0">
                        <a:solidFill>
                          <a:srgbClr val="EB454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for Final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10939"/>
                  </a:ext>
                </a:extLst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>
          <a:xfrm>
            <a:off x="8142201" y="3348690"/>
            <a:ext cx="1242325" cy="3757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User Testing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 Feb</a:t>
            </a:r>
          </a:p>
        </p:txBody>
      </p:sp>
    </p:spTree>
    <p:extLst>
      <p:ext uri="{BB962C8B-B14F-4D97-AF65-F5344CB8AC3E}">
        <p14:creationId xmlns:p14="http://schemas.microsoft.com/office/powerpoint/2010/main" val="218164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4873</Words>
  <Application>Microsoft Office PowerPoint</Application>
  <PresentationFormat>Custom</PresentationFormat>
  <Paragraphs>1783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2017-02-25T11:34:15Z</dcterms:modified>
</cp:coreProperties>
</file>